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648" r:id="rId1"/>
    <p:sldMasterId id="2147483687" r:id="rId2"/>
    <p:sldMasterId id="2147483726" r:id="rId3"/>
    <p:sldMasterId id="2147483765" r:id="rId4"/>
  </p:sldMasterIdLst>
  <p:sldIdLst>
    <p:sldId id="256" r:id="rId5"/>
    <p:sldId id="311" r:id="rId6"/>
    <p:sldId id="507" r:id="rId7"/>
    <p:sldId id="290" r:id="rId8"/>
    <p:sldId id="312" r:id="rId9"/>
    <p:sldId id="339" r:id="rId10"/>
    <p:sldId id="350" r:id="rId11"/>
    <p:sldId id="349" r:id="rId12"/>
    <p:sldId id="372" r:id="rId13"/>
    <p:sldId id="509" r:id="rId14"/>
    <p:sldId id="510" r:id="rId15"/>
    <p:sldId id="557" r:id="rId16"/>
    <p:sldId id="511" r:id="rId17"/>
    <p:sldId id="512" r:id="rId18"/>
    <p:sldId id="513" r:id="rId19"/>
    <p:sldId id="514" r:id="rId20"/>
    <p:sldId id="515" r:id="rId21"/>
    <p:sldId id="558" r:id="rId22"/>
    <p:sldId id="559" r:id="rId23"/>
    <p:sldId id="516" r:id="rId24"/>
    <p:sldId id="517" r:id="rId25"/>
    <p:sldId id="518" r:id="rId26"/>
    <p:sldId id="561" r:id="rId27"/>
    <p:sldId id="519" r:id="rId28"/>
    <p:sldId id="520" r:id="rId29"/>
    <p:sldId id="522" r:id="rId30"/>
    <p:sldId id="553" r:id="rId31"/>
    <p:sldId id="554" r:id="rId32"/>
    <p:sldId id="555" r:id="rId33"/>
    <p:sldId id="562" r:id="rId34"/>
    <p:sldId id="556" r:id="rId35"/>
    <p:sldId id="560" r:id="rId36"/>
    <p:sldId id="374" r:id="rId37"/>
    <p:sldId id="355" r:id="rId38"/>
    <p:sldId id="373" r:id="rId39"/>
    <p:sldId id="280" r:id="rId40"/>
  </p:sldIdLst>
  <p:sldSz cx="12192000" cy="6858000"/>
  <p:notesSz cx="6858000" cy="9144000"/>
  <p:embeddedFontLst>
    <p:embeddedFont>
      <p:font typeface="Expo Arabic Light" panose="00000400000000000000"/>
      <p:regular r:id="rId41"/>
    </p:embeddedFont>
    <p:embeddedFont>
      <p:font typeface="VIP Hakm Bold" panose="02000500000000000000" pitchFamily="2" charset="-78"/>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8FA1"/>
    <a:srgbClr val="06508E"/>
    <a:srgbClr val="0885B6"/>
    <a:srgbClr val="0EA7E2"/>
    <a:srgbClr val="23AC9D"/>
    <a:srgbClr val="0C70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1324" autoAdjust="0"/>
    <p:restoredTop sz="94660"/>
  </p:normalViewPr>
  <p:slideViewPr>
    <p:cSldViewPr snapToGrid="0" showGuides="1">
      <p:cViewPr varScale="1">
        <p:scale>
          <a:sx n="126" d="100"/>
          <a:sy n="126" d="100"/>
        </p:scale>
        <p:origin x="216" y="19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006907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43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94900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209536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5971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619965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574865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750959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42546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695898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693881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529625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950198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308043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14179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503487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4259238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29697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674715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779286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081186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70532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42719929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741148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42077902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7250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461507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393115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2233739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6615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8134876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3781098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2819699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4590883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18922447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9023268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42324369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282062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3730373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5969848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7865661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42363790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6971972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7170813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902215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9966028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7936193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6497489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19915488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6984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2867081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306858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000391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1968765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9127666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1366822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4837875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4323991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6387338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0756210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901898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4834102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5299038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8970296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3578358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147922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605668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6009988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5844726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8575714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4174622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63728575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ar-EG"/>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454199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25814487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5388890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EG">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42171993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EG">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5861076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EG">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1940813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EG">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29545436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EG">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25992588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EG">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14747789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14918485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69F36BDA-3897-42CC-A215-0280DFDD5441}" type="datetimeFigureOut">
              <a:rPr lang="ar-EG" smtClean="0">
                <a:solidFill>
                  <a:prstClr val="black">
                    <a:tint val="75000"/>
                  </a:prstClr>
                </a:solidFill>
              </a:rPr>
              <a:pPr/>
              <a:t>3‏/7‏/1447</a:t>
            </a:fld>
            <a:endParaRPr lang="ar-EG">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EG">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22275397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822946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theme" Target="../theme/theme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4.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a:t>‹#›</a:t>
            </a:fld>
            <a:endParaRPr lang="en-US" b="1" dirty="0">
              <a:solidFill>
                <a:schemeClr val="accent1"/>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1191725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 id="2147483663" r:id="rId12"/>
    <p:sldLayoutId id="2147483662" r:id="rId13"/>
    <p:sldLayoutId id="2147483661" r:id="rId14"/>
    <p:sldLayoutId id="2147483660" r:id="rId15"/>
    <p:sldLayoutId id="2147483659" r:id="rId16"/>
    <p:sldLayoutId id="2147483658" r:id="rId17"/>
    <p:sldLayoutId id="2147483657" r:id="rId18"/>
    <p:sldLayoutId id="2147483656" r:id="rId19"/>
    <p:sldLayoutId id="2147483655" r:id="rId20"/>
    <p:sldLayoutId id="2147483654" r:id="rId21"/>
    <p:sldLayoutId id="2147483653" r:id="rId22"/>
    <p:sldLayoutId id="2147483652" r:id="rId23"/>
    <p:sldLayoutId id="2147483651"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rgbClr val="03478B"/>
                </a:solidFill>
                <a:latin typeface="Expo Arabic Light" panose="00000400000000000000" pitchFamily="2" charset="-78"/>
                <a:cs typeface="Expo Arabic Light" panose="00000400000000000000" pitchFamily="2" charset="-78"/>
              </a:rPr>
              <a:pPr algn="ctr"/>
              <a:t>‹#›</a:t>
            </a:fld>
            <a:endParaRPr lang="en-US" b="1" dirty="0">
              <a:solidFill>
                <a:srgbClr val="03478B"/>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47666264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rgbClr val="03478B"/>
                </a:solidFill>
                <a:latin typeface="Expo Arabic Light" panose="00000400000000000000" pitchFamily="2" charset="-78"/>
                <a:cs typeface="Expo Arabic Light" panose="00000400000000000000" pitchFamily="2" charset="-78"/>
              </a:rPr>
              <a:pPr algn="ctr"/>
              <a:t>‹#›</a:t>
            </a:fld>
            <a:endParaRPr lang="en-US" b="1" dirty="0">
              <a:solidFill>
                <a:srgbClr val="03478B"/>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69739672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69F36BDA-3897-42CC-A215-0280DFDD5441}" type="datetimeFigureOut">
              <a:rPr lang="ar-EG" smtClean="0">
                <a:solidFill>
                  <a:prstClr val="black">
                    <a:tint val="75000"/>
                  </a:prstClr>
                </a:solidFill>
              </a:rPr>
              <a:pPr rtl="1"/>
              <a:t>3‏/7‏/1447</a:t>
            </a:fld>
            <a:endParaRPr lang="ar-EG">
              <a:solidFill>
                <a:prstClr val="black">
                  <a:tint val="75000"/>
                </a:prstClr>
              </a:solidFill>
            </a:endParaRPr>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ar-EG">
              <a:solidFill>
                <a:prstClr val="black">
                  <a:tint val="75000"/>
                </a:prstClr>
              </a:solidFill>
            </a:endParaRPr>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0804D804-5C13-411C-B4C0-A7D9355B225F}" type="slidenum">
              <a:rPr lang="ar-EG" smtClean="0">
                <a:solidFill>
                  <a:prstClr val="black">
                    <a:tint val="75000"/>
                  </a:prstClr>
                </a:solidFill>
              </a:rPr>
              <a:pPr rtl="1"/>
              <a:t>‹#›</a:t>
            </a:fld>
            <a:endParaRPr lang="ar-EG">
              <a:solidFill>
                <a:prstClr val="black">
                  <a:tint val="75000"/>
                </a:prstClr>
              </a:solidFill>
            </a:endParaRPr>
          </a:p>
        </p:txBody>
      </p:sp>
    </p:spTree>
    <p:extLst>
      <p:ext uri="{BB962C8B-B14F-4D97-AF65-F5344CB8AC3E}">
        <p14:creationId xmlns:p14="http://schemas.microsoft.com/office/powerpoint/2010/main" val="4171614000"/>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8"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0.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1.xml"/><Relationship Id="rId5" Type="http://schemas.openxmlformats.org/officeDocument/2006/relationships/image" Target="../media/image7.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hyperlink" Target="https://www.youtube.com/watch?v=sZYiT8NL254" TargetMode="Externa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67.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70.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53.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g"/><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g"/><Relationship Id="rId1" Type="http://schemas.openxmlformats.org/officeDocument/2006/relationships/slideLayout" Target="../slideLayouts/slideLayout67.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53.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g"/><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jpg"/><Relationship Id="rId1" Type="http://schemas.openxmlformats.org/officeDocument/2006/relationships/slideLayout" Target="../slideLayouts/slideLayout71.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jpg"/><Relationship Id="rId1" Type="http://schemas.openxmlformats.org/officeDocument/2006/relationships/slideLayout" Target="../slideLayouts/slideLayout67.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9.png"/><Relationship Id="rId1" Type="http://schemas.openxmlformats.org/officeDocument/2006/relationships/slideLayout" Target="../slideLayouts/slideLayout53.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jpg"/><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1.jpg"/><Relationship Id="rId1" Type="http://schemas.openxmlformats.org/officeDocument/2006/relationships/slideLayout" Target="../slideLayouts/slideLayout67.xml"/><Relationship Id="rId5" Type="http://schemas.openxmlformats.org/officeDocument/2006/relationships/image" Target="../media/image7.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70.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jpg"/><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3.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2.jpg"/><Relationship Id="rId1" Type="http://schemas.openxmlformats.org/officeDocument/2006/relationships/slideLayout" Target="../slideLayouts/slideLayout63.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66.xml"/></Relationships>
</file>

<file path=ppt/slides/_rels/slide3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hyperlink" Target="https://www.youtube.com/watch?v=EWM12e73sr0" TargetMode="Externa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1.xml"/><Relationship Id="rId5" Type="http://schemas.openxmlformats.org/officeDocument/2006/relationships/image" Target="../media/image7.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2422" b="12422"/>
          <a:stretch>
            <a:fillRect/>
          </a:stretch>
        </p:blipFill>
        <p:spPr>
          <a:xfrm>
            <a:off x="0" y="0"/>
            <a:ext cx="12192000" cy="6858000"/>
          </a:xfrm>
        </p:spPr>
      </p:pic>
      <p:sp>
        <p:nvSpPr>
          <p:cNvPr id="10" name="Rectangle 9">
            <a:extLst>
              <a:ext uri="{FF2B5EF4-FFF2-40B4-BE49-F238E27FC236}">
                <a16:creationId xmlns:a16="http://schemas.microsoft.com/office/drawing/2014/main" id="{68331A06-E609-4FE5-A9B9-7B040CB39308}"/>
              </a:ext>
            </a:extLst>
          </p:cNvPr>
          <p:cNvSpPr/>
          <p:nvPr/>
        </p:nvSpPr>
        <p:spPr>
          <a:xfrm>
            <a:off x="0" y="3645"/>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6" name="Freeform: Shape 5">
            <a:extLst>
              <a:ext uri="{FF2B5EF4-FFF2-40B4-BE49-F238E27FC236}">
                <a16:creationId xmlns:a16="http://schemas.microsoft.com/office/drawing/2014/main" id="{90DDA847-141E-4E03-9363-1919DC5BC5CC}"/>
              </a:ext>
            </a:extLst>
          </p:cNvPr>
          <p:cNvSpPr/>
          <p:nvPr/>
        </p:nvSpPr>
        <p:spPr>
          <a:xfrm>
            <a:off x="8518176"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7" name="Freeform: Shape 6">
            <a:extLst>
              <a:ext uri="{FF2B5EF4-FFF2-40B4-BE49-F238E27FC236}">
                <a16:creationId xmlns:a16="http://schemas.microsoft.com/office/drawing/2014/main" id="{3A19D852-1B0B-47E4-A10B-48A6C0807B18}"/>
              </a:ext>
            </a:extLst>
          </p:cNvPr>
          <p:cNvSpPr/>
          <p:nvPr/>
        </p:nvSpPr>
        <p:spPr>
          <a:xfrm>
            <a:off x="7985364" y="20574"/>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4" name="Freeform: Shape 33">
            <a:extLst>
              <a:ext uri="{FF2B5EF4-FFF2-40B4-BE49-F238E27FC236}">
                <a16:creationId xmlns:a16="http://schemas.microsoft.com/office/drawing/2014/main" id="{EE6696A5-4169-4497-AA4C-E71680A9C3B7}"/>
              </a:ext>
            </a:extLst>
          </p:cNvPr>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5" name="Freeform: Shape 34">
            <a:extLst>
              <a:ext uri="{FF2B5EF4-FFF2-40B4-BE49-F238E27FC236}">
                <a16:creationId xmlns:a16="http://schemas.microsoft.com/office/drawing/2014/main" id="{7F7D6471-FD8F-4196-A994-9A7CA7A0A9DA}"/>
              </a:ext>
            </a:extLst>
          </p:cNvPr>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4" name="TextBox 43">
            <a:extLst>
              <a:ext uri="{FF2B5EF4-FFF2-40B4-BE49-F238E27FC236}">
                <a16:creationId xmlns:a16="http://schemas.microsoft.com/office/drawing/2014/main" id="{A1B61022-A87B-4795-B01D-07AF2A10068A}"/>
              </a:ext>
            </a:extLst>
          </p:cNvPr>
          <p:cNvSpPr txBox="1"/>
          <p:nvPr/>
        </p:nvSpPr>
        <p:spPr>
          <a:xfrm>
            <a:off x="2818960" y="3874433"/>
            <a:ext cx="5490606" cy="707886"/>
          </a:xfrm>
          <a:prstGeom prst="rect">
            <a:avLst/>
          </a:prstGeom>
          <a:noFill/>
        </p:spPr>
        <p:txBody>
          <a:bodyPr wrap="none" rtlCol="0">
            <a:spAutoFit/>
          </a:bodyPr>
          <a:lstStyle/>
          <a:p>
            <a:pPr algn="ctr" rtl="1"/>
            <a:r>
              <a:rPr lang="ar-EG" sz="4000" b="1">
                <a:solidFill>
                  <a:schemeClr val="bg2"/>
                </a:solidFill>
                <a:latin typeface="VIP Hakm Bold" panose="02000500000000000000" pitchFamily="2" charset="-78"/>
                <a:cs typeface="VIP Hakm Bold" panose="02000500000000000000" pitchFamily="2" charset="-78"/>
              </a:rPr>
              <a:t>مهارات البحث </a:t>
            </a:r>
            <a:r>
              <a:rPr lang="ar-EG" sz="4000" b="1" dirty="0">
                <a:solidFill>
                  <a:schemeClr val="bg2"/>
                </a:solidFill>
                <a:latin typeface="VIP Hakm Bold" panose="02000500000000000000" pitchFamily="2" charset="-78"/>
                <a:cs typeface="VIP Hakm Bold" panose="02000500000000000000" pitchFamily="2" charset="-78"/>
              </a:rPr>
              <a:t>عن العمل</a:t>
            </a:r>
            <a:endParaRPr lang="en-US" sz="4000" b="1" dirty="0">
              <a:solidFill>
                <a:schemeClr val="bg2"/>
              </a:solidFill>
              <a:latin typeface="VIP Hakm Bold" panose="02000500000000000000" pitchFamily="2" charset="-78"/>
              <a:cs typeface="VIP Hakm Bold" panose="02000500000000000000" pitchFamily="2" charset="-78"/>
            </a:endParaRPr>
          </a:p>
        </p:txBody>
      </p:sp>
      <p:sp>
        <p:nvSpPr>
          <p:cNvPr id="47" name="Freeform: Shape 46">
            <a:extLst>
              <a:ext uri="{FF2B5EF4-FFF2-40B4-BE49-F238E27FC236}">
                <a16:creationId xmlns:a16="http://schemas.microsoft.com/office/drawing/2014/main" id="{464CC410-3C24-4FE5-82AF-8534334CFE3B}"/>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8" name="Freeform: Shape 47">
            <a:extLst>
              <a:ext uri="{FF2B5EF4-FFF2-40B4-BE49-F238E27FC236}">
                <a16:creationId xmlns:a16="http://schemas.microsoft.com/office/drawing/2014/main" id="{0EEC0DB5-A8B1-4280-85AC-44367CEF152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9" name="Freeform: Shape 48">
            <a:extLst>
              <a:ext uri="{FF2B5EF4-FFF2-40B4-BE49-F238E27FC236}">
                <a16:creationId xmlns:a16="http://schemas.microsoft.com/office/drawing/2014/main" id="{7D72312F-A6C7-48A1-9B74-E2456AF546F1}"/>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nvGrpSpPr>
          <p:cNvPr id="55" name="Group 54">
            <a:extLst>
              <a:ext uri="{FF2B5EF4-FFF2-40B4-BE49-F238E27FC236}">
                <a16:creationId xmlns:a16="http://schemas.microsoft.com/office/drawing/2014/main" id="{9FC83A73-BEA8-43A6-AC0F-8ABE9292B367}"/>
              </a:ext>
            </a:extLst>
          </p:cNvPr>
          <p:cNvGrpSpPr/>
          <p:nvPr/>
        </p:nvGrpSpPr>
        <p:grpSpPr>
          <a:xfrm>
            <a:off x="0" y="5807302"/>
            <a:ext cx="3300907" cy="1054343"/>
            <a:chOff x="0" y="5807302"/>
            <a:chExt cx="3300907" cy="1054343"/>
          </a:xfrm>
        </p:grpSpPr>
        <p:sp>
          <p:nvSpPr>
            <p:cNvPr id="52" name="Freeform: Shape 51">
              <a:extLst>
                <a:ext uri="{FF2B5EF4-FFF2-40B4-BE49-F238E27FC236}">
                  <a16:creationId xmlns:a16="http://schemas.microsoft.com/office/drawing/2014/main" id="{30FF7221-7B49-4C27-A7A5-0261B8012EC4}"/>
                </a:ext>
              </a:extLst>
            </p:cNvPr>
            <p:cNvSpPr/>
            <p:nvPr/>
          </p:nvSpPr>
          <p:spPr>
            <a:xfrm flipH="1">
              <a:off x="215"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53" name="Freeform: Shape 52">
              <a:extLst>
                <a:ext uri="{FF2B5EF4-FFF2-40B4-BE49-F238E27FC236}">
                  <a16:creationId xmlns:a16="http://schemas.microsoft.com/office/drawing/2014/main" id="{314C0B37-A9B3-4472-913A-CDE1D1DA2DE4}"/>
                </a:ext>
              </a:extLst>
            </p:cNvPr>
            <p:cNvSpPr/>
            <p:nvPr/>
          </p:nvSpPr>
          <p:spPr>
            <a:xfrm flipH="1">
              <a:off x="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54" name="Freeform: Shape 53">
              <a:extLst>
                <a:ext uri="{FF2B5EF4-FFF2-40B4-BE49-F238E27FC236}">
                  <a16:creationId xmlns:a16="http://schemas.microsoft.com/office/drawing/2014/main" id="{537978D0-42A4-4A29-A8E9-4637FD088EA4}"/>
                </a:ext>
              </a:extLst>
            </p:cNvPr>
            <p:cNvSpPr/>
            <p:nvPr/>
          </p:nvSpPr>
          <p:spPr>
            <a:xfrm flipH="1">
              <a:off x="0"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pic>
        <p:nvPicPr>
          <p:cNvPr id="2" name="صورة 1">
            <a:extLst>
              <a:ext uri="{FF2B5EF4-FFF2-40B4-BE49-F238E27FC236}">
                <a16:creationId xmlns:a16="http://schemas.microsoft.com/office/drawing/2014/main" id="{347017F1-2BB7-61DB-CA85-86624437BE1B}"/>
              </a:ext>
            </a:extLst>
          </p:cNvPr>
          <p:cNvPicPr>
            <a:picLocks noChangeAspect="1"/>
          </p:cNvPicPr>
          <p:nvPr/>
        </p:nvPicPr>
        <p:blipFill>
          <a:blip r:embed="rId3"/>
          <a:stretch>
            <a:fillRect/>
          </a:stretch>
        </p:blipFill>
        <p:spPr>
          <a:xfrm>
            <a:off x="4168200" y="1532808"/>
            <a:ext cx="2953375" cy="1951509"/>
          </a:xfrm>
          <a:prstGeom prst="rect">
            <a:avLst/>
          </a:prstGeom>
        </p:spPr>
      </p:pic>
    </p:spTree>
    <p:extLst>
      <p:ext uri="{BB962C8B-B14F-4D97-AF65-F5344CB8AC3E}">
        <p14:creationId xmlns:p14="http://schemas.microsoft.com/office/powerpoint/2010/main" val="2155143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a:extLst>
              <a:ext uri="{FF2B5EF4-FFF2-40B4-BE49-F238E27FC236}">
                <a16:creationId xmlns:a16="http://schemas.microsoft.com/office/drawing/2014/main" id="{84690E59-FC14-48B6-B7AF-EE68BA9AA2A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tretch>
            <a:fillRect/>
          </a:stretch>
        </p:blipFill>
        <p:spPr>
          <a:xfrm>
            <a:off x="96431" y="-14093"/>
            <a:ext cx="12092913" cy="6872093"/>
          </a:xfrm>
        </p:spPr>
      </p:pic>
      <p:sp>
        <p:nvSpPr>
          <p:cNvPr id="11" name="Rectangle 10">
            <a:extLst>
              <a:ext uri="{FF2B5EF4-FFF2-40B4-BE49-F238E27FC236}">
                <a16:creationId xmlns:a16="http://schemas.microsoft.com/office/drawing/2014/main" id="{B130FFA8-8D77-482A-92CA-9A977B2A0BEB}"/>
              </a:ext>
            </a:extLst>
          </p:cNvPr>
          <p:cNvSpPr/>
          <p:nvPr/>
        </p:nvSpPr>
        <p:spPr>
          <a:xfrm flipV="1">
            <a:off x="2655" y="-13648"/>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Expo Arabic Light" panose="00000400000000000000" pitchFamily="2" charset="-78"/>
              <a:cs typeface="Expo Arabic Light" panose="00000400000000000000" pitchFamily="2" charset="-78"/>
            </a:endParaRPr>
          </a:p>
        </p:txBody>
      </p:sp>
      <p:sp>
        <p:nvSpPr>
          <p:cNvPr id="8" name="Graphic 6">
            <a:extLst>
              <a:ext uri="{FF2B5EF4-FFF2-40B4-BE49-F238E27FC236}">
                <a16:creationId xmlns:a16="http://schemas.microsoft.com/office/drawing/2014/main" id="{32F2D390-7E83-4B20-907B-F8AD034C94A1}"/>
              </a:ext>
            </a:extLst>
          </p:cNvPr>
          <p:cNvSpPr/>
          <p:nvPr/>
        </p:nvSpPr>
        <p:spPr>
          <a:xfrm>
            <a:off x="0" y="2018922"/>
            <a:ext cx="12190436" cy="4839077"/>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algn="r" rtl="1"/>
            <a:endParaRPr lang="en-US">
              <a:latin typeface="Expo Arabic Light" panose="00000400000000000000" pitchFamily="2" charset="-78"/>
              <a:cs typeface="Expo Arabic Light" panose="00000400000000000000" pitchFamily="2" charset="-78"/>
            </a:endParaRPr>
          </a:p>
        </p:txBody>
      </p:sp>
      <p:sp>
        <p:nvSpPr>
          <p:cNvPr id="17" name="TextBox 16">
            <a:extLst>
              <a:ext uri="{FF2B5EF4-FFF2-40B4-BE49-F238E27FC236}">
                <a16:creationId xmlns:a16="http://schemas.microsoft.com/office/drawing/2014/main" id="{CFD6C242-1C94-4741-92E2-B1FF8B7CEC0D}"/>
              </a:ext>
            </a:extLst>
          </p:cNvPr>
          <p:cNvSpPr txBox="1"/>
          <p:nvPr/>
        </p:nvSpPr>
        <p:spPr>
          <a:xfrm>
            <a:off x="9371680" y="3227013"/>
            <a:ext cx="1822935" cy="830997"/>
          </a:xfrm>
          <a:prstGeom prst="rect">
            <a:avLst/>
          </a:prstGeom>
          <a:noFill/>
        </p:spPr>
        <p:txBody>
          <a:bodyPr wrap="none" rtlCol="0">
            <a:spAutoFit/>
          </a:bodyPr>
          <a:lstStyle/>
          <a:p>
            <a:pPr algn="r" rtl="1"/>
            <a:r>
              <a:rPr lang="ar-SY" sz="4800" b="1" dirty="0">
                <a:solidFill>
                  <a:schemeClr val="accent1"/>
                </a:solidFill>
                <a:latin typeface="VIP Hakm Bold" panose="02000500000000000000" pitchFamily="2" charset="-78"/>
                <a:cs typeface="VIP Hakm Bold" panose="02000500000000000000" pitchFamily="2" charset="-78"/>
              </a:rPr>
              <a:t>ترحيب</a:t>
            </a:r>
            <a:endParaRPr lang="en-US" sz="4800" b="1" dirty="0">
              <a:solidFill>
                <a:schemeClr val="accent1"/>
              </a:solidFill>
              <a:latin typeface="VIP Hakm Bold" panose="02000500000000000000" pitchFamily="2" charset="-78"/>
              <a:cs typeface="VIP Hakm Bold" panose="02000500000000000000" pitchFamily="2" charset="-78"/>
            </a:endParaRPr>
          </a:p>
        </p:txBody>
      </p:sp>
      <p:sp>
        <p:nvSpPr>
          <p:cNvPr id="19" name="TextBox 18">
            <a:extLst>
              <a:ext uri="{FF2B5EF4-FFF2-40B4-BE49-F238E27FC236}">
                <a16:creationId xmlns:a16="http://schemas.microsoft.com/office/drawing/2014/main" id="{28C76E9F-567B-4235-911C-0566D6AA21A0}"/>
              </a:ext>
            </a:extLst>
          </p:cNvPr>
          <p:cNvSpPr txBox="1"/>
          <p:nvPr/>
        </p:nvSpPr>
        <p:spPr>
          <a:xfrm>
            <a:off x="5297210" y="4354819"/>
            <a:ext cx="6064469" cy="1569660"/>
          </a:xfrm>
          <a:prstGeom prst="rect">
            <a:avLst/>
          </a:prstGeom>
          <a:noFill/>
        </p:spPr>
        <p:txBody>
          <a:bodyPr wrap="square" rtlCol="0">
            <a:spAutoFit/>
          </a:bodyPr>
          <a:lstStyle/>
          <a:p>
            <a:pPr algn="justLow" rtl="1"/>
            <a:r>
              <a:rPr lang="ar-EG" sz="2400" dirty="0">
                <a:solidFill>
                  <a:schemeClr val="tx1">
                    <a:lumMod val="85000"/>
                    <a:lumOff val="15000"/>
                  </a:schemeClr>
                </a:solidFill>
                <a:latin typeface="VIP Hakm Bold" panose="02000500000000000000" pitchFamily="2" charset="-78"/>
                <a:cs typeface="VIP Hakm Bold" panose="02000500000000000000" pitchFamily="2" charset="-78"/>
              </a:rPr>
              <a:t>نحييكم ونرحب بكم أجمل ترحيب لحضوركم ونتمنى للجميع تحقيق الاستفادة المنشودة من حضور هذا البرنامج المتميز بمشاركاتكم وإثراءاتكم.</a:t>
            </a:r>
            <a:endParaRPr lang="en-US" sz="2400" dirty="0">
              <a:solidFill>
                <a:schemeClr val="tx1">
                  <a:lumMod val="85000"/>
                  <a:lumOff val="15000"/>
                </a:schemeClr>
              </a:solidFill>
              <a:latin typeface="VIP Hakm Bold" panose="02000500000000000000" pitchFamily="2" charset="-78"/>
              <a:cs typeface="VIP Hakm Bold" panose="02000500000000000000" pitchFamily="2" charset="-78"/>
            </a:endParaRPr>
          </a:p>
        </p:txBody>
      </p:sp>
      <p:sp>
        <p:nvSpPr>
          <p:cNvPr id="22" name="Freeform: Shape 21">
            <a:extLst>
              <a:ext uri="{FF2B5EF4-FFF2-40B4-BE49-F238E27FC236}">
                <a16:creationId xmlns:a16="http://schemas.microsoft.com/office/drawing/2014/main" id="{1713AEBE-D519-4AD2-A2C1-49603F0733DE}"/>
              </a:ext>
            </a:extLst>
          </p:cNvPr>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6" name="Slide Number Placeholder 5">
            <a:extLst>
              <a:ext uri="{FF2B5EF4-FFF2-40B4-BE49-F238E27FC236}">
                <a16:creationId xmlns:a16="http://schemas.microsoft.com/office/drawing/2014/main"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rtl="1"/>
              <a:t>2</a:t>
            </a:fld>
            <a:endParaRPr lang="en-US" b="1" dirty="0">
              <a:solidFill>
                <a:schemeClr val="accent1"/>
              </a:solidFill>
              <a:latin typeface="Expo Arabic Light" panose="00000400000000000000" pitchFamily="2" charset="-78"/>
              <a:cs typeface="Expo Arabic Light" panose="00000400000000000000" pitchFamily="2" charset="-78"/>
            </a:endParaRPr>
          </a:p>
        </p:txBody>
      </p:sp>
      <p:sp>
        <p:nvSpPr>
          <p:cNvPr id="20" name="Rectangle: Rounded Corners 9">
            <a:extLst>
              <a:ext uri="{FF2B5EF4-FFF2-40B4-BE49-F238E27FC236}">
                <a16:creationId xmlns:a16="http://schemas.microsoft.com/office/drawing/2014/main" id="{D3F9E198-6077-4B8C-9B6F-4807CC751AFA}"/>
              </a:ext>
            </a:extLst>
          </p:cNvPr>
          <p:cNvSpPr/>
          <p:nvPr/>
        </p:nvSpPr>
        <p:spPr>
          <a:xfrm rot="2700000">
            <a:off x="3082127" y="4466133"/>
            <a:ext cx="1312087" cy="1312087"/>
          </a:xfrm>
          <a:prstGeom prst="roundRect">
            <a:avLst/>
          </a:prstGeom>
          <a:solidFill>
            <a:schemeClr val="bg1"/>
          </a:solidFill>
          <a:ln w="25400" cap="flat">
            <a:solidFill>
              <a:schemeClr val="accent1"/>
            </a:solidFill>
            <a:prstDash val="solid"/>
            <a:miter/>
          </a:ln>
          <a:effectLst>
            <a:outerShdw blurRad="749300" sx="102000" sy="102000" algn="ctr" rotWithShape="0">
              <a:prstClr val="black">
                <a:alpha val="3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schemeClr val="tx1"/>
              </a:solidFill>
              <a:latin typeface="Expo Arabic Light" panose="00000400000000000000" pitchFamily="2" charset="-78"/>
              <a:cs typeface="Expo Arabic Light" panose="00000400000000000000" pitchFamily="2" charset="-78"/>
            </a:endParaRPr>
          </a:p>
        </p:txBody>
      </p:sp>
      <p:pic>
        <p:nvPicPr>
          <p:cNvPr id="21" name="صورة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0862" y="4676008"/>
            <a:ext cx="1014621" cy="1014621"/>
          </a:xfrm>
          <a:prstGeom prst="rect">
            <a:avLst/>
          </a:prstGeom>
        </p:spPr>
      </p:pic>
      <p:pic>
        <p:nvPicPr>
          <p:cNvPr id="3" name="صورة 2">
            <a:extLst>
              <a:ext uri="{FF2B5EF4-FFF2-40B4-BE49-F238E27FC236}">
                <a16:creationId xmlns:a16="http://schemas.microsoft.com/office/drawing/2014/main" id="{3ABD68F5-885F-579F-C9F8-CD8C121B3A7C}"/>
              </a:ext>
            </a:extLst>
          </p:cNvPr>
          <p:cNvPicPr>
            <a:picLocks noChangeAspect="1"/>
          </p:cNvPicPr>
          <p:nvPr/>
        </p:nvPicPr>
        <p:blipFill>
          <a:blip r:embed="rId4"/>
          <a:stretch>
            <a:fillRect/>
          </a:stretch>
        </p:blipFill>
        <p:spPr>
          <a:xfrm>
            <a:off x="93775" y="79371"/>
            <a:ext cx="1838807" cy="1292886"/>
          </a:xfrm>
          <a:prstGeom prst="rect">
            <a:avLst/>
          </a:prstGeom>
        </p:spPr>
      </p:pic>
    </p:spTree>
    <p:extLst>
      <p:ext uri="{BB962C8B-B14F-4D97-AF65-F5344CB8AC3E}">
        <p14:creationId xmlns:p14="http://schemas.microsoft.com/office/powerpoint/2010/main" val="54147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heel(1)">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Expo Arabic Light" panose="00000400000000000000" pitchFamily="2" charset="-78"/>
              <a:cs typeface="Expo Arabic Light" panose="00000400000000000000" pitchFamily="2" charset="-78"/>
            </a:endParaRPr>
          </a:p>
        </p:txBody>
      </p:sp>
      <p:pic>
        <p:nvPicPr>
          <p:cNvPr id="13" name="عنصر نائب للصورة 12">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tretch>
            <a:fillRect/>
          </a:stretch>
        </p:blipFill>
        <p:spPr>
          <a:xfrm>
            <a:off x="7652303" y="3821485"/>
            <a:ext cx="4539696" cy="3029754"/>
          </a:xfrm>
        </p:spPr>
      </p:pic>
      <p:sp>
        <p:nvSpPr>
          <p:cNvPr id="34" name="Graphic 32">
            <a:extLst>
              <a:ext uri="{FF2B5EF4-FFF2-40B4-BE49-F238E27FC236}">
                <a16:creationId xmlns:a16="http://schemas.microsoft.com/office/drawing/2014/main" id="{6B80734D-A4FA-471F-822A-B52E96578EB2}"/>
              </a:ext>
            </a:extLst>
          </p:cNvPr>
          <p:cNvSpPr/>
          <p:nvPr/>
        </p:nvSpPr>
        <p:spPr>
          <a:xfrm flipH="1">
            <a:off x="7652950" y="3821485"/>
            <a:ext cx="4551705" cy="3029754"/>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3</a:t>
            </a:fld>
            <a:endParaRPr lang="en-US" b="1" dirty="0">
              <a:solidFill>
                <a:srgbClr val="E7E6E6"/>
              </a:solidFill>
              <a:latin typeface="Expo Arabic Light" panose="00000400000000000000" pitchFamily="2" charset="-78"/>
              <a:cs typeface="Expo Arabic Light" panose="00000400000000000000" pitchFamily="2" charset="-78"/>
            </a:endParaRP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6684" y="630677"/>
            <a:ext cx="7313684" cy="5371179"/>
          </a:xfrm>
          <a:prstGeom prst="rect">
            <a:avLst/>
          </a:prstGeom>
        </p:spPr>
      </p:pic>
      <p:sp>
        <p:nvSpPr>
          <p:cNvPr id="9" name="مربع نص 8"/>
          <p:cNvSpPr txBox="1"/>
          <p:nvPr/>
        </p:nvSpPr>
        <p:spPr>
          <a:xfrm>
            <a:off x="5133976" y="261345"/>
            <a:ext cx="1005016" cy="369332"/>
          </a:xfrm>
          <a:prstGeom prst="rect">
            <a:avLst/>
          </a:prstGeom>
          <a:noFill/>
        </p:spPr>
        <p:txBody>
          <a:bodyPr wrap="square" rtlCol="1">
            <a:spAutoFit/>
          </a:bodyPr>
          <a:lstStyle/>
          <a:p>
            <a:r>
              <a:rPr lang="ar-SY" b="1" dirty="0">
                <a:solidFill>
                  <a:srgbClr val="FF0000"/>
                </a:solidFill>
                <a:latin typeface="VIP Hakm Bold" panose="02000500000000000000" pitchFamily="2" charset="-78"/>
                <a:cs typeface="VIP Hakm Bold" panose="02000500000000000000" pitchFamily="2" charset="-78"/>
              </a:rPr>
              <a:t>الاسم</a:t>
            </a:r>
          </a:p>
        </p:txBody>
      </p:sp>
      <p:sp>
        <p:nvSpPr>
          <p:cNvPr id="35" name="مربع نص 34"/>
          <p:cNvSpPr txBox="1"/>
          <p:nvPr/>
        </p:nvSpPr>
        <p:spPr>
          <a:xfrm>
            <a:off x="7986980" y="2022644"/>
            <a:ext cx="1005016" cy="369332"/>
          </a:xfrm>
          <a:prstGeom prst="rect">
            <a:avLst/>
          </a:prstGeom>
          <a:noFill/>
        </p:spPr>
        <p:txBody>
          <a:bodyPr wrap="square" rtlCol="1">
            <a:spAutoFit/>
          </a:bodyPr>
          <a:lstStyle/>
          <a:p>
            <a:r>
              <a:rPr lang="ar-SY" b="1" dirty="0">
                <a:solidFill>
                  <a:srgbClr val="03478B">
                    <a:lumMod val="75000"/>
                  </a:srgbClr>
                </a:solidFill>
                <a:latin typeface="VIP Hakm Bold" panose="02000500000000000000" pitchFamily="2" charset="-78"/>
                <a:cs typeface="VIP Hakm Bold" panose="02000500000000000000" pitchFamily="2" charset="-78"/>
              </a:rPr>
              <a:t>الكنية</a:t>
            </a:r>
          </a:p>
        </p:txBody>
      </p:sp>
      <p:sp>
        <p:nvSpPr>
          <p:cNvPr id="50" name="مربع نص 49"/>
          <p:cNvSpPr txBox="1"/>
          <p:nvPr/>
        </p:nvSpPr>
        <p:spPr>
          <a:xfrm>
            <a:off x="8093528" y="3929727"/>
            <a:ext cx="2292900" cy="369332"/>
          </a:xfrm>
          <a:prstGeom prst="rect">
            <a:avLst/>
          </a:prstGeom>
          <a:noFill/>
        </p:spPr>
        <p:txBody>
          <a:bodyPr wrap="square" rtlCol="1">
            <a:spAutoFit/>
          </a:bodyPr>
          <a:lstStyle/>
          <a:p>
            <a:r>
              <a:rPr lang="ar-SY" b="1" dirty="0">
                <a:solidFill>
                  <a:srgbClr val="FF0000"/>
                </a:solidFill>
                <a:latin typeface="VIP Hakm Bold" panose="02000500000000000000" pitchFamily="2" charset="-78"/>
                <a:cs typeface="VIP Hakm Bold" panose="02000500000000000000" pitchFamily="2" charset="-78"/>
              </a:rPr>
              <a:t>الحالة</a:t>
            </a:r>
            <a:r>
              <a:rPr lang="ar-SY" b="1" dirty="0">
                <a:solidFill>
                  <a:srgbClr val="03478B">
                    <a:lumMod val="75000"/>
                  </a:srgbClr>
                </a:solidFill>
                <a:latin typeface="VIP Hakm Bold" panose="02000500000000000000" pitchFamily="2" charset="-78"/>
                <a:cs typeface="VIP Hakm Bold" panose="02000500000000000000" pitchFamily="2" charset="-78"/>
              </a:rPr>
              <a:t> الاجتماعية</a:t>
            </a:r>
          </a:p>
        </p:txBody>
      </p:sp>
      <p:sp>
        <p:nvSpPr>
          <p:cNvPr id="51" name="مربع نص 50"/>
          <p:cNvSpPr txBox="1"/>
          <p:nvPr/>
        </p:nvSpPr>
        <p:spPr>
          <a:xfrm>
            <a:off x="5307464" y="5826890"/>
            <a:ext cx="1949856" cy="369332"/>
          </a:xfrm>
          <a:prstGeom prst="rect">
            <a:avLst/>
          </a:prstGeom>
          <a:noFill/>
        </p:spPr>
        <p:txBody>
          <a:bodyPr wrap="square" rtlCol="1">
            <a:spAutoFit/>
          </a:bodyPr>
          <a:lstStyle/>
          <a:p>
            <a:r>
              <a:rPr lang="ar-SY" b="1" dirty="0">
                <a:solidFill>
                  <a:srgbClr val="FF0000"/>
                </a:solidFill>
                <a:latin typeface="VIP Hakm Bold" panose="02000500000000000000" pitchFamily="2" charset="-78"/>
                <a:cs typeface="VIP Hakm Bold" panose="02000500000000000000" pitchFamily="2" charset="-78"/>
              </a:rPr>
              <a:t>الخبرات</a:t>
            </a:r>
            <a:r>
              <a:rPr lang="ar-SY" b="1" dirty="0">
                <a:solidFill>
                  <a:srgbClr val="03478B">
                    <a:lumMod val="75000"/>
                  </a:srgbClr>
                </a:solidFill>
                <a:latin typeface="VIP Hakm Bold" panose="02000500000000000000" pitchFamily="2" charset="-78"/>
                <a:cs typeface="VIP Hakm Bold" panose="02000500000000000000" pitchFamily="2" charset="-78"/>
              </a:rPr>
              <a:t> العلمية</a:t>
            </a:r>
          </a:p>
        </p:txBody>
      </p:sp>
      <p:sp>
        <p:nvSpPr>
          <p:cNvPr id="52" name="مربع نص 51"/>
          <p:cNvSpPr txBox="1"/>
          <p:nvPr/>
        </p:nvSpPr>
        <p:spPr>
          <a:xfrm>
            <a:off x="1625126" y="5586193"/>
            <a:ext cx="2309163" cy="646331"/>
          </a:xfrm>
          <a:prstGeom prst="rect">
            <a:avLst/>
          </a:prstGeom>
          <a:noFill/>
        </p:spPr>
        <p:txBody>
          <a:bodyPr wrap="square" rtlCol="1">
            <a:spAutoFit/>
          </a:bodyPr>
          <a:lstStyle/>
          <a:p>
            <a:pPr algn="ctr"/>
            <a:r>
              <a:rPr lang="ar-SY" b="1" dirty="0">
                <a:solidFill>
                  <a:srgbClr val="FF0000"/>
                </a:solidFill>
                <a:latin typeface="VIP Hakm Bold" panose="02000500000000000000" pitchFamily="2" charset="-78"/>
                <a:cs typeface="VIP Hakm Bold" panose="02000500000000000000" pitchFamily="2" charset="-78"/>
              </a:rPr>
              <a:t>العمل الحالي مع </a:t>
            </a:r>
            <a:r>
              <a:rPr lang="ar-SY" b="1" dirty="0">
                <a:solidFill>
                  <a:srgbClr val="03478B">
                    <a:lumMod val="75000"/>
                  </a:srgbClr>
                </a:solidFill>
                <a:latin typeface="VIP Hakm Bold" panose="02000500000000000000" pitchFamily="2" charset="-78"/>
                <a:cs typeface="VIP Hakm Bold" panose="02000500000000000000" pitchFamily="2" charset="-78"/>
              </a:rPr>
              <a:t>مشروع طبيعة العمل</a:t>
            </a:r>
          </a:p>
        </p:txBody>
      </p:sp>
      <p:sp>
        <p:nvSpPr>
          <p:cNvPr id="53" name="مربع نص 52"/>
          <p:cNvSpPr txBox="1"/>
          <p:nvPr/>
        </p:nvSpPr>
        <p:spPr>
          <a:xfrm>
            <a:off x="1555604" y="3995266"/>
            <a:ext cx="1005016" cy="369332"/>
          </a:xfrm>
          <a:prstGeom prst="rect">
            <a:avLst/>
          </a:prstGeom>
          <a:noFill/>
        </p:spPr>
        <p:txBody>
          <a:bodyPr wrap="square" rtlCol="1">
            <a:spAutoFit/>
          </a:bodyPr>
          <a:lstStyle/>
          <a:p>
            <a:r>
              <a:rPr lang="ar-SY" b="1" dirty="0">
                <a:solidFill>
                  <a:srgbClr val="03478B">
                    <a:lumMod val="75000"/>
                  </a:srgbClr>
                </a:solidFill>
                <a:latin typeface="VIP Hakm Bold" panose="02000500000000000000" pitchFamily="2" charset="-78"/>
                <a:cs typeface="VIP Hakm Bold" panose="02000500000000000000" pitchFamily="2" charset="-78"/>
              </a:rPr>
              <a:t>الهوايات</a:t>
            </a:r>
          </a:p>
        </p:txBody>
      </p:sp>
      <p:sp>
        <p:nvSpPr>
          <p:cNvPr id="55" name="مربع نص 54"/>
          <p:cNvSpPr txBox="1"/>
          <p:nvPr/>
        </p:nvSpPr>
        <p:spPr>
          <a:xfrm>
            <a:off x="876965" y="1884144"/>
            <a:ext cx="2116513" cy="646331"/>
          </a:xfrm>
          <a:prstGeom prst="rect">
            <a:avLst/>
          </a:prstGeom>
          <a:noFill/>
        </p:spPr>
        <p:txBody>
          <a:bodyPr wrap="square" rtlCol="1">
            <a:spAutoFit/>
          </a:bodyPr>
          <a:lstStyle/>
          <a:p>
            <a:pPr algn="ctr"/>
            <a:r>
              <a:rPr lang="ar-SY" b="1" dirty="0">
                <a:solidFill>
                  <a:srgbClr val="FF0000"/>
                </a:solidFill>
                <a:latin typeface="VIP Hakm Bold" panose="02000500000000000000" pitchFamily="2" charset="-78"/>
                <a:cs typeface="VIP Hakm Bold" panose="02000500000000000000" pitchFamily="2" charset="-78"/>
              </a:rPr>
              <a:t>ماهي توقعاتك </a:t>
            </a:r>
            <a:r>
              <a:rPr lang="ar-SY" b="1" dirty="0">
                <a:solidFill>
                  <a:srgbClr val="03478B">
                    <a:lumMod val="75000"/>
                  </a:srgbClr>
                </a:solidFill>
                <a:latin typeface="VIP Hakm Bold" panose="02000500000000000000" pitchFamily="2" charset="-78"/>
                <a:cs typeface="VIP Hakm Bold" panose="02000500000000000000" pitchFamily="2" charset="-78"/>
              </a:rPr>
              <a:t>وأهدافك من الدورة</a:t>
            </a:r>
          </a:p>
        </p:txBody>
      </p:sp>
      <p:sp>
        <p:nvSpPr>
          <p:cNvPr id="56" name="شكل بيضاوي 55"/>
          <p:cNvSpPr/>
          <p:nvPr/>
        </p:nvSpPr>
        <p:spPr>
          <a:xfrm>
            <a:off x="4423828" y="2349446"/>
            <a:ext cx="2092556" cy="206074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Y" sz="3600" b="1" dirty="0">
                <a:solidFill>
                  <a:srgbClr val="FFFF00"/>
                </a:solidFill>
                <a:ea typeface="Calibri" panose="020F0502020204030204" pitchFamily="34" charset="0"/>
                <a:cs typeface="VIP Hakm Bold" panose="02000500000000000000" pitchFamily="2" charset="-78"/>
              </a:rPr>
              <a:t>تعارف</a:t>
            </a:r>
            <a:endParaRPr lang="en-US" sz="2800" dirty="0">
              <a:solidFill>
                <a:srgbClr val="FFFF00"/>
              </a:solidFill>
              <a:ea typeface="Calibri" panose="020F0502020204030204" pitchFamily="34" charset="0"/>
              <a:cs typeface="Arial" panose="020B0604020202020204" pitchFamily="34" charset="0"/>
            </a:endParaRPr>
          </a:p>
        </p:txBody>
      </p:sp>
      <p:pic>
        <p:nvPicPr>
          <p:cNvPr id="8" name="صورة 7">
            <a:extLst>
              <a:ext uri="{FF2B5EF4-FFF2-40B4-BE49-F238E27FC236}">
                <a16:creationId xmlns:a16="http://schemas.microsoft.com/office/drawing/2014/main" id="{C446C0BC-897D-3A71-6DCE-54EC0B4A3A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123453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down)">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down)">
                                      <p:cBhvr>
                                        <p:cTn id="22" dur="500"/>
                                        <p:tgtEl>
                                          <p:spTgt spid="5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down)">
                                      <p:cBhvr>
                                        <p:cTn id="25" dur="500"/>
                                        <p:tgtEl>
                                          <p:spTgt spid="5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down)">
                                      <p:cBhvr>
                                        <p:cTn id="28" dur="500"/>
                                        <p:tgtEl>
                                          <p:spTgt spid="53"/>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down)">
                                      <p:cBhvr>
                                        <p:cTn id="31" dur="500"/>
                                        <p:tgtEl>
                                          <p:spTgt spid="5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p:bldP spid="50" grpId="0"/>
      <p:bldP spid="51" grpId="0"/>
      <p:bldP spid="52" grpId="0"/>
      <p:bldP spid="53" grpId="0"/>
      <p:bldP spid="5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DC1F90E5-235A-40D7-9C75-FAE9C650F126}"/>
              </a:ext>
            </a:extLst>
          </p:cNvPr>
          <p:cNvSpPr/>
          <p:nvPr/>
        </p:nvSpPr>
        <p:spPr>
          <a:xfrm rot="10800000" flipH="1" flipV="1">
            <a:off x="6568990" y="4461433"/>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23" name="Slide Number Placeholder 5">
            <a:extLst>
              <a:ext uri="{FF2B5EF4-FFF2-40B4-BE49-F238E27FC236}">
                <a16:creationId xmlns:a16="http://schemas.microsoft.com/office/drawing/2014/main" id="{0A21D2E2-AD0E-4CAF-8088-35DA34724374}"/>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pPr algn="ctr" rtl="1"/>
              <a:t>4</a:t>
            </a:fld>
            <a:endParaRPr lang="en-US" b="1" dirty="0">
              <a:solidFill>
                <a:schemeClr val="bg2"/>
              </a:solidFill>
              <a:latin typeface="Expo Arabic Light" panose="00000400000000000000" pitchFamily="2" charset="-78"/>
              <a:cs typeface="Expo Arabic Light" panose="00000400000000000000" pitchFamily="2" charset="-78"/>
            </a:endParaRPr>
          </a:p>
        </p:txBody>
      </p:sp>
      <p:pic>
        <p:nvPicPr>
          <p:cNvPr id="24" name="صورة 23"/>
          <p:cNvPicPr/>
          <p:nvPr/>
        </p:nvPicPr>
        <p:blipFill>
          <a:blip r:embed="rId2" cstate="print">
            <a:extLst>
              <a:ext uri="{28A0092B-C50C-407E-A947-70E740481C1C}">
                <a14:useLocalDpi xmlns:a14="http://schemas.microsoft.com/office/drawing/2010/main" val="0"/>
              </a:ext>
            </a:extLst>
          </a:blip>
          <a:stretch>
            <a:fillRect/>
          </a:stretch>
        </p:blipFill>
        <p:spPr>
          <a:xfrm>
            <a:off x="2801301" y="734713"/>
            <a:ext cx="7723824" cy="5809297"/>
          </a:xfrm>
          <a:prstGeom prst="rect">
            <a:avLst/>
          </a:prstGeom>
        </p:spPr>
      </p:pic>
      <p:sp>
        <p:nvSpPr>
          <p:cNvPr id="26" name="مستطيل 25"/>
          <p:cNvSpPr/>
          <p:nvPr/>
        </p:nvSpPr>
        <p:spPr>
          <a:xfrm>
            <a:off x="8286607" y="830093"/>
            <a:ext cx="1671247" cy="33191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15000"/>
              </a:lnSpc>
              <a:spcAft>
                <a:spcPts val="1000"/>
              </a:spcAft>
            </a:pPr>
            <a:r>
              <a:rPr lang="ar-EG" sz="1400" b="1" dirty="0">
                <a:solidFill>
                  <a:srgbClr val="FF0000"/>
                </a:solidFill>
                <a:effectLst/>
                <a:ea typeface="Calibri" panose="020F0502020204030204" pitchFamily="34" charset="0"/>
                <a:cs typeface="VIP Hakm Bold" panose="02000500000000000000" pitchFamily="2" charset="-78"/>
              </a:rPr>
              <a:t>١٠ </a:t>
            </a:r>
            <a:r>
              <a:rPr lang="ar-SA" sz="1400" b="1" dirty="0">
                <a:solidFill>
                  <a:schemeClr val="tx2"/>
                </a:solidFill>
                <a:effectLst/>
                <a:ea typeface="Calibri" panose="020F0502020204030204" pitchFamily="34" charset="0"/>
                <a:cs typeface="VIP Hakm Bold" panose="02000500000000000000" pitchFamily="2" charset="-78"/>
              </a:rPr>
              <a:t>ساع</a:t>
            </a:r>
            <a:r>
              <a:rPr lang="ar-EG" sz="1400" b="1" dirty="0">
                <a:solidFill>
                  <a:schemeClr val="tx2"/>
                </a:solidFill>
                <a:ea typeface="Calibri" panose="020F0502020204030204" pitchFamily="34" charset="0"/>
                <a:cs typeface="VIP Hakm Bold" panose="02000500000000000000" pitchFamily="2" charset="-78"/>
              </a:rPr>
              <a:t>ا</a:t>
            </a:r>
            <a:r>
              <a:rPr lang="ar-SA" sz="1400" b="1" dirty="0">
                <a:solidFill>
                  <a:schemeClr val="tx2"/>
                </a:solidFill>
                <a:ea typeface="Calibri" panose="020F0502020204030204" pitchFamily="34" charset="0"/>
                <a:cs typeface="VIP Hakm Bold" panose="02000500000000000000" pitchFamily="2" charset="-78"/>
              </a:rPr>
              <a:t>ت </a:t>
            </a:r>
            <a:r>
              <a:rPr lang="ar-SA" sz="1400" b="1" dirty="0">
                <a:solidFill>
                  <a:schemeClr val="tx2"/>
                </a:solidFill>
                <a:effectLst/>
                <a:ea typeface="Calibri" panose="020F0502020204030204" pitchFamily="34" charset="0"/>
                <a:cs typeface="VIP Hakm Bold" panose="02000500000000000000" pitchFamily="2" charset="-78"/>
              </a:rPr>
              <a:t>تدريبية</a:t>
            </a:r>
            <a:endParaRPr lang="en-US" sz="1400" b="1" dirty="0">
              <a:solidFill>
                <a:schemeClr val="tx2"/>
              </a:solidFill>
              <a:ea typeface="Calibri" panose="020F0502020204030204" pitchFamily="34" charset="0"/>
              <a:cs typeface="VIP Hakm Bold" panose="02000500000000000000" pitchFamily="2" charset="-78"/>
            </a:endParaRPr>
          </a:p>
        </p:txBody>
      </p:sp>
      <p:sp>
        <p:nvSpPr>
          <p:cNvPr id="27" name="مستطيل 26"/>
          <p:cNvSpPr/>
          <p:nvPr/>
        </p:nvSpPr>
        <p:spPr>
          <a:xfrm>
            <a:off x="9403715" y="1815972"/>
            <a:ext cx="2162810" cy="9283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15000"/>
              </a:lnSpc>
              <a:spcAft>
                <a:spcPts val="1000"/>
              </a:spcAft>
            </a:pPr>
            <a:r>
              <a:rPr lang="ar-EG" sz="1400" b="1" dirty="0">
                <a:solidFill>
                  <a:srgbClr val="FF0000"/>
                </a:solidFill>
                <a:latin typeface="VIP Hakm Bold" panose="02000500000000000000" pitchFamily="2" charset="-78"/>
                <a:ea typeface="Calibri" panose="020F0502020204030204" pitchFamily="34" charset="0"/>
                <a:cs typeface="VIP Hakm Bold" panose="02000500000000000000" pitchFamily="2" charset="-78"/>
              </a:rPr>
              <a:t>يومان</a:t>
            </a:r>
            <a:br>
              <a:rPr lang="en-US"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br>
            <a:r>
              <a:rPr lang="en-US" sz="1400" b="1"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rPr>
              <a:t>  </a:t>
            </a:r>
            <a:r>
              <a:rPr lang="ar-SA" sz="1400" b="1" dirty="0">
                <a:solidFill>
                  <a:schemeClr val="tx2"/>
                </a:solidFill>
                <a:latin typeface="VIP Hakm Bold" panose="02000500000000000000" pitchFamily="2" charset="-78"/>
                <a:ea typeface="Calibri" panose="020F0502020204030204" pitchFamily="34" charset="0"/>
                <a:cs typeface="VIP Hakm Bold" panose="02000500000000000000" pitchFamily="2" charset="-78"/>
              </a:rPr>
              <a:t>الجلسة</a:t>
            </a:r>
            <a:r>
              <a:rPr lang="ar-EG" sz="1400" b="1" dirty="0">
                <a:solidFill>
                  <a:schemeClr val="tx2"/>
                </a:solidFill>
                <a:latin typeface="VIP Hakm Bold" panose="02000500000000000000" pitchFamily="2" charset="-78"/>
                <a:ea typeface="Calibri" panose="020F0502020204030204" pitchFamily="34" charset="0"/>
                <a:cs typeface="VIP Hakm Bold" panose="02000500000000000000" pitchFamily="2" charset="-78"/>
              </a:rPr>
              <a:t> </a:t>
            </a:r>
            <a:r>
              <a:rPr lang="ar-SA" sz="1400" b="1" dirty="0">
                <a:solidFill>
                  <a:schemeClr val="tx2"/>
                </a:solidFill>
                <a:latin typeface="VIP Hakm Bold" panose="02000500000000000000" pitchFamily="2" charset="-78"/>
                <a:ea typeface="Calibri" panose="020F0502020204030204" pitchFamily="34" charset="0"/>
                <a:cs typeface="VIP Hakm Bold" panose="02000500000000000000" pitchFamily="2" charset="-78"/>
              </a:rPr>
              <a:t>التدريبية</a:t>
            </a:r>
            <a:br>
              <a:rPr lang="ar-SA" sz="1400" b="1"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rPr>
            </a:br>
            <a:r>
              <a:rPr lang="ar-SA"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 </a:t>
            </a:r>
            <a:r>
              <a:rPr lang="ar-SY" sz="1400" b="1" dirty="0">
                <a:solidFill>
                  <a:srgbClr val="FF0000"/>
                </a:solidFill>
                <a:latin typeface="VIP Hakm Bold" panose="02000500000000000000" pitchFamily="2" charset="-78"/>
                <a:ea typeface="Calibri" panose="020F0502020204030204" pitchFamily="34" charset="0"/>
                <a:cs typeface="VIP Hakm Bold" panose="02000500000000000000" pitchFamily="2" charset="-78"/>
              </a:rPr>
              <a:t>ساعتين</a:t>
            </a:r>
            <a:endParaRPr lang="en-US" dirty="0">
              <a:effectLst/>
              <a:latin typeface="VIP Hakm Bold" panose="02000500000000000000" pitchFamily="2" charset="-78"/>
              <a:ea typeface="Calibri" panose="020F0502020204030204" pitchFamily="34" charset="0"/>
              <a:cs typeface="VIP Hakm Bold" panose="02000500000000000000" pitchFamily="2" charset="-78"/>
            </a:endParaRPr>
          </a:p>
        </p:txBody>
      </p:sp>
      <p:sp>
        <p:nvSpPr>
          <p:cNvPr id="29" name="مستطيل 28"/>
          <p:cNvSpPr/>
          <p:nvPr/>
        </p:nvSpPr>
        <p:spPr>
          <a:xfrm>
            <a:off x="9403715" y="4317525"/>
            <a:ext cx="1751328" cy="6934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سجل اسمك</a:t>
            </a:r>
            <a:r>
              <a:rPr lang="ar-SA" sz="1400" b="1" dirty="0">
                <a:effectLst/>
                <a:ea typeface="Calibri" panose="020F0502020204030204" pitchFamily="34" charset="0"/>
                <a:cs typeface="VIP Hakm Bold" panose="02000500000000000000" pitchFamily="2" charset="-78"/>
              </a:rPr>
              <a:t> </a:t>
            </a:r>
            <a:br>
              <a:rPr lang="ar-SY" sz="1400" b="1" dirty="0">
                <a:effectLst/>
                <a:ea typeface="Calibri" panose="020F0502020204030204" pitchFamily="34" charset="0"/>
                <a:cs typeface="VIP Hakm Bold" panose="02000500000000000000" pitchFamily="2" charset="-78"/>
              </a:rPr>
            </a:br>
            <a:r>
              <a:rPr lang="ar-SA" sz="1400" b="1" dirty="0">
                <a:solidFill>
                  <a:schemeClr val="tx2"/>
                </a:solidFill>
                <a:effectLst/>
                <a:ea typeface="Calibri" panose="020F0502020204030204" pitchFamily="34" charset="0"/>
                <a:cs typeface="VIP Hakm Bold" panose="02000500000000000000" pitchFamily="2" charset="-78"/>
              </a:rPr>
              <a:t>في بطاقة التعارف</a:t>
            </a:r>
            <a:endParaRPr lang="en-US" dirty="0">
              <a:solidFill>
                <a:schemeClr val="tx2"/>
              </a:solidFill>
              <a:effectLst/>
              <a:ea typeface="Calibri" panose="020F0502020204030204" pitchFamily="34" charset="0"/>
              <a:cs typeface="Arial" panose="020B0604020202020204" pitchFamily="34" charset="0"/>
            </a:endParaRPr>
          </a:p>
        </p:txBody>
      </p:sp>
      <p:sp>
        <p:nvSpPr>
          <p:cNvPr id="30" name="مستطيل 29"/>
          <p:cNvSpPr/>
          <p:nvPr/>
        </p:nvSpPr>
        <p:spPr>
          <a:xfrm>
            <a:off x="8584134" y="6105207"/>
            <a:ext cx="2123236" cy="3098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شرح مناقشات</a:t>
            </a:r>
            <a:r>
              <a:rPr lang="ar-SA" sz="1400" b="1" dirty="0">
                <a:effectLst/>
                <a:ea typeface="Calibri" panose="020F0502020204030204" pitchFamily="34" charset="0"/>
                <a:cs typeface="VIP Hakm Bold" panose="02000500000000000000" pitchFamily="2" charset="-78"/>
              </a:rPr>
              <a:t> </a:t>
            </a:r>
            <a:r>
              <a:rPr lang="ar-SA" sz="1400" b="1" dirty="0">
                <a:solidFill>
                  <a:schemeClr val="tx2"/>
                </a:solidFill>
                <a:effectLst/>
                <a:ea typeface="Calibri" panose="020F0502020204030204" pitchFamily="34" charset="0"/>
                <a:cs typeface="VIP Hakm Bold" panose="02000500000000000000" pitchFamily="2" charset="-78"/>
              </a:rPr>
              <a:t>ورش عمل</a:t>
            </a:r>
            <a:endParaRPr lang="en-US" dirty="0">
              <a:solidFill>
                <a:schemeClr val="tx2"/>
              </a:solidFill>
              <a:effectLst/>
              <a:ea typeface="Calibri" panose="020F0502020204030204" pitchFamily="34" charset="0"/>
              <a:cs typeface="Arial" panose="020B0604020202020204" pitchFamily="34" charset="0"/>
            </a:endParaRPr>
          </a:p>
        </p:txBody>
      </p:sp>
      <p:sp>
        <p:nvSpPr>
          <p:cNvPr id="31" name="مستطيل 30"/>
          <p:cNvSpPr/>
          <p:nvPr/>
        </p:nvSpPr>
        <p:spPr>
          <a:xfrm>
            <a:off x="1785577" y="6105207"/>
            <a:ext cx="3053593" cy="3098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Y" sz="1400" b="1" dirty="0">
                <a:solidFill>
                  <a:srgbClr val="FF0000"/>
                </a:solidFill>
                <a:effectLst/>
                <a:ea typeface="Calibri" panose="020F0502020204030204" pitchFamily="34" charset="0"/>
                <a:cs typeface="VIP Hakm Bold" panose="02000500000000000000" pitchFamily="2" charset="-78"/>
              </a:rPr>
              <a:t>يقسم المشاركين</a:t>
            </a:r>
            <a:r>
              <a:rPr lang="ar-SY" sz="1400" b="1" dirty="0">
                <a:effectLst/>
                <a:ea typeface="Calibri" panose="020F0502020204030204" pitchFamily="34" charset="0"/>
                <a:cs typeface="VIP Hakm Bold" panose="02000500000000000000" pitchFamily="2" charset="-78"/>
              </a:rPr>
              <a:t> </a:t>
            </a:r>
            <a:r>
              <a:rPr lang="ar-SY" sz="1400" b="1" dirty="0">
                <a:solidFill>
                  <a:srgbClr val="FF0000"/>
                </a:solidFill>
                <a:effectLst/>
                <a:ea typeface="Calibri" panose="020F0502020204030204" pitchFamily="34" charset="0"/>
                <a:cs typeface="VIP Hakm Bold" panose="02000500000000000000" pitchFamily="2" charset="-78"/>
              </a:rPr>
              <a:t>إلى </a:t>
            </a:r>
            <a:r>
              <a:rPr lang="ar-SY" sz="1400" b="1" dirty="0">
                <a:solidFill>
                  <a:schemeClr val="tx2"/>
                </a:solidFill>
                <a:effectLst/>
                <a:ea typeface="Calibri" panose="020F0502020204030204" pitchFamily="34" charset="0"/>
                <a:cs typeface="VIP Hakm Bold" panose="02000500000000000000" pitchFamily="2" charset="-78"/>
              </a:rPr>
              <a:t>.... مجموعة</a:t>
            </a:r>
            <a:endParaRPr lang="en-US" dirty="0">
              <a:solidFill>
                <a:schemeClr val="tx2"/>
              </a:solidFill>
              <a:effectLst/>
              <a:ea typeface="Calibri" panose="020F0502020204030204" pitchFamily="34" charset="0"/>
              <a:cs typeface="Arial" panose="020B0604020202020204" pitchFamily="34" charset="0"/>
            </a:endParaRPr>
          </a:p>
        </p:txBody>
      </p:sp>
      <p:sp>
        <p:nvSpPr>
          <p:cNvPr id="32" name="مستطيل 31"/>
          <p:cNvSpPr/>
          <p:nvPr/>
        </p:nvSpPr>
        <p:spPr>
          <a:xfrm>
            <a:off x="1434838" y="4845247"/>
            <a:ext cx="2122488" cy="64389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سجل ملاحظاتك</a:t>
            </a:r>
            <a:r>
              <a:rPr lang="ar-SA" sz="1400" b="1" dirty="0">
                <a:effectLst/>
                <a:latin typeface="VIP Hakm Bold" panose="02000500000000000000" pitchFamily="2" charset="-78"/>
                <a:ea typeface="Calibri" panose="020F0502020204030204" pitchFamily="34" charset="0"/>
                <a:cs typeface="VIP Hakm Bold" panose="02000500000000000000" pitchFamily="2" charset="-78"/>
              </a:rPr>
              <a:t> </a:t>
            </a:r>
            <a:r>
              <a:rPr lang="ar-SA" sz="1400" b="1"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rPr>
              <a:t>بالدورة</a:t>
            </a:r>
            <a:br>
              <a:rPr lang="ar-SA" sz="1400" b="1"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rPr>
            </a:br>
            <a:r>
              <a:rPr lang="ar-SA" sz="1400" b="1"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rPr>
              <a:t> في نهاية الصفحة</a:t>
            </a:r>
            <a:endParaRPr lang="en-US"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endParaRPr>
          </a:p>
          <a:p>
            <a:pPr>
              <a:lnSpc>
                <a:spcPct val="115000"/>
              </a:lnSpc>
              <a:spcAft>
                <a:spcPts val="1000"/>
              </a:spcAft>
            </a:pPr>
            <a:r>
              <a:rPr lang="en-US" dirty="0">
                <a:effectLst/>
                <a:latin typeface="VIP Hakm Bold" panose="02000500000000000000" pitchFamily="2" charset="-78"/>
                <a:ea typeface="Calibri" panose="020F0502020204030204" pitchFamily="34" charset="0"/>
                <a:cs typeface="VIP Hakm Bold" panose="02000500000000000000" pitchFamily="2" charset="-78"/>
              </a:rPr>
              <a:t> </a:t>
            </a:r>
          </a:p>
        </p:txBody>
      </p:sp>
      <p:sp>
        <p:nvSpPr>
          <p:cNvPr id="33" name="مستطيل 32"/>
          <p:cNvSpPr/>
          <p:nvPr/>
        </p:nvSpPr>
        <p:spPr>
          <a:xfrm>
            <a:off x="1200430" y="2430652"/>
            <a:ext cx="2591305" cy="6273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يقوم المدرب</a:t>
            </a:r>
            <a:r>
              <a:rPr lang="ar-SA" sz="1400" b="1" dirty="0">
                <a:effectLst/>
                <a:ea typeface="Calibri" panose="020F0502020204030204" pitchFamily="34" charset="0"/>
                <a:cs typeface="VIP Hakm Bold" panose="02000500000000000000" pitchFamily="2" charset="-78"/>
              </a:rPr>
              <a:t> </a:t>
            </a:r>
            <a:r>
              <a:rPr lang="ar-SA" sz="1400" b="1" dirty="0">
                <a:solidFill>
                  <a:schemeClr val="tx2"/>
                </a:solidFill>
                <a:effectLst/>
                <a:ea typeface="Calibri" panose="020F0502020204030204" pitchFamily="34" charset="0"/>
                <a:cs typeface="VIP Hakm Bold" panose="02000500000000000000" pitchFamily="2" charset="-78"/>
              </a:rPr>
              <a:t>بشرح النقاط الحاكمة في نهاية المحاضرة</a:t>
            </a:r>
            <a:endParaRPr lang="en-US" dirty="0">
              <a:solidFill>
                <a:schemeClr val="tx2"/>
              </a:solidFill>
              <a:effectLst/>
              <a:ea typeface="Calibri" panose="020F0502020204030204" pitchFamily="34" charset="0"/>
              <a:cs typeface="Arial" panose="020B0604020202020204" pitchFamily="34" charset="0"/>
            </a:endParaRPr>
          </a:p>
        </p:txBody>
      </p:sp>
      <p:sp>
        <p:nvSpPr>
          <p:cNvPr id="34" name="مستطيل 33"/>
          <p:cNvSpPr/>
          <p:nvPr/>
        </p:nvSpPr>
        <p:spPr>
          <a:xfrm>
            <a:off x="2260491" y="825608"/>
            <a:ext cx="2593670" cy="6146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 شارك بجدية</a:t>
            </a:r>
            <a:r>
              <a:rPr lang="ar-SA" sz="1400" b="1" dirty="0">
                <a:effectLst/>
                <a:ea typeface="Calibri" panose="020F0502020204030204" pitchFamily="34" charset="0"/>
                <a:cs typeface="VIP Hakm Bold" panose="02000500000000000000" pitchFamily="2" charset="-78"/>
              </a:rPr>
              <a:t> </a:t>
            </a:r>
            <a:r>
              <a:rPr lang="ar-SA" sz="1400" b="1" dirty="0">
                <a:solidFill>
                  <a:schemeClr val="tx2"/>
                </a:solidFill>
                <a:effectLst/>
                <a:ea typeface="Calibri" panose="020F0502020204030204" pitchFamily="34" charset="0"/>
                <a:cs typeface="VIP Hakm Bold" panose="02000500000000000000" pitchFamily="2" charset="-78"/>
              </a:rPr>
              <a:t>للتأكد من اكتسابك للمعارف والمهارات المرتبطة</a:t>
            </a:r>
            <a:endParaRPr lang="en-US" dirty="0">
              <a:solidFill>
                <a:schemeClr val="tx2"/>
              </a:solidFill>
              <a:effectLst/>
              <a:ea typeface="Calibri" panose="020F0502020204030204" pitchFamily="34" charset="0"/>
              <a:cs typeface="Arial" panose="020B0604020202020204" pitchFamily="34" charset="0"/>
            </a:endParaRPr>
          </a:p>
        </p:txBody>
      </p:sp>
      <p:sp>
        <p:nvSpPr>
          <p:cNvPr id="35" name="شكل بيضاوي 34"/>
          <p:cNvSpPr/>
          <p:nvPr/>
        </p:nvSpPr>
        <p:spPr>
          <a:xfrm>
            <a:off x="5583559" y="2522032"/>
            <a:ext cx="2234657" cy="2234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EG" sz="3200" b="1" dirty="0">
                <a:solidFill>
                  <a:srgbClr val="FFFF00"/>
                </a:solidFill>
                <a:ea typeface="Calibri" panose="020F0502020204030204" pitchFamily="34" charset="0"/>
                <a:cs typeface="VIP Hakm Bold" panose="02000500000000000000" pitchFamily="2" charset="-78"/>
              </a:rPr>
              <a:t>نظام البرنامج</a:t>
            </a:r>
            <a:endParaRPr lang="en-US" sz="2400" b="1" dirty="0">
              <a:solidFill>
                <a:srgbClr val="FFFF00"/>
              </a:solidFill>
              <a:effectLst/>
              <a:ea typeface="Calibri" panose="020F0502020204030204" pitchFamily="34" charset="0"/>
              <a:cs typeface="Arial" panose="020B0604020202020204" pitchFamily="34" charset="0"/>
            </a:endParaRPr>
          </a:p>
        </p:txBody>
      </p:sp>
      <p:sp>
        <p:nvSpPr>
          <p:cNvPr id="14" name="Freeform: Shape 9">
            <a:extLst>
              <a:ext uri="{FF2B5EF4-FFF2-40B4-BE49-F238E27FC236}">
                <a16:creationId xmlns:a16="http://schemas.microsoft.com/office/drawing/2014/main" id="{DC1F90E5-235A-40D7-9C75-FAE9C650F126}"/>
              </a:ext>
            </a:extLst>
          </p:cNvPr>
          <p:cNvSpPr/>
          <p:nvPr/>
        </p:nvSpPr>
        <p:spPr>
          <a:xfrm flipH="1" flipV="1">
            <a:off x="766" y="-420737"/>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pic>
        <p:nvPicPr>
          <p:cNvPr id="2" name="صورة 1">
            <a:extLst>
              <a:ext uri="{FF2B5EF4-FFF2-40B4-BE49-F238E27FC236}">
                <a16:creationId xmlns:a16="http://schemas.microsoft.com/office/drawing/2014/main" id="{88843421-4ED2-70C6-09FD-A91AFD28E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73679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arn(inVertical)">
                                      <p:cBhvr>
                                        <p:cTn id="22" dur="500"/>
                                        <p:tgtEl>
                                          <p:spTgt spid="2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barn(inVertical)">
                                      <p:cBhvr>
                                        <p:cTn id="25" dur="500"/>
                                        <p:tgtEl>
                                          <p:spTgt spid="3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barn(inVertical)">
                                      <p:cBhvr>
                                        <p:cTn id="28" dur="500"/>
                                        <p:tgtEl>
                                          <p:spTgt spid="3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barn(inVertical)">
                                      <p:cBhvr>
                                        <p:cTn id="31" dur="500"/>
                                        <p:tgtEl>
                                          <p:spTgt spid="32"/>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barn(inVertical)">
                                      <p:cBhvr>
                                        <p:cTn id="34" dur="500"/>
                                        <p:tgtEl>
                                          <p:spTgt spid="33"/>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barn(inVertical)">
                                      <p:cBhvr>
                                        <p:cTn id="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P spid="30" grpId="0" animBg="1"/>
      <p:bldP spid="31" grpId="0" animBg="1"/>
      <p:bldP spid="32" grpId="0" animBg="1"/>
      <p:bldP spid="33"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a:extLst>
              <a:ext uri="{FF2B5EF4-FFF2-40B4-BE49-F238E27FC236}">
                <a16:creationId xmlns:a16="http://schemas.microsoft.com/office/drawing/2014/main" id="{C86640AA-EE97-46CD-828A-93A4EC2AD8A6}"/>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tretch>
            <a:fillRect/>
          </a:stretch>
        </p:blipFill>
        <p:spPr>
          <a:xfrm>
            <a:off x="0" y="1"/>
            <a:ext cx="4352356" cy="2318498"/>
          </a:xfrm>
        </p:spPr>
      </p:pic>
      <p:sp>
        <p:nvSpPr>
          <p:cNvPr id="37" name="Graphic 35">
            <a:extLst>
              <a:ext uri="{FF2B5EF4-FFF2-40B4-BE49-F238E27FC236}">
                <a16:creationId xmlns:a16="http://schemas.microsoft.com/office/drawing/2014/main" id="{E15EBFA2-5740-427F-9D1A-E4544AFD66E7}"/>
              </a:ext>
            </a:extLst>
          </p:cNvPr>
          <p:cNvSpPr/>
          <p:nvPr/>
        </p:nvSpPr>
        <p:spPr>
          <a:xfrm>
            <a:off x="0" y="-1"/>
            <a:ext cx="4352356" cy="2318500"/>
          </a:xfrm>
          <a:custGeom>
            <a:avLst/>
            <a:gdLst>
              <a:gd name="connsiteX0" fmla="*/ 8199406 w 8199405"/>
              <a:gd name="connsiteY0" fmla="*/ 0 h 3264631"/>
              <a:gd name="connsiteX1" fmla="*/ 6280785 w 8199405"/>
              <a:gd name="connsiteY1" fmla="*/ 2401824 h 3264631"/>
              <a:gd name="connsiteX2" fmla="*/ 3989165 w 8199405"/>
              <a:gd name="connsiteY2" fmla="*/ 3209830 h 3264631"/>
              <a:gd name="connsiteX3" fmla="*/ 0 w 8199405"/>
              <a:gd name="connsiteY3" fmla="*/ 2322957 h 3264631"/>
              <a:gd name="connsiteX4" fmla="*/ 0 w 8199405"/>
              <a:gd name="connsiteY4" fmla="*/ 0 h 3264631"/>
              <a:gd name="connsiteX5" fmla="*/ 8199406 w 8199405"/>
              <a:gd name="connsiteY5" fmla="*/ 0 h 326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9405" h="3264631">
                <a:moveTo>
                  <a:pt x="8199406" y="0"/>
                </a:moveTo>
                <a:lnTo>
                  <a:pt x="6280785" y="2401824"/>
                </a:lnTo>
                <a:cubicBezTo>
                  <a:pt x="5733764" y="3086576"/>
                  <a:pt x="4844701" y="3400044"/>
                  <a:pt x="3989165" y="3209830"/>
                </a:cubicBezTo>
                <a:lnTo>
                  <a:pt x="0" y="2322957"/>
                </a:lnTo>
                <a:lnTo>
                  <a:pt x="0" y="0"/>
                </a:lnTo>
                <a:lnTo>
                  <a:pt x="8199406"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47" name="Freeform: Shape 46">
            <a:extLst>
              <a:ext uri="{FF2B5EF4-FFF2-40B4-BE49-F238E27FC236}">
                <a16:creationId xmlns:a16="http://schemas.microsoft.com/office/drawing/2014/main" id="{BE963C97-D36A-4098-8661-401A9C929027}"/>
              </a:ext>
            </a:extLst>
          </p:cNvPr>
          <p:cNvSpPr/>
          <p:nvPr/>
        </p:nvSpPr>
        <p:spPr>
          <a:xfrm flipV="1">
            <a:off x="5180462" y="2027985"/>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2"/>
              </a:solidFill>
              <a:latin typeface="Expo Arabic Light" panose="00000400000000000000" pitchFamily="2" charset="-78"/>
              <a:cs typeface="Expo Arabic Light" panose="00000400000000000000" pitchFamily="2" charset="-78"/>
            </a:endParaRPr>
          </a:p>
        </p:txBody>
      </p:sp>
      <p:sp>
        <p:nvSpPr>
          <p:cNvPr id="2" name="مربع نص 1"/>
          <p:cNvSpPr txBox="1"/>
          <p:nvPr/>
        </p:nvSpPr>
        <p:spPr>
          <a:xfrm>
            <a:off x="4614698" y="277364"/>
            <a:ext cx="4695825" cy="523220"/>
          </a:xfrm>
          <a:prstGeom prst="rect">
            <a:avLst/>
          </a:prstGeom>
          <a:noFill/>
        </p:spPr>
        <p:txBody>
          <a:bodyPr wrap="square" rtlCol="1">
            <a:spAutoFit/>
          </a:bodyPr>
          <a:lstStyle/>
          <a:p>
            <a:pPr algn="ctr"/>
            <a:r>
              <a:rPr lang="ar-EG" sz="2800" b="1" dirty="0">
                <a:solidFill>
                  <a:srgbClr val="FF0000"/>
                </a:solidFill>
                <a:latin typeface="VIP Hakm Bold" panose="02000500000000000000" pitchFamily="2" charset="-78"/>
                <a:cs typeface="VIP Hakm Bold" panose="02000500000000000000" pitchFamily="2" charset="-78"/>
              </a:rPr>
              <a:t>أهداف البرنامج </a:t>
            </a:r>
            <a:r>
              <a:rPr lang="ar-EG" sz="2800" b="1" dirty="0">
                <a:solidFill>
                  <a:schemeClr val="tx2"/>
                </a:solidFill>
                <a:latin typeface="VIP Hakm Bold" panose="02000500000000000000" pitchFamily="2" charset="-78"/>
                <a:cs typeface="VIP Hakm Bold" panose="02000500000000000000" pitchFamily="2" charset="-78"/>
              </a:rPr>
              <a:t>التدريبي</a:t>
            </a:r>
          </a:p>
        </p:txBody>
      </p:sp>
      <p:sp>
        <p:nvSpPr>
          <p:cNvPr id="8" name="مربع نص 7"/>
          <p:cNvSpPr txBox="1"/>
          <p:nvPr/>
        </p:nvSpPr>
        <p:spPr>
          <a:xfrm>
            <a:off x="516314" y="6328886"/>
            <a:ext cx="5388098" cy="338554"/>
          </a:xfrm>
          <a:prstGeom prst="rect">
            <a:avLst/>
          </a:prstGeom>
          <a:noFill/>
        </p:spPr>
        <p:txBody>
          <a:bodyPr wrap="square" rtlCol="1">
            <a:spAutoFit/>
          </a:bodyPr>
          <a:lstStyle>
            <a:defPPr>
              <a:defRPr lang="en-US"/>
            </a:defPPr>
            <a:lvl1pPr algn="r" rtl="1">
              <a:defRPr sz="1600" b="0">
                <a:latin typeface="VIP Hakm Bold" panose="02000500000000000000" pitchFamily="2" charset="-78"/>
                <a:cs typeface="VIP Hakm Bold" panose="02000500000000000000" pitchFamily="2" charset="-78"/>
              </a:defRPr>
            </a:lvl1pPr>
          </a:lstStyle>
          <a:p>
            <a:r>
              <a:rPr lang="ar-EG" dirty="0">
                <a:solidFill>
                  <a:srgbClr val="FF0000"/>
                </a:solidFill>
              </a:rPr>
              <a:t>أن يذكر المتدرب </a:t>
            </a:r>
            <a:r>
              <a:rPr lang="ar-EG" dirty="0">
                <a:solidFill>
                  <a:schemeClr val="tx2"/>
                </a:solidFill>
              </a:rPr>
              <a:t>التقدم للوظيفة وإجراء المقابلة الشخصية</a:t>
            </a:r>
          </a:p>
        </p:txBody>
      </p:sp>
      <p:sp>
        <p:nvSpPr>
          <p:cNvPr id="12" name="مربع نص 2"/>
          <p:cNvSpPr txBox="1"/>
          <p:nvPr/>
        </p:nvSpPr>
        <p:spPr>
          <a:xfrm>
            <a:off x="6362514" y="1518977"/>
            <a:ext cx="4527641" cy="338554"/>
          </a:xfrm>
          <a:prstGeom prst="rect">
            <a:avLst/>
          </a:prstGeom>
          <a:noFill/>
        </p:spPr>
        <p:txBody>
          <a:bodyPr wrap="square" rtlCol="1">
            <a:spAutoFit/>
          </a:bodyPr>
          <a:lstStyle>
            <a:defPPr>
              <a:defRPr lang="en-US"/>
            </a:defPPr>
            <a:lvl1pPr>
              <a:defRPr sz="2800" b="1">
                <a:solidFill>
                  <a:schemeClr val="accent1">
                    <a:lumMod val="75000"/>
                  </a:schemeClr>
                </a:solidFill>
                <a:latin typeface="VIP Hakm Bold" panose="02000500000000000000" pitchFamily="2" charset="-78"/>
                <a:cs typeface="VIP Hakm Bold" panose="02000500000000000000" pitchFamily="2" charset="-78"/>
              </a:defRPr>
            </a:lvl1pPr>
          </a:lstStyle>
          <a:p>
            <a:pPr algn="r" rtl="1"/>
            <a:r>
              <a:rPr lang="ar-EG" sz="1600" b="0" dirty="0">
                <a:solidFill>
                  <a:srgbClr val="FF0000"/>
                </a:solidFill>
              </a:rPr>
              <a:t>أن يعرف المتدرب </a:t>
            </a:r>
            <a:r>
              <a:rPr lang="ar-EG" sz="1600" b="0" dirty="0">
                <a:solidFill>
                  <a:schemeClr val="tx2"/>
                </a:solidFill>
              </a:rPr>
              <a:t>أهميّة العمل في حياة الإنسان</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2356" y="2027985"/>
            <a:ext cx="4020320" cy="4084328"/>
          </a:xfrm>
          <a:prstGeom prst="rect">
            <a:avLst/>
          </a:prstGeom>
        </p:spPr>
      </p:pic>
      <p:pic>
        <p:nvPicPr>
          <p:cNvPr id="4" name="صورة 3">
            <a:extLst>
              <a:ext uri="{FF2B5EF4-FFF2-40B4-BE49-F238E27FC236}">
                <a16:creationId xmlns:a16="http://schemas.microsoft.com/office/drawing/2014/main" id="{D77B3167-A503-20DB-F342-C1503F9D19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166453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E079160-2BD0-4BCF-B042-34DD3777072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13" b="7813"/>
          <a:stretch>
            <a:fillRect/>
          </a:stretch>
        </p:blipFill>
        <p:spPr/>
      </p:pic>
      <p:sp>
        <p:nvSpPr>
          <p:cNvPr id="11" name="Rectangle 10">
            <a:extLst>
              <a:ext uri="{FF2B5EF4-FFF2-40B4-BE49-F238E27FC236}">
                <a16:creationId xmlns:a16="http://schemas.microsoft.com/office/drawing/2014/main" id="{B130FFA8-8D77-482A-92CA-9A977B2A0BEB}"/>
              </a:ext>
            </a:extLst>
          </p:cNvPr>
          <p:cNvSpPr/>
          <p:nvPr/>
        </p:nvSpPr>
        <p:spPr>
          <a:xfrm flipV="1">
            <a:off x="-1564" y="0"/>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8" name="Graphic 6">
            <a:extLst>
              <a:ext uri="{FF2B5EF4-FFF2-40B4-BE49-F238E27FC236}">
                <a16:creationId xmlns:a16="http://schemas.microsoft.com/office/drawing/2014/main" id="{32F2D390-7E83-4B20-907B-F8AD034C94A1}"/>
              </a:ext>
            </a:extLst>
          </p:cNvPr>
          <p:cNvSpPr/>
          <p:nvPr/>
        </p:nvSpPr>
        <p:spPr>
          <a:xfrm>
            <a:off x="0"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algn="r" rtl="1"/>
            <a:endParaRPr lang="en-US">
              <a:latin typeface="Expo Arabic Light" panose="00000400000000000000" pitchFamily="2" charset="-78"/>
              <a:cs typeface="Expo Arabic Light" panose="00000400000000000000" pitchFamily="2" charset="-78"/>
            </a:endParaRPr>
          </a:p>
        </p:txBody>
      </p:sp>
      <p:sp>
        <p:nvSpPr>
          <p:cNvPr id="17" name="TextBox 16">
            <a:extLst>
              <a:ext uri="{FF2B5EF4-FFF2-40B4-BE49-F238E27FC236}">
                <a16:creationId xmlns:a16="http://schemas.microsoft.com/office/drawing/2014/main" id="{CFD6C242-1C94-4741-92E2-B1FF8B7CEC0D}"/>
              </a:ext>
            </a:extLst>
          </p:cNvPr>
          <p:cNvSpPr txBox="1"/>
          <p:nvPr/>
        </p:nvSpPr>
        <p:spPr>
          <a:xfrm>
            <a:off x="6945684" y="4035782"/>
            <a:ext cx="3823483" cy="1569660"/>
          </a:xfrm>
          <a:prstGeom prst="rect">
            <a:avLst/>
          </a:prstGeom>
          <a:noFill/>
        </p:spPr>
        <p:txBody>
          <a:bodyPr wrap="none" rtlCol="0">
            <a:spAutoFit/>
          </a:bodyPr>
          <a:lstStyle/>
          <a:p>
            <a:pPr algn="r" rtl="1"/>
            <a:r>
              <a:rPr lang="ar-EG" sz="4800" b="1" dirty="0">
                <a:solidFill>
                  <a:schemeClr val="accent1"/>
                </a:solidFill>
                <a:latin typeface="VIP Hakm Bold" panose="02000500000000000000" pitchFamily="2" charset="-78"/>
                <a:cs typeface="VIP Hakm Bold" panose="02000500000000000000" pitchFamily="2" charset="-78"/>
              </a:rPr>
              <a:t>اليوم التدريبي</a:t>
            </a:r>
          </a:p>
          <a:p>
            <a:pPr algn="ctr" rtl="1"/>
            <a:endParaRPr lang="en-US" sz="4800" b="1" dirty="0">
              <a:solidFill>
                <a:srgbClr val="C00000"/>
              </a:solidFill>
              <a:latin typeface="VIP Hakm Bold" panose="02000500000000000000" pitchFamily="2" charset="-78"/>
              <a:cs typeface="VIP Hakm Bold" panose="02000500000000000000" pitchFamily="2" charset="-78"/>
            </a:endParaRPr>
          </a:p>
        </p:txBody>
      </p:sp>
      <p:sp>
        <p:nvSpPr>
          <p:cNvPr id="22" name="Freeform: Shape 21">
            <a:extLst>
              <a:ext uri="{FF2B5EF4-FFF2-40B4-BE49-F238E27FC236}">
                <a16:creationId xmlns:a16="http://schemas.microsoft.com/office/drawing/2014/main" id="{1713AEBE-D519-4AD2-A2C1-49603F0733DE}"/>
              </a:ext>
            </a:extLst>
          </p:cNvPr>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6" name="Slide Number Placeholder 5">
            <a:extLst>
              <a:ext uri="{FF2B5EF4-FFF2-40B4-BE49-F238E27FC236}">
                <a16:creationId xmlns:a16="http://schemas.microsoft.com/office/drawing/2014/main"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rtl="1"/>
              <a:t>6</a:t>
            </a:fld>
            <a:endParaRPr lang="en-US" b="1" dirty="0">
              <a:solidFill>
                <a:schemeClr val="accent1"/>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356680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34" name="Graphic 32">
            <a:extLst>
              <a:ext uri="{FF2B5EF4-FFF2-40B4-BE49-F238E27FC236}">
                <a16:creationId xmlns:a16="http://schemas.microsoft.com/office/drawing/2014/main" id="{6B80734D-A4FA-471F-822A-B52E96578EB2}"/>
              </a:ext>
            </a:extLst>
          </p:cNvPr>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2" name="TextBox 1">
            <a:extLst>
              <a:ext uri="{FF2B5EF4-FFF2-40B4-BE49-F238E27FC236}">
                <a16:creationId xmlns:a16="http://schemas.microsoft.com/office/drawing/2014/main" id="{72576A45-CC84-4807-A1F8-96762B147391}"/>
              </a:ext>
            </a:extLst>
          </p:cNvPr>
          <p:cNvSpPr txBox="1"/>
          <p:nvPr/>
        </p:nvSpPr>
        <p:spPr>
          <a:xfrm flipH="1">
            <a:off x="2506507" y="1882200"/>
            <a:ext cx="3403955" cy="70788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الجلسة الأولى</a:t>
            </a:r>
            <a:endParaRPr kumimoji="0" lang="en-US" sz="40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grpSp>
        <p:nvGrpSpPr>
          <p:cNvPr id="5" name="Group 4">
            <a:extLst>
              <a:ext uri="{FF2B5EF4-FFF2-40B4-BE49-F238E27FC236}">
                <a16:creationId xmlns:a16="http://schemas.microsoft.com/office/drawing/2014/main" id="{E619497C-CEB0-4F19-BA65-9EADE5E40ECD}"/>
              </a:ext>
            </a:extLst>
          </p:cNvPr>
          <p:cNvGrpSpPr/>
          <p:nvPr/>
        </p:nvGrpSpPr>
        <p:grpSpPr>
          <a:xfrm flipH="1">
            <a:off x="1614788" y="3368000"/>
            <a:ext cx="4101260" cy="553998"/>
            <a:chOff x="808638" y="5182215"/>
            <a:chExt cx="4101260" cy="553998"/>
          </a:xfrm>
        </p:grpSpPr>
        <p:sp>
          <p:nvSpPr>
            <p:cNvPr id="7" name="Rectangle: Rounded Corners 6">
              <a:extLst>
                <a:ext uri="{FF2B5EF4-FFF2-40B4-BE49-F238E27FC236}">
                  <a16:creationId xmlns:a16="http://schemas.microsoft.com/office/drawing/2014/main" id="{19757F49-3E93-42BD-8928-E64CFFB92BFD}"/>
                </a:ext>
              </a:extLst>
            </p:cNvPr>
            <p:cNvSpPr/>
            <p:nvPr/>
          </p:nvSpPr>
          <p:spPr>
            <a:xfrm>
              <a:off x="808638" y="5234956"/>
              <a:ext cx="410126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Rectangle 7">
              <a:extLst>
                <a:ext uri="{FF2B5EF4-FFF2-40B4-BE49-F238E27FC236}">
                  <a16:creationId xmlns:a16="http://schemas.microsoft.com/office/drawing/2014/main" id="{7AE0F7DE-19C2-4D45-AF84-E256A5095834}"/>
                </a:ext>
              </a:extLst>
            </p:cNvPr>
            <p:cNvSpPr/>
            <p:nvPr/>
          </p:nvSpPr>
          <p:spPr>
            <a:xfrm>
              <a:off x="859275" y="5182215"/>
              <a:ext cx="4050623" cy="553998"/>
            </a:xfrm>
            <a:prstGeom prst="rect">
              <a:avLst/>
            </a:prstGeom>
          </p:spPr>
          <p:txBody>
            <a:bodyPr wrap="square">
              <a:spAutoFit/>
            </a:bodyPr>
            <a:lstStyle/>
            <a:p>
              <a:pPr lvl="0" algn="ctr" rtl="1">
                <a:lnSpc>
                  <a:spcPct val="150000"/>
                </a:lnSpc>
                <a:spcAft>
                  <a:spcPts val="1200"/>
                </a:spcAft>
                <a:buSzPct val="25000"/>
                <a:defRPr/>
              </a:pP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أهميّة العمل في حياة الإنسان</a:t>
              </a:r>
              <a:endParaRPr kumimoji="0" lang="en-US" sz="2000" b="0" i="0" u="none" strike="noStrike" kern="1200" cap="none" spc="0" normalizeH="0" baseline="0" noProof="0" dirty="0">
                <a:ln>
                  <a:noFill/>
                </a:ln>
                <a:solidFill>
                  <a:srgbClr val="E7E6E6"/>
                </a:solidFill>
                <a:effectLst/>
                <a:uLnTx/>
                <a:uFillTx/>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15" name="Group 14">
            <a:extLst>
              <a:ext uri="{FF2B5EF4-FFF2-40B4-BE49-F238E27FC236}">
                <a16:creationId xmlns:a16="http://schemas.microsoft.com/office/drawing/2014/main" id="{FAC0B9DB-754F-4D90-A5E6-EF48D6663B80}"/>
              </a:ext>
            </a:extLst>
          </p:cNvPr>
          <p:cNvGrpSpPr/>
          <p:nvPr/>
        </p:nvGrpSpPr>
        <p:grpSpPr>
          <a:xfrm flipH="1">
            <a:off x="653142" y="4495086"/>
            <a:ext cx="3137331" cy="553998"/>
            <a:chOff x="808638" y="5182215"/>
            <a:chExt cx="3137331" cy="553998"/>
          </a:xfrm>
        </p:grpSpPr>
        <p:sp>
          <p:nvSpPr>
            <p:cNvPr id="17" name="Rectangle: Rounded Corners 16">
              <a:extLst>
                <a:ext uri="{FF2B5EF4-FFF2-40B4-BE49-F238E27FC236}">
                  <a16:creationId xmlns:a16="http://schemas.microsoft.com/office/drawing/2014/main" id="{7D5589A4-9316-4D3A-A57D-E6A763954094}"/>
                </a:ext>
              </a:extLst>
            </p:cNvPr>
            <p:cNvSpPr/>
            <p:nvPr/>
          </p:nvSpPr>
          <p:spPr>
            <a:xfrm>
              <a:off x="808638" y="5234956"/>
              <a:ext cx="313733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8" name="Rectangle 17">
              <a:extLst>
                <a:ext uri="{FF2B5EF4-FFF2-40B4-BE49-F238E27FC236}">
                  <a16:creationId xmlns:a16="http://schemas.microsoft.com/office/drawing/2014/main" id="{1EECB0BF-9DEF-4A72-B80D-75A9BA328717}"/>
                </a:ext>
              </a:extLst>
            </p:cNvPr>
            <p:cNvSpPr/>
            <p:nvPr/>
          </p:nvSpPr>
          <p:spPr>
            <a:xfrm>
              <a:off x="808639" y="5182215"/>
              <a:ext cx="3137330" cy="553998"/>
            </a:xfrm>
            <a:prstGeom prst="rect">
              <a:avLst/>
            </a:prstGeom>
          </p:spPr>
          <p:txBody>
            <a:bodyPr wrap="square">
              <a:spAutoFit/>
            </a:bodyPr>
            <a:lstStyle/>
            <a:p>
              <a:pPr lvl="0" algn="ctr" rtl="1">
                <a:lnSpc>
                  <a:spcPct val="150000"/>
                </a:lnSpc>
                <a:spcAft>
                  <a:spcPts val="1200"/>
                </a:spcAft>
                <a:buSzPct val="25000"/>
                <a:defRPr/>
              </a:pP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أنواع العمل و طبيعته</a:t>
              </a:r>
              <a:endParaRPr kumimoji="0" lang="en-US" sz="2000" b="0" i="0" u="none" strike="noStrike" kern="1200" cap="none" spc="0" normalizeH="0" baseline="0" noProof="0" dirty="0">
                <a:ln>
                  <a:noFill/>
                </a:ln>
                <a:solidFill>
                  <a:srgbClr val="E7E6E6"/>
                </a:solidFill>
                <a:effectLst/>
                <a:uLnTx/>
                <a:uFillTx/>
                <a:latin typeface="Expo Arabic Light" panose="00000400000000000000" pitchFamily="2" charset="-78"/>
                <a:ea typeface="Verdana" panose="020B0604030504040204" pitchFamily="34" charset="0"/>
                <a:cs typeface="Expo Arabic Light" panose="00000400000000000000" pitchFamily="2" charset="-78"/>
              </a:endParaRPr>
            </a:p>
          </p:txBody>
        </p:sp>
      </p:gr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pic>
        <p:nvPicPr>
          <p:cNvPr id="3" name="صورة 2">
            <a:extLst>
              <a:ext uri="{FF2B5EF4-FFF2-40B4-BE49-F238E27FC236}">
                <a16:creationId xmlns:a16="http://schemas.microsoft.com/office/drawing/2014/main" id="{C4AC6AC6-C97B-1C6B-50D4-71146D97A6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117667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995" y="2909592"/>
            <a:ext cx="1579563" cy="157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Placeholder 5">
            <a:extLst>
              <a:ext uri="{FF2B5EF4-FFF2-40B4-BE49-F238E27FC236}">
                <a16:creationId xmlns:a16="http://schemas.microsoft.com/office/drawing/2014/main" id="{7A74713D-291C-4DD1-83CF-FC0F83683232}"/>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710" b="1710"/>
          <a:stretch>
            <a:fillRect/>
          </a:stretch>
        </p:blipFill>
        <p:spPr/>
      </p:pic>
      <p:sp>
        <p:nvSpPr>
          <p:cNvPr id="3" name="Rectangle: Rounded Corners 2">
            <a:extLst>
              <a:ext uri="{FF2B5EF4-FFF2-40B4-BE49-F238E27FC236}">
                <a16:creationId xmlns:a16="http://schemas.microsoft.com/office/drawing/2014/main" id="{BE67917F-9263-4022-94CD-3732AE3DFE60}"/>
              </a:ext>
            </a:extLst>
          </p:cNvPr>
          <p:cNvSpPr/>
          <p:nvPr/>
        </p:nvSpPr>
        <p:spPr>
          <a:xfrm rot="2700000">
            <a:off x="517472" y="2435467"/>
            <a:ext cx="2518611" cy="2518611"/>
          </a:xfrm>
          <a:prstGeom prst="round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9" name="Freeform: Shape 8">
            <a:extLst>
              <a:ext uri="{FF2B5EF4-FFF2-40B4-BE49-F238E27FC236}">
                <a16:creationId xmlns:a16="http://schemas.microsoft.com/office/drawing/2014/main" id="{F2FBCAF0-ADCF-417B-AF4F-9255CDD1AEE6}"/>
              </a:ext>
            </a:extLst>
          </p:cNvPr>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6" name="عنصر نائب للصورة 15" descr="صورة تحتوي على داخلي, منضدة, كمبيوتر محمول, جالس&#10;&#10;تم إنشاء الوصف تلقائياً">
            <a:extLst>
              <a:ext uri="{FF2B5EF4-FFF2-40B4-BE49-F238E27FC236}">
                <a16:creationId xmlns:a16="http://schemas.microsoft.com/office/drawing/2014/main" id="{A071AF3D-81D7-4029-8C5C-5525D136E896}"/>
              </a:ext>
            </a:extLst>
          </p:cNvPr>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a:stretch>
            <a:fillRect/>
          </a:stretch>
        </p:blipFill>
        <p:spPr/>
      </p:pic>
      <p:sp>
        <p:nvSpPr>
          <p:cNvPr id="7" name="Freeform: Shape 6">
            <a:extLst>
              <a:ext uri="{FF2B5EF4-FFF2-40B4-BE49-F238E27FC236}">
                <a16:creationId xmlns:a16="http://schemas.microsoft.com/office/drawing/2014/main" id="{E91C7144-D03C-4120-A40E-0C2E8F00041A}"/>
              </a:ext>
            </a:extLst>
          </p:cNvPr>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8" name="Freeform: Shape 7">
            <a:extLst>
              <a:ext uri="{FF2B5EF4-FFF2-40B4-BE49-F238E27FC236}">
                <a16:creationId xmlns:a16="http://schemas.microsoft.com/office/drawing/2014/main" id="{14B8952B-A022-4EE4-BB99-BE971FBC7F71}"/>
              </a:ext>
            </a:extLst>
          </p:cNvPr>
          <p:cNvSpPr/>
          <p:nvPr/>
        </p:nvSpPr>
        <p:spPr>
          <a:xfrm rot="18900000" flipV="1">
            <a:off x="2543943" y="454987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10" name="TextBox 9">
            <a:extLst>
              <a:ext uri="{FF2B5EF4-FFF2-40B4-BE49-F238E27FC236}">
                <a16:creationId xmlns:a16="http://schemas.microsoft.com/office/drawing/2014/main" id="{6897FF62-B6FA-4A89-8DD7-EB2453DDE909}"/>
              </a:ext>
            </a:extLst>
          </p:cNvPr>
          <p:cNvSpPr txBox="1"/>
          <p:nvPr/>
        </p:nvSpPr>
        <p:spPr>
          <a:xfrm flipH="1">
            <a:off x="6087290" y="3908855"/>
            <a:ext cx="4932198" cy="830997"/>
          </a:xfrm>
          <a:prstGeom prst="rect">
            <a:avLst/>
          </a:prstGeom>
          <a:noFill/>
        </p:spPr>
        <p:txBody>
          <a:bodyPr wrap="square" rtlCol="0">
            <a:spAutoFit/>
          </a:bodyPr>
          <a:lstStyle/>
          <a:p>
            <a:pPr lvl="0" algn="r" rtl="1">
              <a:defRPr/>
            </a:pPr>
            <a:r>
              <a:rPr lang="ar-EG" sz="2400" b="1" dirty="0">
                <a:solidFill>
                  <a:srgbClr val="03478B"/>
                </a:solidFill>
                <a:latin typeface="VIP Hakm Bold" panose="02000500000000000000" pitchFamily="2" charset="-78"/>
                <a:cs typeface="VIP Hakm Bold" panose="02000500000000000000" pitchFamily="2" charset="-78"/>
              </a:rPr>
              <a:t>ماذا تعرف عن أهميّة العمل في حياة الإنسان؟</a:t>
            </a:r>
            <a:endPar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cs typeface="VIP Hakm Bold" panose="02000500000000000000" pitchFamily="2" charset="-78"/>
            </a:endParaRPr>
          </a:p>
        </p:txBody>
      </p:sp>
      <p:sp>
        <p:nvSpPr>
          <p:cNvPr id="12" name="TextBox 11">
            <a:extLst>
              <a:ext uri="{FF2B5EF4-FFF2-40B4-BE49-F238E27FC236}">
                <a16:creationId xmlns:a16="http://schemas.microsoft.com/office/drawing/2014/main" id="{F8AC7ADC-E2CD-4472-8DB5-04A06A3C5BB1}"/>
              </a:ext>
            </a:extLst>
          </p:cNvPr>
          <p:cNvSpPr txBox="1"/>
          <p:nvPr/>
        </p:nvSpPr>
        <p:spPr>
          <a:xfrm flipH="1">
            <a:off x="8696417" y="3259336"/>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a:extLst>
              <a:ext uri="{FF2B5EF4-FFF2-40B4-BE49-F238E27FC236}">
                <a16:creationId xmlns:a16="http://schemas.microsoft.com/office/drawing/2014/main" id="{F8AC7ADC-E2CD-4472-8DB5-04A06A3C5BB1}"/>
              </a:ext>
            </a:extLst>
          </p:cNvPr>
          <p:cNvSpPr txBox="1"/>
          <p:nvPr/>
        </p:nvSpPr>
        <p:spPr>
          <a:xfrm flipH="1">
            <a:off x="8826261" y="2386372"/>
            <a:ext cx="219322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a:extLst>
              <a:ext uri="{FF2B5EF4-FFF2-40B4-BE49-F238E27FC236}">
                <a16:creationId xmlns:a16="http://schemas.microsoft.com/office/drawing/2014/main" id="{F8AC7ADC-E2CD-4472-8DB5-04A06A3C5BB1}"/>
              </a:ext>
            </a:extLst>
          </p:cNvPr>
          <p:cNvSpPr txBox="1"/>
          <p:nvPr/>
        </p:nvSpPr>
        <p:spPr>
          <a:xfrm flipH="1">
            <a:off x="6890394" y="2386372"/>
            <a:ext cx="1919115"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r>
              <a:rPr lang="ar-EG" sz="2800" dirty="0">
                <a:solidFill>
                  <a:prstClr val="black"/>
                </a:solidFill>
                <a:latin typeface="VIP Hakm Bold" panose="02000500000000000000" pitchFamily="2" charset="-78"/>
                <a:cs typeface="VIP Hakm Bold" panose="02000500000000000000" pitchFamily="2" charset="-78"/>
              </a:rPr>
              <a:t>جماعي</a:t>
            </a:r>
            <a:r>
              <a:rPr kumimoji="0" lang="ar-SY"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pic>
        <p:nvPicPr>
          <p:cNvPr id="2" name="صورة 1">
            <a:extLst>
              <a:ext uri="{FF2B5EF4-FFF2-40B4-BE49-F238E27FC236}">
                <a16:creationId xmlns:a16="http://schemas.microsoft.com/office/drawing/2014/main" id="{805106D4-8C33-291E-BBE6-8C8DFEEA6D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3309540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heel(1)">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82FDC8D4-89A2-4F70-8A38-547AB828D22D}"/>
              </a:ext>
            </a:extLst>
          </p:cNvPr>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a:extLst>
              <a:ext uri="{FF2B5EF4-FFF2-40B4-BE49-F238E27FC236}">
                <a16:creationId xmlns:a16="http://schemas.microsoft.com/office/drawing/2014/main" id="{B9F63D8E-315F-4F98-B2C5-D31F5BBA8C0B}"/>
              </a:ext>
            </a:extLst>
          </p:cNvPr>
          <p:cNvSpPr txBox="1"/>
          <p:nvPr/>
        </p:nvSpPr>
        <p:spPr>
          <a:xfrm flipH="1">
            <a:off x="1813423" y="1969643"/>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 </a:t>
            </a:r>
            <a:r>
              <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1</a:t>
            </a: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a:extLst>
              <a:ext uri="{FF2B5EF4-FFF2-40B4-BE49-F238E27FC236}">
                <a16:creationId xmlns:a16="http://schemas.microsoft.com/office/drawing/2014/main" id="{9F095E4E-94AF-4121-8D84-EBCF988F544B}"/>
              </a:ext>
            </a:extLst>
          </p:cNvPr>
          <p:cNvSpPr txBox="1"/>
          <p:nvPr/>
        </p:nvSpPr>
        <p:spPr>
          <a:xfrm flipH="1">
            <a:off x="1030666" y="3911644"/>
            <a:ext cx="3983783" cy="461665"/>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lvl="0" algn="r" rtl="1">
              <a:defRPr/>
            </a:pPr>
            <a:r>
              <a:rPr lang="ar-EG" sz="2400" dirty="0">
                <a:solidFill>
                  <a:prstClr val="black">
                    <a:lumMod val="85000"/>
                    <a:lumOff val="15000"/>
                  </a:prstClr>
                </a:solidFill>
                <a:latin typeface="VIP Hakm Bold" panose="02000500000000000000" pitchFamily="2" charset="-78"/>
                <a:cs typeface="VIP Hakm Bold" panose="02000500000000000000" pitchFamily="2" charset="-78"/>
                <a:hlinkClick r:id="rId2"/>
              </a:rPr>
              <a:t>١٠ نصائح لم تسمع بها من قبل</a:t>
            </a:r>
            <a:endParaRPr kumimoji="0" lang="en-US" sz="24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id="{02A7F627-1EDD-4847-9788-9737263C3316}"/>
              </a:ext>
            </a:extLst>
          </p:cNvPr>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7690">
            <a:off x="6538754" y="1976704"/>
            <a:ext cx="4665840" cy="2918350"/>
          </a:xfrm>
          <a:prstGeom prst="rect">
            <a:avLst/>
          </a:prstGeom>
        </p:spPr>
      </p:pic>
      <p:pic>
        <p:nvPicPr>
          <p:cNvPr id="2" name="صورة 1">
            <a:extLst>
              <a:ext uri="{FF2B5EF4-FFF2-40B4-BE49-F238E27FC236}">
                <a16:creationId xmlns:a16="http://schemas.microsoft.com/office/drawing/2014/main" id="{4B4925EE-317D-BAE0-D1CE-2751492239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337983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4388" r="24388"/>
          <a:stretch>
            <a:fillRect/>
          </a:stretch>
        </p:blipFill>
        <p:spPr/>
      </p:pic>
      <p:sp>
        <p:nvSpPr>
          <p:cNvPr id="39" name="Freeform: Shape 38">
            <a:extLst>
              <a:ext uri="{FF2B5EF4-FFF2-40B4-BE49-F238E27FC236}">
                <a16:creationId xmlns:a16="http://schemas.microsoft.com/office/drawing/2014/main" id="{A1567D2C-9F6D-4CA7-B8E7-7E0067A9E400}"/>
              </a:ext>
            </a:extLst>
          </p:cNvPr>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 name="Graphic 3">
            <a:extLst>
              <a:ext uri="{FF2B5EF4-FFF2-40B4-BE49-F238E27FC236}">
                <a16:creationId xmlns:a16="http://schemas.microsoft.com/office/drawing/2014/main" id="{60EFAEC2-0F6B-478A-98F7-77C1EA355AB0}"/>
              </a:ext>
            </a:extLst>
          </p:cNvPr>
          <p:cNvSpPr/>
          <p:nvPr/>
        </p:nvSpPr>
        <p:spPr>
          <a:xfrm flipH="1">
            <a:off x="0" y="1430338"/>
            <a:ext cx="3714750"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9" name="Rectangle 8">
            <a:extLst>
              <a:ext uri="{FF2B5EF4-FFF2-40B4-BE49-F238E27FC236}">
                <a16:creationId xmlns:a16="http://schemas.microsoft.com/office/drawing/2014/main" id="{C5D036A7-B8D9-4DEE-9ABC-6FD9B37B5379}"/>
              </a:ext>
            </a:extLst>
          </p:cNvPr>
          <p:cNvSpPr/>
          <p:nvPr/>
        </p:nvSpPr>
        <p:spPr>
          <a:xfrm>
            <a:off x="5540079" y="2772296"/>
            <a:ext cx="5858686" cy="3416320"/>
          </a:xfrm>
          <a:prstGeom prst="rect">
            <a:avLst/>
          </a:prstGeom>
          <a:noFill/>
        </p:spPr>
        <p:txBody>
          <a:bodyPr wrap="square" rtlCol="1">
            <a:spAutoFit/>
          </a:bodyPr>
          <a:lstStyle/>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تنطلق أهميّة العمل من أنّه الحالة التي تُعبّر عن مدى جدوى الإنسان في الحياة، ففي العمل تحقيق للذّات في المقام الأول، وفي نفس الوقت نفع للوطن.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كما أنّ أُسس المُجتمع ودعائمه لا تقوم بغير تكاتُف أفراده وعملهم، واليد التي لا تعمل لا تسطيع جلب قوت يومها والعيش في ظلّ عالم أصبح الحصول فيه على لقمة العيش ليس بالأمر السّهل. تعريف العمل يمكن تعريف العمل بأنّه بذلُ جَهد عقليّ أو عضليّ لتحقيق نتائج مُحدّدة.</a:t>
            </a:r>
          </a:p>
        </p:txBody>
      </p:sp>
      <p:sp>
        <p:nvSpPr>
          <p:cNvPr id="33" name="Slide Number Placeholder 5">
            <a:extLst>
              <a:ext uri="{FF2B5EF4-FFF2-40B4-BE49-F238E27FC236}">
                <a16:creationId xmlns:a16="http://schemas.microsoft.com/office/drawing/2014/main"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10</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37" name="Rectangle 36"/>
          <p:cNvSpPr/>
          <p:nvPr/>
        </p:nvSpPr>
        <p:spPr>
          <a:xfrm>
            <a:off x="5576108" y="1164887"/>
            <a:ext cx="5559972" cy="769441"/>
          </a:xfrm>
          <a:prstGeom prst="rect">
            <a:avLst/>
          </a:prstGeom>
          <a:noFill/>
        </p:spPr>
        <p:txBody>
          <a:bodyPr wrap="square" rtlCol="0">
            <a:spAutoFit/>
          </a:bodyPr>
          <a:lstStyle/>
          <a:p>
            <a:pPr algn="justLow" rtl="1">
              <a:lnSpc>
                <a:spcPct val="150000"/>
              </a:lnSpc>
            </a:pPr>
            <a:r>
              <a:rPr lang="ar-EG" sz="3200" b="1" dirty="0">
                <a:solidFill>
                  <a:srgbClr val="0070C0"/>
                </a:solidFill>
                <a:latin typeface="VIP Hakm Bold" panose="02000500000000000000" pitchFamily="2" charset="-78"/>
                <a:cs typeface="VIP Hakm Bold" panose="02000500000000000000" pitchFamily="2" charset="-78"/>
              </a:rPr>
              <a:t>أهميّة العمل في حياة الإنسان</a:t>
            </a:r>
          </a:p>
        </p:txBody>
      </p:sp>
      <p:pic>
        <p:nvPicPr>
          <p:cNvPr id="41" name="صورة 2">
            <a:extLst>
              <a:ext uri="{FF2B5EF4-FFF2-40B4-BE49-F238E27FC236}">
                <a16:creationId xmlns:a16="http://schemas.microsoft.com/office/drawing/2014/main" id="{F5FEB7AE-E3A0-416C-987F-C1A8D4F8EF7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4457" y="1323440"/>
            <a:ext cx="244308" cy="452336"/>
          </a:xfrm>
          <a:prstGeom prst="rect">
            <a:avLst/>
          </a:prstGeom>
          <a:noFill/>
          <a:ln>
            <a:noFill/>
          </a:ln>
        </p:spPr>
      </p:pic>
      <p:pic>
        <p:nvPicPr>
          <p:cNvPr id="2" name="صورة 1">
            <a:extLst>
              <a:ext uri="{FF2B5EF4-FFF2-40B4-BE49-F238E27FC236}">
                <a16:creationId xmlns:a16="http://schemas.microsoft.com/office/drawing/2014/main" id="{A2AB03A4-3C9D-730E-E15E-DC5431923B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402571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16326" r="16326"/>
          <a:stretch>
            <a:fillRect/>
          </a:stretch>
        </p:blipFill>
        <p:spPr>
          <a:xfrm>
            <a:off x="6546850" y="1270000"/>
            <a:ext cx="5645150" cy="5588000"/>
          </a:xfr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36" name="Graphic 2">
            <a:extLst>
              <a:ext uri="{FF2B5EF4-FFF2-40B4-BE49-F238E27FC236}">
                <a16:creationId xmlns:a16="http://schemas.microsoft.com/office/drawing/2014/main" id="{ED273D0A-2C4D-4BA5-AA03-5DD28A687BB3}"/>
              </a:ext>
            </a:extLst>
          </p:cNvPr>
          <p:cNvSpPr/>
          <p:nvPr/>
        </p:nvSpPr>
        <p:spPr>
          <a:xfrm>
            <a:off x="6505303" y="1269730"/>
            <a:ext cx="5686696" cy="5588270"/>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dirty="0">
              <a:solidFill>
                <a:prstClr val="white"/>
              </a:solidFill>
              <a:latin typeface="Expo Arabic Light" panose="00000400000000000000" pitchFamily="2" charset="-78"/>
              <a:cs typeface="Expo Arabic Light" panose="00000400000000000000" pitchFamily="2" charset="-78"/>
            </a:endParaRPr>
          </a:p>
        </p:txBody>
      </p:sp>
      <p:sp>
        <p:nvSpPr>
          <p:cNvPr id="44" name="Freeform: Shape 43">
            <a:extLst>
              <a:ext uri="{FF2B5EF4-FFF2-40B4-BE49-F238E27FC236}">
                <a16:creationId xmlns:a16="http://schemas.microsoft.com/office/drawing/2014/main" id="{8C3AFE13-774B-4B98-AD06-E18DBC679AEC}"/>
              </a:ext>
            </a:extLst>
          </p:cNvPr>
          <p:cNvSpPr/>
          <p:nvPr/>
        </p:nvSpPr>
        <p:spPr>
          <a:xfrm rot="10800000" flipH="1" flipV="1">
            <a:off x="46643" y="1"/>
            <a:ext cx="2874960" cy="5721100"/>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en-US">
              <a:solidFill>
                <a:prstClr val="black"/>
              </a:solidFill>
              <a:latin typeface="Expo Arabic Light" panose="00000400000000000000" pitchFamily="2" charset="-78"/>
              <a:cs typeface="Expo Arabic Light" panose="00000400000000000000" pitchFamily="2" charset="-78"/>
            </a:endParaRPr>
          </a:p>
        </p:txBody>
      </p:sp>
      <p:sp>
        <p:nvSpPr>
          <p:cNvPr id="39" name="Slide Number Placeholder 5">
            <a:extLst>
              <a:ext uri="{FF2B5EF4-FFF2-40B4-BE49-F238E27FC236}">
                <a16:creationId xmlns:a16="http://schemas.microsoft.com/office/drawing/2014/main" id="{F099708E-2669-462C-A5C6-DC82B1CA0551}"/>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defRPr/>
              </a:pPr>
              <a:t>11</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7" name="Rectangle 6"/>
          <p:cNvSpPr/>
          <p:nvPr/>
        </p:nvSpPr>
        <p:spPr>
          <a:xfrm>
            <a:off x="1031965" y="2456063"/>
            <a:ext cx="5141435" cy="3831818"/>
          </a:xfrm>
          <a:prstGeom prst="rect">
            <a:avLst/>
          </a:prstGeom>
          <a:noFill/>
        </p:spPr>
        <p:txBody>
          <a:bodyPr wrap="square" rtlCol="1">
            <a:spAutoFit/>
          </a:bodyPr>
          <a:lstStyle/>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 فما يقوم به الإنسان من أنشطة مُختلفة في كافّة المجالات الاقتصاديّة، والاجتماعيّة، والسياسيّة، والثقافيّة لغرض غير التّسلية واللّهو يُسمّى عملاً.</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وقد عرّف أندري لالاند العمل في موسوعته الفلسفية بأنّه عمليّة يُجريها كائن، وتُعتبر من نتاجه بالذّات لا من نِتاج علّة خارجيّة.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كما أنّ للعمل معنىً تقنيّاً في الميكانيكا، حيث هو نِتاجُ طاقة من خلال زمن.</a:t>
            </a:r>
          </a:p>
          <a:p>
            <a:pPr algn="justLow" rtl="1">
              <a:lnSpc>
                <a:spcPct val="150000"/>
              </a:lnSpc>
            </a:pPr>
            <a:endParaRPr lang="en-US" dirty="0">
              <a:solidFill>
                <a:prstClr val="black"/>
              </a:solidFill>
              <a:latin typeface="VIP Hakm Bold" panose="02000500000000000000" pitchFamily="2" charset="-78"/>
              <a:cs typeface="VIP Hakm Bold" panose="02000500000000000000" pitchFamily="2" charset="-78"/>
            </a:endParaRPr>
          </a:p>
        </p:txBody>
      </p:sp>
      <p:sp>
        <p:nvSpPr>
          <p:cNvPr id="8" name="Rectangle 7">
            <a:extLst>
              <a:ext uri="{FF2B5EF4-FFF2-40B4-BE49-F238E27FC236}">
                <a16:creationId xmlns:a16="http://schemas.microsoft.com/office/drawing/2014/main" id="{116331E6-354C-4D32-A87A-411F1492BC8A}"/>
              </a:ext>
            </a:extLst>
          </p:cNvPr>
          <p:cNvSpPr/>
          <p:nvPr/>
        </p:nvSpPr>
        <p:spPr>
          <a:xfrm>
            <a:off x="1031965" y="801580"/>
            <a:ext cx="6257076" cy="1077218"/>
          </a:xfrm>
          <a:prstGeom prst="rect">
            <a:avLst/>
          </a:prstGeom>
          <a:noFill/>
        </p:spPr>
        <p:txBody>
          <a:bodyPr wrap="square" rtlCol="0">
            <a:spAutoFit/>
          </a:bodyPr>
          <a:lstStyle/>
          <a:p>
            <a:pPr algn="justLow" rtl="1"/>
            <a:r>
              <a:rPr lang="ar-EG" sz="3200" b="1" dirty="0">
                <a:solidFill>
                  <a:srgbClr val="03478B"/>
                </a:solidFill>
                <a:latin typeface="VIP Hakm Bold" panose="02000500000000000000" pitchFamily="2" charset="-78"/>
                <a:cs typeface="VIP Hakm Bold" panose="02000500000000000000" pitchFamily="2" charset="-78"/>
              </a:rPr>
              <a:t>أهميّة العمل في حياة الإنسان</a:t>
            </a:r>
          </a:p>
          <a:p>
            <a:pPr algn="justLow" rtl="1"/>
            <a:endParaRPr lang="ar-SA" sz="3200" b="1" dirty="0">
              <a:solidFill>
                <a:srgbClr val="03478B"/>
              </a:solidFill>
              <a:latin typeface="VIP Hakm Bold" panose="02000500000000000000" pitchFamily="2" charset="-78"/>
              <a:cs typeface="VIP Hakm Bold" panose="02000500000000000000" pitchFamily="2" charset="-78"/>
            </a:endParaRPr>
          </a:p>
        </p:txBody>
      </p:sp>
      <p:pic>
        <p:nvPicPr>
          <p:cNvPr id="2" name="صورة 1">
            <a:extLst>
              <a:ext uri="{FF2B5EF4-FFF2-40B4-BE49-F238E27FC236}">
                <a16:creationId xmlns:a16="http://schemas.microsoft.com/office/drawing/2014/main" id="{BBE96DB6-C4D9-4B7F-C120-86A2D9F84C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1995822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9E478D5C-33A9-41B4-9A88-6CC17C40DFA9}"/>
              </a:ext>
            </a:extLst>
          </p:cNvPr>
          <p:cNvSpPr/>
          <p:nvPr/>
        </p:nvSpPr>
        <p:spPr>
          <a:xfrm rot="10800000" flipV="1">
            <a:off x="2267695" y="1"/>
            <a:ext cx="2874960" cy="5721100"/>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defRPr/>
            </a:pPr>
            <a:endParaRPr lang="en-US">
              <a:solidFill>
                <a:prstClr val="black"/>
              </a:solidFill>
              <a:latin typeface="Expo Arabic Light" panose="00000400000000000000" pitchFamily="2" charset="-78"/>
              <a:cs typeface="Expo Arabic Light" panose="00000400000000000000" pitchFamily="2" charset="-78"/>
            </a:endParaRPr>
          </a:p>
        </p:txBody>
      </p:sp>
      <p:pic>
        <p:nvPicPr>
          <p:cNvPr id="4" name="Picture 3">
            <a:extLst>
              <a:ext uri="{FF2B5EF4-FFF2-40B4-BE49-F238E27FC236}">
                <a16:creationId xmlns:a16="http://schemas.microsoft.com/office/drawing/2014/main" id="{0C9AAC94-16ED-4175-9F9F-77B5D003608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6701951" y="0"/>
            <a:ext cx="5490048" cy="7412452"/>
          </a:xfrm>
          <a:prstGeom prst="rect">
            <a:avLst/>
          </a:prstGeom>
          <a:noFill/>
          <a:ln w="9525">
            <a:noFill/>
            <a:miter lim="800000"/>
            <a:headEnd/>
            <a:tailEnd/>
          </a:ln>
        </p:spPr>
      </p:pic>
      <p:sp>
        <p:nvSpPr>
          <p:cNvPr id="5" name="Rectangle 4">
            <a:extLst>
              <a:ext uri="{FF2B5EF4-FFF2-40B4-BE49-F238E27FC236}">
                <a16:creationId xmlns:a16="http://schemas.microsoft.com/office/drawing/2014/main" id="{7B444F25-ADCF-4CBF-81BB-A97049CF3CDE}"/>
              </a:ext>
            </a:extLst>
          </p:cNvPr>
          <p:cNvSpPr/>
          <p:nvPr/>
        </p:nvSpPr>
        <p:spPr>
          <a:xfrm>
            <a:off x="7199289" y="0"/>
            <a:ext cx="4992711" cy="3912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10" name="TextBox 9">
            <a:extLst>
              <a:ext uri="{FF2B5EF4-FFF2-40B4-BE49-F238E27FC236}">
                <a16:creationId xmlns:a16="http://schemas.microsoft.com/office/drawing/2014/main" id="{56DC1EBB-795A-4F98-938A-51E4633DF058}"/>
              </a:ext>
            </a:extLst>
          </p:cNvPr>
          <p:cNvSpPr txBox="1"/>
          <p:nvPr/>
        </p:nvSpPr>
        <p:spPr>
          <a:xfrm flipH="1">
            <a:off x="744428" y="872557"/>
            <a:ext cx="5402440" cy="584775"/>
          </a:xfrm>
          <a:prstGeom prst="rect">
            <a:avLst/>
          </a:prstGeom>
          <a:noFill/>
        </p:spPr>
        <p:txBody>
          <a:bodyPr wrap="none" rtlCol="0">
            <a:spAutoFit/>
          </a:bodyPr>
          <a:lstStyle/>
          <a:p>
            <a:pPr algn="r" rtl="1">
              <a:defRPr/>
            </a:pPr>
            <a:r>
              <a:rPr lang="ar-EG" sz="3200" b="1" dirty="0">
                <a:solidFill>
                  <a:srgbClr val="03478B"/>
                </a:solidFill>
                <a:latin typeface="VIP Hakm Bold" panose="02000500000000000000" pitchFamily="2" charset="-78"/>
                <a:cs typeface="VIP Hakm Bold" panose="02000500000000000000" pitchFamily="2" charset="-78"/>
              </a:rPr>
              <a:t>أهميّة العمل في حياة الإنسان</a:t>
            </a:r>
          </a:p>
        </p:txBody>
      </p:sp>
      <p:sp>
        <p:nvSpPr>
          <p:cNvPr id="31" name="Oval 30">
            <a:extLst>
              <a:ext uri="{FF2B5EF4-FFF2-40B4-BE49-F238E27FC236}">
                <a16:creationId xmlns:a16="http://schemas.microsoft.com/office/drawing/2014/main" id="{DF4B63D3-2020-41CC-8B81-2A573695F039}"/>
              </a:ext>
            </a:extLst>
          </p:cNvPr>
          <p:cNvSpPr/>
          <p:nvPr/>
        </p:nvSpPr>
        <p:spPr>
          <a:xfrm flipH="1">
            <a:off x="6140885" y="2413680"/>
            <a:ext cx="204173" cy="2041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18" name="TextBox 17">
            <a:extLst>
              <a:ext uri="{FF2B5EF4-FFF2-40B4-BE49-F238E27FC236}">
                <a16:creationId xmlns:a16="http://schemas.microsoft.com/office/drawing/2014/main" id="{D84CE854-AB30-4F15-B59D-0B4C0914226D}"/>
              </a:ext>
            </a:extLst>
          </p:cNvPr>
          <p:cNvSpPr txBox="1"/>
          <p:nvPr/>
        </p:nvSpPr>
        <p:spPr>
          <a:xfrm>
            <a:off x="744427" y="2253874"/>
            <a:ext cx="5396455" cy="3831818"/>
          </a:xfrm>
          <a:prstGeom prst="rect">
            <a:avLst/>
          </a:prstGeom>
          <a:noFill/>
        </p:spPr>
        <p:txBody>
          <a:bodyPr wrap="square" rtlCol="1">
            <a:spAutoFit/>
          </a:bodyPr>
          <a:lstStyle>
            <a:defPPr>
              <a:defRPr lang="en-US"/>
            </a:defPPr>
            <a:lvl1pPr lvl="0" algn="justLow" rtl="1">
              <a:lnSpc>
                <a:spcPct val="150000"/>
              </a:lnSpc>
              <a:defRPr>
                <a:solidFill>
                  <a:prstClr val="black"/>
                </a:solidFill>
                <a:latin typeface="VIP Hakm Bold" panose="02000500000000000000" pitchFamily="2" charset="-78"/>
                <a:cs typeface="VIP Hakm Bold" panose="02000500000000000000" pitchFamily="2" charset="-78"/>
              </a:defRPr>
            </a:lvl1pPr>
          </a:lstStyle>
          <a:p>
            <a:r>
              <a:rPr lang="ar-EG" dirty="0"/>
              <a:t>أثر العمل على الفرد يَهدف العمل إلى تحقيق الذّات وإدراك مَعنى الحياة، وذلك من خلال توظيف قدرات الفرد وإمكانيّاته في سبيل تحقيق أهدافه، باذلاً قُصارى جهده فيها.</a:t>
            </a:r>
          </a:p>
          <a:p>
            <a:r>
              <a:rPr lang="ar-EG" dirty="0"/>
              <a:t>وبالرّغم ممّا يُصيبه من تعبٍ ومشقّةٍ، إلا أنّه يكون راضيّاً بما يرى من ثمار جهودهِ أمام عينيه، وبما يُخلّفه العمل من أثارٍ في شخصيّته، ومن هذه الآثار:</a:t>
            </a:r>
          </a:p>
          <a:p>
            <a:pPr marL="342900" indent="-342900">
              <a:buFont typeface="+mj-lt"/>
              <a:buAutoNum type="arabicPeriod"/>
            </a:pPr>
            <a:r>
              <a:rPr lang="ar-EG" dirty="0"/>
              <a:t>تطوير الشخصيّة وتحقيق الذّات عن طريق رؤية نتاج العمل على الواقع الملموس.</a:t>
            </a:r>
          </a:p>
        </p:txBody>
      </p:sp>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9256" r="9256"/>
          <a:stretch>
            <a:fillRect/>
          </a:stretch>
        </p:blipFill>
        <p:spPr>
          <a:xfrm>
            <a:off x="7208838" y="0"/>
            <a:ext cx="4983162" cy="3990975"/>
          </a:xfrm>
        </p:spPr>
      </p:pic>
      <p:pic>
        <p:nvPicPr>
          <p:cNvPr id="3" name="صورة 2">
            <a:extLst>
              <a:ext uri="{FF2B5EF4-FFF2-40B4-BE49-F238E27FC236}">
                <a16:creationId xmlns:a16="http://schemas.microsoft.com/office/drawing/2014/main" id="{D156EC52-4726-47F2-2D92-B35F6DF2C9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30189"/>
            <a:ext cx="1755600" cy="1233919"/>
          </a:xfrm>
          <a:prstGeom prst="rect">
            <a:avLst/>
          </a:prstGeom>
        </p:spPr>
      </p:pic>
    </p:spTree>
    <p:extLst>
      <p:ext uri="{BB962C8B-B14F-4D97-AF65-F5344CB8AC3E}">
        <p14:creationId xmlns:p14="http://schemas.microsoft.com/office/powerpoint/2010/main" val="42966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1" grpId="0" animBg="1"/>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54D8A931-AF9C-4C89-A6AC-9AC2F8E4039E}"/>
              </a:ext>
            </a:extLst>
          </p:cNvPr>
          <p:cNvGrpSpPr/>
          <p:nvPr/>
        </p:nvGrpSpPr>
        <p:grpSpPr>
          <a:xfrm flipH="1" flipV="1">
            <a:off x="0" y="4409412"/>
            <a:ext cx="4209262" cy="2528798"/>
            <a:chOff x="7982738" y="0"/>
            <a:chExt cx="4209262" cy="2528798"/>
          </a:xfrm>
        </p:grpSpPr>
        <p:sp>
          <p:nvSpPr>
            <p:cNvPr id="71" name="Freeform: Shape 70">
              <a:extLst>
                <a:ext uri="{FF2B5EF4-FFF2-40B4-BE49-F238E27FC236}">
                  <a16:creationId xmlns:a16="http://schemas.microsoft.com/office/drawing/2014/main" id="{4FD6DB4C-E5E7-4ECA-8D11-A513EBD24A07}"/>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2" name="Freeform: Shape 71">
              <a:extLst>
                <a:ext uri="{FF2B5EF4-FFF2-40B4-BE49-F238E27FC236}">
                  <a16:creationId xmlns:a16="http://schemas.microsoft.com/office/drawing/2014/main" id="{7DCFE8F5-02BC-4DE0-9C42-3372C7609DBD}"/>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grpSp>
        <p:nvGrpSpPr>
          <p:cNvPr id="73" name="Group 72">
            <a:extLst>
              <a:ext uri="{FF2B5EF4-FFF2-40B4-BE49-F238E27FC236}">
                <a16:creationId xmlns:a16="http://schemas.microsoft.com/office/drawing/2014/main" id="{318D3397-71CB-40A1-9230-47EC3C460431}"/>
              </a:ext>
            </a:extLst>
          </p:cNvPr>
          <p:cNvGrpSpPr/>
          <p:nvPr/>
        </p:nvGrpSpPr>
        <p:grpSpPr>
          <a:xfrm>
            <a:off x="7982738" y="0"/>
            <a:ext cx="4209262" cy="2528798"/>
            <a:chOff x="7982738" y="0"/>
            <a:chExt cx="4209262" cy="2528798"/>
          </a:xfrm>
        </p:grpSpPr>
        <p:sp>
          <p:nvSpPr>
            <p:cNvPr id="74" name="Freeform: Shape 73">
              <a:extLst>
                <a:ext uri="{FF2B5EF4-FFF2-40B4-BE49-F238E27FC236}">
                  <a16:creationId xmlns:a16="http://schemas.microsoft.com/office/drawing/2014/main" id="{0060E6E5-0F93-427D-8653-E56DB6EAE2A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5" name="Freeform: Shape 74">
              <a:extLst>
                <a:ext uri="{FF2B5EF4-FFF2-40B4-BE49-F238E27FC236}">
                  <a16:creationId xmlns:a16="http://schemas.microsoft.com/office/drawing/2014/main" id="{0454640E-9244-4851-BE1E-FA96DD07F4BC}"/>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sp>
        <p:nvSpPr>
          <p:cNvPr id="6" name="TextBox 5">
            <a:extLst>
              <a:ext uri="{FF2B5EF4-FFF2-40B4-BE49-F238E27FC236}">
                <a16:creationId xmlns:a16="http://schemas.microsoft.com/office/drawing/2014/main" id="{28F6BA33-4C38-45DF-A45A-097165CEF910}"/>
              </a:ext>
            </a:extLst>
          </p:cNvPr>
          <p:cNvSpPr txBox="1"/>
          <p:nvPr/>
        </p:nvSpPr>
        <p:spPr>
          <a:xfrm>
            <a:off x="3300931" y="1105964"/>
            <a:ext cx="5402440" cy="584775"/>
          </a:xfrm>
          <a:prstGeom prst="rect">
            <a:avLst/>
          </a:prstGeom>
          <a:noFill/>
        </p:spPr>
        <p:txBody>
          <a:bodyPr wrap="none" rtlCol="0">
            <a:spAutoFit/>
          </a:bodyPr>
          <a:lstStyle/>
          <a:p>
            <a:pPr algn="ctr" rtl="1"/>
            <a:r>
              <a:rPr lang="ar-EG" sz="3200" b="1" dirty="0">
                <a:solidFill>
                  <a:srgbClr val="03478B"/>
                </a:solidFill>
                <a:latin typeface="VIP Hakm Bold" panose="02000500000000000000" pitchFamily="2" charset="-78"/>
                <a:cs typeface="VIP Hakm Bold" panose="02000500000000000000" pitchFamily="2" charset="-78"/>
              </a:rPr>
              <a:t>أهميّة العمل في حياة الإنسان</a:t>
            </a:r>
          </a:p>
        </p:txBody>
      </p:sp>
      <p:sp>
        <p:nvSpPr>
          <p:cNvPr id="49" name="Rectangle 13">
            <a:extLst>
              <a:ext uri="{FF2B5EF4-FFF2-40B4-BE49-F238E27FC236}">
                <a16:creationId xmlns:a16="http://schemas.microsoft.com/office/drawing/2014/main" id="{90BE2DF6-CBC7-4BC1-B215-75B307283CFC}"/>
              </a:ext>
            </a:extLst>
          </p:cNvPr>
          <p:cNvSpPr/>
          <p:nvPr/>
        </p:nvSpPr>
        <p:spPr>
          <a:xfrm>
            <a:off x="2011449" y="2528798"/>
            <a:ext cx="7981405" cy="2585323"/>
          </a:xfrm>
          <a:prstGeom prst="rect">
            <a:avLst/>
          </a:prstGeom>
          <a:noFill/>
        </p:spPr>
        <p:txBody>
          <a:bodyPr wrap="square" rtlCol="1">
            <a:spAutoFit/>
          </a:bodyPr>
          <a:lstStyle/>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2. تكوين رؤية ومُخطّط واضح للمُستقبل.</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3. توفير مصدر دخلٍ لإعالة الأفراد والعائلات.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4. معرفة الذّات وإدراك القدرات والمواهب، والتعرّف على نقاط قوّة وضعف الفرد.</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5. تهذيب الأخلاق، وتنمية المهارات الاجتماعيّة، وتعليم أدب الحوار والاستماع، والتّواضع مع النّاس.</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6. ترسيخ معنى العمل بروح الفريق؛ حيث يَحترم الإنسان الآخرين ويُبادلهم الاحترام.</a:t>
            </a:r>
          </a:p>
        </p:txBody>
      </p:sp>
      <p:sp>
        <p:nvSpPr>
          <p:cNvPr id="48" name="Freeform: Shape 47">
            <a:extLst>
              <a:ext uri="{FF2B5EF4-FFF2-40B4-BE49-F238E27FC236}">
                <a16:creationId xmlns:a16="http://schemas.microsoft.com/office/drawing/2014/main" id="{9FB7A5A4-91EF-40E6-9968-7AC5E28BEFEB}"/>
              </a:ext>
            </a:extLst>
          </p:cNvPr>
          <p:cNvSpPr/>
          <p:nvPr/>
        </p:nvSpPr>
        <p:spPr>
          <a:xfrm rot="8137486">
            <a:off x="-250163" y="4426845"/>
            <a:ext cx="2264107"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Expo Arabic Light" panose="00000400000000000000" pitchFamily="2" charset="-78"/>
              <a:cs typeface="Expo Arabic Light" panose="00000400000000000000" pitchFamily="2" charset="-78"/>
            </a:endParaRPr>
          </a:p>
        </p:txBody>
      </p:sp>
      <p:sp>
        <p:nvSpPr>
          <p:cNvPr id="50" name="Freeform: Shape 49">
            <a:extLst>
              <a:ext uri="{FF2B5EF4-FFF2-40B4-BE49-F238E27FC236}">
                <a16:creationId xmlns:a16="http://schemas.microsoft.com/office/drawing/2014/main" id="{E76A28B0-DC59-4151-A7AD-E88F80FA3463}"/>
              </a:ext>
            </a:extLst>
          </p:cNvPr>
          <p:cNvSpPr/>
          <p:nvPr/>
        </p:nvSpPr>
        <p:spPr>
          <a:xfrm rot="8137486" flipH="1">
            <a:off x="10169571" y="-652900"/>
            <a:ext cx="2260184"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Expo Arabic Light" panose="00000400000000000000" pitchFamily="2" charset="-78"/>
              <a:cs typeface="Expo Arabic Light" panose="00000400000000000000" pitchFamily="2" charset="-78"/>
            </a:endParaRPr>
          </a:p>
        </p:txBody>
      </p:sp>
      <p:pic>
        <p:nvPicPr>
          <p:cNvPr id="2" name="صورة 1">
            <a:extLst>
              <a:ext uri="{FF2B5EF4-FFF2-40B4-BE49-F238E27FC236}">
                <a16:creationId xmlns:a16="http://schemas.microsoft.com/office/drawing/2014/main" id="{85982522-2FAE-8827-7AC7-F56CC4C3BF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364915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1156" r="21156"/>
          <a:stretch>
            <a:fillRect/>
          </a:stretch>
        </p:blipFill>
        <p:spPr>
          <a:xfrm>
            <a:off x="0" y="0"/>
            <a:ext cx="5945188" cy="6858000"/>
          </a:xfr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45" name="Freeform: Shape 44">
            <a:extLst>
              <a:ext uri="{FF2B5EF4-FFF2-40B4-BE49-F238E27FC236}">
                <a16:creationId xmlns:a16="http://schemas.microsoft.com/office/drawing/2014/main" id="{18DA5A2F-1DCA-4837-9143-DCC903FFACCF}"/>
              </a:ext>
            </a:extLst>
          </p:cNvPr>
          <p:cNvSpPr/>
          <p:nvPr/>
        </p:nvSpPr>
        <p:spPr>
          <a:xfrm flipH="1">
            <a:off x="1367929" y="969536"/>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44" name="Freeform: Shape 43">
            <a:extLst>
              <a:ext uri="{FF2B5EF4-FFF2-40B4-BE49-F238E27FC236}">
                <a16:creationId xmlns:a16="http://schemas.microsoft.com/office/drawing/2014/main" id="{E1D3E291-A584-4189-841F-14BE00B4A174}"/>
              </a:ext>
            </a:extLst>
          </p:cNvPr>
          <p:cNvSpPr/>
          <p:nvPr/>
        </p:nvSpPr>
        <p:spPr>
          <a:xfrm flipH="1">
            <a:off x="868057"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 name="Graphic 5">
            <a:extLst>
              <a:ext uri="{FF2B5EF4-FFF2-40B4-BE49-F238E27FC236}">
                <a16:creationId xmlns:a16="http://schemas.microsoft.com/office/drawing/2014/main" id="{4F30EB0A-A50A-485E-A3E1-F98382E89C0B}"/>
              </a:ext>
            </a:extLst>
          </p:cNvPr>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en-US" dirty="0">
              <a:solidFill>
                <a:prstClr val="white"/>
              </a:solidFill>
              <a:latin typeface="Expo Arabic Light" panose="00000400000000000000" pitchFamily="2" charset="-78"/>
              <a:cs typeface="Expo Arabic Light" panose="00000400000000000000" pitchFamily="2" charset="-78"/>
            </a:endParaRPr>
          </a:p>
        </p:txBody>
      </p:sp>
      <p:sp>
        <p:nvSpPr>
          <p:cNvPr id="14" name="Rectangle 13">
            <a:extLst>
              <a:ext uri="{FF2B5EF4-FFF2-40B4-BE49-F238E27FC236}">
                <a16:creationId xmlns:a16="http://schemas.microsoft.com/office/drawing/2014/main" id="{BC524144-EA83-4D33-BA5A-5B1AB9BDD355}"/>
              </a:ext>
            </a:extLst>
          </p:cNvPr>
          <p:cNvSpPr/>
          <p:nvPr/>
        </p:nvSpPr>
        <p:spPr>
          <a:xfrm flipH="1">
            <a:off x="5945378" y="2233935"/>
            <a:ext cx="5637273" cy="4247317"/>
          </a:xfrm>
          <a:prstGeom prst="rect">
            <a:avLst/>
          </a:prstGeom>
          <a:noFill/>
        </p:spPr>
        <p:txBody>
          <a:bodyPr wrap="square" rtlCol="1">
            <a:spAutoFit/>
          </a:bodyPr>
          <a:lstStyle/>
          <a:p>
            <a:pPr marL="342900" indent="-342900" algn="justLow" rtl="1">
              <a:lnSpc>
                <a:spcPct val="150000"/>
              </a:lnSpc>
              <a:buFont typeface="+mj-lt"/>
              <a:buAutoNum type="arabicPeriod"/>
            </a:pPr>
            <a:r>
              <a:rPr lang="ar-EG" dirty="0">
                <a:solidFill>
                  <a:prstClr val="black"/>
                </a:solidFill>
                <a:latin typeface="VIP Hakm Bold" panose="02000500000000000000" pitchFamily="2" charset="-78"/>
                <a:cs typeface="VIP Hakm Bold" panose="02000500000000000000" pitchFamily="2" charset="-78"/>
              </a:rPr>
              <a:t>زيادة دخل الفرد، وبالتّالي زيادة إيرادات الدّولة: وذلك لزيادة إقبال الأفراد على الأسواق الاقتصاديّة والخدمات التعليميّة والصحيّة، ممّا يُؤدّي إلى تنشيط الاقتصاد، وزيادة إيرادات الدّولة.</a:t>
            </a:r>
          </a:p>
          <a:p>
            <a:pPr marL="342900" indent="-342900" algn="justLow" rtl="1">
              <a:lnSpc>
                <a:spcPct val="150000"/>
              </a:lnSpc>
              <a:buFont typeface="+mj-lt"/>
              <a:buAutoNum type="arabicPeriod"/>
            </a:pPr>
            <a:r>
              <a:rPr lang="ar-EG" dirty="0">
                <a:solidFill>
                  <a:prstClr val="black"/>
                </a:solidFill>
                <a:latin typeface="VIP Hakm Bold" panose="02000500000000000000" pitchFamily="2" charset="-78"/>
                <a:cs typeface="VIP Hakm Bold" panose="02000500000000000000" pitchFamily="2" charset="-78"/>
              </a:rPr>
              <a:t>تقوية أواصر التّكاتف والتّكافل بين النّاس، ومُشاركة الخبرات والتّجارب لتحقيق الأهداف.</a:t>
            </a:r>
          </a:p>
          <a:p>
            <a:pPr marL="342900" indent="-342900" algn="justLow" rtl="1">
              <a:lnSpc>
                <a:spcPct val="150000"/>
              </a:lnSpc>
              <a:buFont typeface="+mj-lt"/>
              <a:buAutoNum type="arabicPeriod"/>
            </a:pPr>
            <a:r>
              <a:rPr lang="ar-EG" dirty="0">
                <a:solidFill>
                  <a:prstClr val="black"/>
                </a:solidFill>
                <a:latin typeface="VIP Hakm Bold" panose="02000500000000000000" pitchFamily="2" charset="-78"/>
                <a:cs typeface="VIP Hakm Bold" panose="02000500000000000000" pitchFamily="2" charset="-78"/>
              </a:rPr>
              <a:t>تسخير الموارد والإمكانات المُتاحة والمُحيطة لإنتاج ما هو مُفيد.</a:t>
            </a:r>
          </a:p>
          <a:p>
            <a:pPr marL="342900" indent="-342900" algn="justLow" rtl="1">
              <a:lnSpc>
                <a:spcPct val="150000"/>
              </a:lnSpc>
              <a:buFont typeface="+mj-lt"/>
              <a:buAutoNum type="arabicPeriod"/>
            </a:pPr>
            <a:r>
              <a:rPr lang="ar-EG" dirty="0">
                <a:solidFill>
                  <a:prstClr val="black"/>
                </a:solidFill>
                <a:latin typeface="VIP Hakm Bold" panose="02000500000000000000" pitchFamily="2" charset="-78"/>
                <a:cs typeface="VIP Hakm Bold" panose="02000500000000000000" pitchFamily="2" charset="-78"/>
              </a:rPr>
              <a:t> تقليل نسبة الجريمة النّاتجة عن عدم وجود استغلال صحيح للوقت.</a:t>
            </a:r>
          </a:p>
        </p:txBody>
      </p:sp>
      <p:sp>
        <p:nvSpPr>
          <p:cNvPr id="8" name="Rectangle 7">
            <a:extLst>
              <a:ext uri="{FF2B5EF4-FFF2-40B4-BE49-F238E27FC236}">
                <a16:creationId xmlns:a16="http://schemas.microsoft.com/office/drawing/2014/main" id="{116331E6-354C-4D32-A87A-411F1492BC8A}"/>
              </a:ext>
            </a:extLst>
          </p:cNvPr>
          <p:cNvSpPr/>
          <p:nvPr/>
        </p:nvSpPr>
        <p:spPr>
          <a:xfrm>
            <a:off x="4184579" y="1456780"/>
            <a:ext cx="6257076" cy="584775"/>
          </a:xfrm>
          <a:prstGeom prst="rect">
            <a:avLst/>
          </a:prstGeom>
          <a:noFill/>
        </p:spPr>
        <p:txBody>
          <a:bodyPr wrap="square" rtlCol="0">
            <a:spAutoFit/>
          </a:bodyPr>
          <a:lstStyle/>
          <a:p>
            <a:pPr algn="justLow" rtl="1"/>
            <a:r>
              <a:rPr lang="ar-EG" sz="3200" b="1" dirty="0">
                <a:solidFill>
                  <a:srgbClr val="03478B"/>
                </a:solidFill>
                <a:latin typeface="VIP Hakm Bold" panose="02000500000000000000" pitchFamily="2" charset="-78"/>
                <a:cs typeface="VIP Hakm Bold" panose="02000500000000000000" pitchFamily="2" charset="-78"/>
              </a:rPr>
              <a:t> أثر العمل على المجتمع</a:t>
            </a:r>
          </a:p>
        </p:txBody>
      </p:sp>
      <p:pic>
        <p:nvPicPr>
          <p:cNvPr id="2" name="صورة 1">
            <a:extLst>
              <a:ext uri="{FF2B5EF4-FFF2-40B4-BE49-F238E27FC236}">
                <a16:creationId xmlns:a16="http://schemas.microsoft.com/office/drawing/2014/main" id="{56EA0CCA-AB7D-74D1-B31B-EEC4624407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379747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0751" r="30751"/>
          <a:stretch>
            <a:fillRect/>
          </a:stretch>
        </p:blipFill>
        <p:spPr/>
      </p:pic>
      <p:sp>
        <p:nvSpPr>
          <p:cNvPr id="39" name="Freeform: Shape 38">
            <a:extLst>
              <a:ext uri="{FF2B5EF4-FFF2-40B4-BE49-F238E27FC236}">
                <a16:creationId xmlns:a16="http://schemas.microsoft.com/office/drawing/2014/main" id="{A1567D2C-9F6D-4CA7-B8E7-7E0067A9E400}"/>
              </a:ext>
            </a:extLst>
          </p:cNvPr>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 name="Graphic 3">
            <a:extLst>
              <a:ext uri="{FF2B5EF4-FFF2-40B4-BE49-F238E27FC236}">
                <a16:creationId xmlns:a16="http://schemas.microsoft.com/office/drawing/2014/main" id="{60EFAEC2-0F6B-478A-98F7-77C1EA355AB0}"/>
              </a:ext>
            </a:extLst>
          </p:cNvPr>
          <p:cNvSpPr/>
          <p:nvPr/>
        </p:nvSpPr>
        <p:spPr>
          <a:xfrm flipH="1">
            <a:off x="0" y="1430338"/>
            <a:ext cx="3714750"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9" name="Rectangle 8">
            <a:extLst>
              <a:ext uri="{FF2B5EF4-FFF2-40B4-BE49-F238E27FC236}">
                <a16:creationId xmlns:a16="http://schemas.microsoft.com/office/drawing/2014/main" id="{C5D036A7-B8D9-4DEE-9ABC-6FD9B37B5379}"/>
              </a:ext>
            </a:extLst>
          </p:cNvPr>
          <p:cNvSpPr/>
          <p:nvPr/>
        </p:nvSpPr>
        <p:spPr>
          <a:xfrm>
            <a:off x="5776943" y="2837284"/>
            <a:ext cx="5359137" cy="3416320"/>
          </a:xfrm>
          <a:prstGeom prst="rect">
            <a:avLst/>
          </a:prstGeom>
          <a:noFill/>
        </p:spPr>
        <p:txBody>
          <a:bodyPr wrap="square" rtlCol="1">
            <a:spAutoFit/>
          </a:bodyPr>
          <a:lstStyle/>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أنواع العمل يُقسم العمل بطبيعته إلى عدّة أنواع:</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1.العمل بدوام كامل: العمل طيلة ساعات وأيّام الدّوام الرسميّة وفق عقدٍ بين جهة التّوظيف والفرد، ويحصل بموجبه على أجرٍ مُعيّن.</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2.العمل بدوام جزئيّ: العمل جزء من اليوم أو خلال أيّام مُعيّنة في الأسبوع.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3.العمل الموسميّ: يتمّ خلال فترة مُعيّنة من السّنة، مثل العمل في المزارع والحقول، ويتطلّب التنقّل بكثرة. </a:t>
            </a:r>
          </a:p>
        </p:txBody>
      </p:sp>
      <p:sp>
        <p:nvSpPr>
          <p:cNvPr id="33" name="Slide Number Placeholder 5">
            <a:extLst>
              <a:ext uri="{FF2B5EF4-FFF2-40B4-BE49-F238E27FC236}">
                <a16:creationId xmlns:a16="http://schemas.microsoft.com/office/drawing/2014/main"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15</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37" name="Rectangle 36"/>
          <p:cNvSpPr/>
          <p:nvPr/>
        </p:nvSpPr>
        <p:spPr>
          <a:xfrm>
            <a:off x="5576108" y="1164887"/>
            <a:ext cx="5559972" cy="769441"/>
          </a:xfrm>
          <a:prstGeom prst="rect">
            <a:avLst/>
          </a:prstGeom>
          <a:noFill/>
        </p:spPr>
        <p:txBody>
          <a:bodyPr wrap="square" rtlCol="0">
            <a:spAutoFit/>
          </a:bodyPr>
          <a:lstStyle/>
          <a:p>
            <a:pPr algn="justLow" rtl="1">
              <a:lnSpc>
                <a:spcPct val="150000"/>
              </a:lnSpc>
            </a:pPr>
            <a:r>
              <a:rPr lang="ar-EG" sz="3200" b="1" dirty="0">
                <a:solidFill>
                  <a:srgbClr val="0070C0"/>
                </a:solidFill>
                <a:latin typeface="VIP Hakm Bold" panose="02000500000000000000" pitchFamily="2" charset="-78"/>
                <a:cs typeface="VIP Hakm Bold" panose="02000500000000000000" pitchFamily="2" charset="-78"/>
              </a:rPr>
              <a:t>أنواع العمل و طبيعته</a:t>
            </a:r>
          </a:p>
        </p:txBody>
      </p:sp>
      <p:pic>
        <p:nvPicPr>
          <p:cNvPr id="41" name="صورة 2">
            <a:extLst>
              <a:ext uri="{FF2B5EF4-FFF2-40B4-BE49-F238E27FC236}">
                <a16:creationId xmlns:a16="http://schemas.microsoft.com/office/drawing/2014/main" id="{F5FEB7AE-E3A0-416C-987F-C1A8D4F8EF7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4457" y="1323440"/>
            <a:ext cx="244308" cy="452336"/>
          </a:xfrm>
          <a:prstGeom prst="rect">
            <a:avLst/>
          </a:prstGeom>
          <a:noFill/>
          <a:ln>
            <a:noFill/>
          </a:ln>
        </p:spPr>
      </p:pic>
      <p:pic>
        <p:nvPicPr>
          <p:cNvPr id="3" name="صورة 2">
            <a:extLst>
              <a:ext uri="{FF2B5EF4-FFF2-40B4-BE49-F238E27FC236}">
                <a16:creationId xmlns:a16="http://schemas.microsoft.com/office/drawing/2014/main" id="{6003A7C3-D162-032A-32AE-2AD3165AC0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340570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9E478D5C-33A9-41B4-9A88-6CC17C40DFA9}"/>
              </a:ext>
            </a:extLst>
          </p:cNvPr>
          <p:cNvSpPr/>
          <p:nvPr/>
        </p:nvSpPr>
        <p:spPr>
          <a:xfrm rot="10800000" flipV="1">
            <a:off x="2267695" y="1"/>
            <a:ext cx="2874960" cy="5721100"/>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defRPr/>
            </a:pPr>
            <a:endParaRPr lang="en-US">
              <a:solidFill>
                <a:prstClr val="black"/>
              </a:solidFill>
              <a:latin typeface="Expo Arabic Light" panose="00000400000000000000" pitchFamily="2" charset="-78"/>
              <a:cs typeface="Expo Arabic Light" panose="00000400000000000000" pitchFamily="2" charset="-78"/>
            </a:endParaRPr>
          </a:p>
        </p:txBody>
      </p:sp>
      <p:pic>
        <p:nvPicPr>
          <p:cNvPr id="4" name="Picture 3">
            <a:extLst>
              <a:ext uri="{FF2B5EF4-FFF2-40B4-BE49-F238E27FC236}">
                <a16:creationId xmlns:a16="http://schemas.microsoft.com/office/drawing/2014/main" id="{0C9AAC94-16ED-4175-9F9F-77B5D003608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6701951" y="0"/>
            <a:ext cx="5490048" cy="7412452"/>
          </a:xfrm>
          <a:prstGeom prst="rect">
            <a:avLst/>
          </a:prstGeom>
          <a:noFill/>
          <a:ln w="9525">
            <a:noFill/>
            <a:miter lim="800000"/>
            <a:headEnd/>
            <a:tailEnd/>
          </a:ln>
        </p:spPr>
      </p:pic>
      <p:sp>
        <p:nvSpPr>
          <p:cNvPr id="5" name="Rectangle 4">
            <a:extLst>
              <a:ext uri="{FF2B5EF4-FFF2-40B4-BE49-F238E27FC236}">
                <a16:creationId xmlns:a16="http://schemas.microsoft.com/office/drawing/2014/main" id="{7B444F25-ADCF-4CBF-81BB-A97049CF3CDE}"/>
              </a:ext>
            </a:extLst>
          </p:cNvPr>
          <p:cNvSpPr/>
          <p:nvPr/>
        </p:nvSpPr>
        <p:spPr>
          <a:xfrm>
            <a:off x="7199289" y="0"/>
            <a:ext cx="4992711" cy="3912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10" name="TextBox 9">
            <a:extLst>
              <a:ext uri="{FF2B5EF4-FFF2-40B4-BE49-F238E27FC236}">
                <a16:creationId xmlns:a16="http://schemas.microsoft.com/office/drawing/2014/main" id="{56DC1EBB-795A-4F98-938A-51E4633DF058}"/>
              </a:ext>
            </a:extLst>
          </p:cNvPr>
          <p:cNvSpPr txBox="1"/>
          <p:nvPr/>
        </p:nvSpPr>
        <p:spPr>
          <a:xfrm flipH="1">
            <a:off x="1285237" y="824863"/>
            <a:ext cx="3861955" cy="584775"/>
          </a:xfrm>
          <a:prstGeom prst="rect">
            <a:avLst/>
          </a:prstGeom>
          <a:noFill/>
        </p:spPr>
        <p:txBody>
          <a:bodyPr wrap="none" rtlCol="0">
            <a:spAutoFit/>
          </a:bodyPr>
          <a:lstStyle/>
          <a:p>
            <a:pPr algn="r" rtl="1">
              <a:defRPr/>
            </a:pPr>
            <a:r>
              <a:rPr lang="ar-EG" sz="3200" b="1" dirty="0">
                <a:solidFill>
                  <a:srgbClr val="03478B"/>
                </a:solidFill>
                <a:latin typeface="VIP Hakm Bold" panose="02000500000000000000" pitchFamily="2" charset="-78"/>
                <a:cs typeface="VIP Hakm Bold" panose="02000500000000000000" pitchFamily="2" charset="-78"/>
              </a:rPr>
              <a:t>أنواع العمل و طبيعته</a:t>
            </a:r>
          </a:p>
        </p:txBody>
      </p:sp>
      <p:sp>
        <p:nvSpPr>
          <p:cNvPr id="31" name="Oval 30">
            <a:extLst>
              <a:ext uri="{FF2B5EF4-FFF2-40B4-BE49-F238E27FC236}">
                <a16:creationId xmlns:a16="http://schemas.microsoft.com/office/drawing/2014/main" id="{DF4B63D3-2020-41CC-8B81-2A573695F039}"/>
              </a:ext>
            </a:extLst>
          </p:cNvPr>
          <p:cNvSpPr/>
          <p:nvPr/>
        </p:nvSpPr>
        <p:spPr>
          <a:xfrm flipH="1">
            <a:off x="6140885" y="2413680"/>
            <a:ext cx="204173" cy="2041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18" name="TextBox 17">
            <a:extLst>
              <a:ext uri="{FF2B5EF4-FFF2-40B4-BE49-F238E27FC236}">
                <a16:creationId xmlns:a16="http://schemas.microsoft.com/office/drawing/2014/main" id="{D84CE854-AB30-4F15-B59D-0B4C0914226D}"/>
              </a:ext>
            </a:extLst>
          </p:cNvPr>
          <p:cNvSpPr txBox="1"/>
          <p:nvPr/>
        </p:nvSpPr>
        <p:spPr>
          <a:xfrm>
            <a:off x="291548" y="2253874"/>
            <a:ext cx="5849335" cy="3416320"/>
          </a:xfrm>
          <a:prstGeom prst="rect">
            <a:avLst/>
          </a:prstGeom>
          <a:noFill/>
        </p:spPr>
        <p:txBody>
          <a:bodyPr wrap="square" rtlCol="1">
            <a:spAutoFit/>
          </a:bodyPr>
          <a:lstStyle>
            <a:defPPr>
              <a:defRPr lang="en-US"/>
            </a:defPPr>
            <a:lvl1pPr lvl="0" algn="justLow" rtl="1">
              <a:lnSpc>
                <a:spcPct val="150000"/>
              </a:lnSpc>
              <a:defRPr>
                <a:solidFill>
                  <a:prstClr val="black"/>
                </a:solidFill>
                <a:latin typeface="VIP Hakm Bold" panose="02000500000000000000" pitchFamily="2" charset="-78"/>
                <a:cs typeface="VIP Hakm Bold" panose="02000500000000000000" pitchFamily="2" charset="-78"/>
              </a:defRPr>
            </a:lvl1pPr>
          </a:lstStyle>
          <a:p>
            <a:r>
              <a:rPr lang="ar-EG" dirty="0"/>
              <a:t>4.العمل الحرّ: هو العمل دون التّعاقد مع جهة رسميّة أو الحصول على راتب ثابت، ويحصل الفرد فيه على الوظيفة وفق مهاراتٍ مُعيّنة يمتلكها.</a:t>
            </a:r>
          </a:p>
          <a:p>
            <a:r>
              <a:rPr lang="ar-EG" dirty="0"/>
              <a:t>5.العمل المنزلي: ويتمّ غالباً عن طريق الإنترنت والاتّصال عند بعد، ويُعدّ مُناسباً في حالة بُعد مكان العمل عن مكان السّكن لعدم الحاجة لإدارة الأعمال عن قرب ومرونته. </a:t>
            </a:r>
          </a:p>
          <a:p>
            <a:r>
              <a:rPr lang="ar-EG" dirty="0"/>
              <a:t>6.العمل التطوعيّ: عمل غير مأجور يُخصِّص فيه الفرد جزءاً من وقته لخدمة الأفراد والمجتمع.</a:t>
            </a:r>
          </a:p>
        </p:txBody>
      </p:sp>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8785" r="18785"/>
          <a:stretch>
            <a:fillRect/>
          </a:stretch>
        </p:blipFill>
        <p:spPr>
          <a:xfrm>
            <a:off x="7208838" y="0"/>
            <a:ext cx="4983162" cy="3990975"/>
          </a:xfrm>
        </p:spPr>
      </p:pic>
      <p:pic>
        <p:nvPicPr>
          <p:cNvPr id="3" name="صورة 2">
            <a:extLst>
              <a:ext uri="{FF2B5EF4-FFF2-40B4-BE49-F238E27FC236}">
                <a16:creationId xmlns:a16="http://schemas.microsoft.com/office/drawing/2014/main" id="{BEA57B19-051D-4344-3903-66BC0F4122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372925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1"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54D8A931-AF9C-4C89-A6AC-9AC2F8E4039E}"/>
              </a:ext>
            </a:extLst>
          </p:cNvPr>
          <p:cNvGrpSpPr/>
          <p:nvPr/>
        </p:nvGrpSpPr>
        <p:grpSpPr>
          <a:xfrm flipH="1" flipV="1">
            <a:off x="0" y="4409412"/>
            <a:ext cx="4209262" cy="2528798"/>
            <a:chOff x="7982738" y="0"/>
            <a:chExt cx="4209262" cy="2528798"/>
          </a:xfrm>
        </p:grpSpPr>
        <p:sp>
          <p:nvSpPr>
            <p:cNvPr id="71" name="Freeform: Shape 70">
              <a:extLst>
                <a:ext uri="{FF2B5EF4-FFF2-40B4-BE49-F238E27FC236}">
                  <a16:creationId xmlns:a16="http://schemas.microsoft.com/office/drawing/2014/main" id="{4FD6DB4C-E5E7-4ECA-8D11-A513EBD24A07}"/>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2" name="Freeform: Shape 71">
              <a:extLst>
                <a:ext uri="{FF2B5EF4-FFF2-40B4-BE49-F238E27FC236}">
                  <a16:creationId xmlns:a16="http://schemas.microsoft.com/office/drawing/2014/main" id="{7DCFE8F5-02BC-4DE0-9C42-3372C7609DBD}"/>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grpSp>
        <p:nvGrpSpPr>
          <p:cNvPr id="73" name="Group 72">
            <a:extLst>
              <a:ext uri="{FF2B5EF4-FFF2-40B4-BE49-F238E27FC236}">
                <a16:creationId xmlns:a16="http://schemas.microsoft.com/office/drawing/2014/main" id="{318D3397-71CB-40A1-9230-47EC3C460431}"/>
              </a:ext>
            </a:extLst>
          </p:cNvPr>
          <p:cNvGrpSpPr/>
          <p:nvPr/>
        </p:nvGrpSpPr>
        <p:grpSpPr>
          <a:xfrm>
            <a:off x="7982738" y="0"/>
            <a:ext cx="4209262" cy="2528798"/>
            <a:chOff x="7982738" y="0"/>
            <a:chExt cx="4209262" cy="2528798"/>
          </a:xfrm>
        </p:grpSpPr>
        <p:sp>
          <p:nvSpPr>
            <p:cNvPr id="74" name="Freeform: Shape 73">
              <a:extLst>
                <a:ext uri="{FF2B5EF4-FFF2-40B4-BE49-F238E27FC236}">
                  <a16:creationId xmlns:a16="http://schemas.microsoft.com/office/drawing/2014/main" id="{0060E6E5-0F93-427D-8653-E56DB6EAE2A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5" name="Freeform: Shape 74">
              <a:extLst>
                <a:ext uri="{FF2B5EF4-FFF2-40B4-BE49-F238E27FC236}">
                  <a16:creationId xmlns:a16="http://schemas.microsoft.com/office/drawing/2014/main" id="{0454640E-9244-4851-BE1E-FA96DD07F4BC}"/>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sp>
        <p:nvSpPr>
          <p:cNvPr id="6" name="TextBox 5">
            <a:extLst>
              <a:ext uri="{FF2B5EF4-FFF2-40B4-BE49-F238E27FC236}">
                <a16:creationId xmlns:a16="http://schemas.microsoft.com/office/drawing/2014/main" id="{28F6BA33-4C38-45DF-A45A-097165CEF910}"/>
              </a:ext>
            </a:extLst>
          </p:cNvPr>
          <p:cNvSpPr txBox="1"/>
          <p:nvPr/>
        </p:nvSpPr>
        <p:spPr>
          <a:xfrm>
            <a:off x="4163395" y="1023207"/>
            <a:ext cx="3861955" cy="584775"/>
          </a:xfrm>
          <a:prstGeom prst="rect">
            <a:avLst/>
          </a:prstGeom>
          <a:noFill/>
        </p:spPr>
        <p:txBody>
          <a:bodyPr wrap="none" rtlCol="0">
            <a:spAutoFit/>
          </a:bodyPr>
          <a:lstStyle/>
          <a:p>
            <a:pPr algn="ctr" rtl="1"/>
            <a:r>
              <a:rPr lang="ar-EG" sz="3200" b="1" dirty="0">
                <a:solidFill>
                  <a:srgbClr val="03478B"/>
                </a:solidFill>
                <a:latin typeface="VIP Hakm Bold" panose="02000500000000000000" pitchFamily="2" charset="-78"/>
                <a:cs typeface="VIP Hakm Bold" panose="02000500000000000000" pitchFamily="2" charset="-78"/>
              </a:rPr>
              <a:t>أنواع العمل و طبيعته</a:t>
            </a:r>
          </a:p>
        </p:txBody>
      </p:sp>
      <p:sp>
        <p:nvSpPr>
          <p:cNvPr id="49" name="Rectangle 13">
            <a:extLst>
              <a:ext uri="{FF2B5EF4-FFF2-40B4-BE49-F238E27FC236}">
                <a16:creationId xmlns:a16="http://schemas.microsoft.com/office/drawing/2014/main" id="{90BE2DF6-CBC7-4BC1-B215-75B307283CFC}"/>
              </a:ext>
            </a:extLst>
          </p:cNvPr>
          <p:cNvSpPr/>
          <p:nvPr/>
        </p:nvSpPr>
        <p:spPr>
          <a:xfrm>
            <a:off x="2155371" y="2528798"/>
            <a:ext cx="7878004" cy="3000821"/>
          </a:xfrm>
          <a:prstGeom prst="rect">
            <a:avLst/>
          </a:prstGeom>
          <a:noFill/>
        </p:spPr>
        <p:txBody>
          <a:bodyPr wrap="square" rtlCol="1">
            <a:spAutoFit/>
          </a:bodyPr>
          <a:lstStyle/>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نظرة الإسلام للعمل اهتم الإسلام بالعمل ودعا إليه من خلال الآيات والأحاديث المُتعدّدة، قال الله تعالى: (فَإِذَا قُضِيَتِ الصَّلاَةُ فَانْتَشِرُوا فِي الأَرْضِ وَابْتَغُوا مِنْ فَضْلِ اللَّهِ وَاذْكُرُوا اللَّهَ كَثِيرًا لَعَلَّكُمْ تُفْلِحُونَ).</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وقد حثّ على العمل بدلاً من التسوّل و التذلّل للآخرين؛ فخروج الإنسان يوميّاً من بيته لطلب الرّزق لعائلته، إنّما يُعبّر عن إحدى صور العمل الفرديّ التي يُمكن للإنسان من خلالها كسب المال الحلال الطيّب الذي يُعينه على شراء الحاجيات المُختلفة لأهله وبيته، فبدون العمل لا يستطيع الإنسان أن يُحقّق كَفاف عيشه.</a:t>
            </a:r>
            <a:endParaRPr lang="ar-SA" dirty="0">
              <a:solidFill>
                <a:prstClr val="black"/>
              </a:solidFill>
              <a:latin typeface="VIP Hakm Bold" panose="02000500000000000000" pitchFamily="2" charset="-78"/>
              <a:cs typeface="VIP Hakm Bold" panose="02000500000000000000" pitchFamily="2" charset="-78"/>
            </a:endParaRPr>
          </a:p>
        </p:txBody>
      </p:sp>
      <p:sp>
        <p:nvSpPr>
          <p:cNvPr id="48" name="Freeform: Shape 47">
            <a:extLst>
              <a:ext uri="{FF2B5EF4-FFF2-40B4-BE49-F238E27FC236}">
                <a16:creationId xmlns:a16="http://schemas.microsoft.com/office/drawing/2014/main" id="{9FB7A5A4-91EF-40E6-9968-7AC5E28BEFEB}"/>
              </a:ext>
            </a:extLst>
          </p:cNvPr>
          <p:cNvSpPr/>
          <p:nvPr/>
        </p:nvSpPr>
        <p:spPr>
          <a:xfrm rot="8137486">
            <a:off x="-250163" y="4426845"/>
            <a:ext cx="2264107"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Expo Arabic Light" panose="00000400000000000000" pitchFamily="2" charset="-78"/>
              <a:cs typeface="Expo Arabic Light" panose="00000400000000000000" pitchFamily="2" charset="-78"/>
            </a:endParaRPr>
          </a:p>
        </p:txBody>
      </p:sp>
      <p:sp>
        <p:nvSpPr>
          <p:cNvPr id="50" name="Freeform: Shape 49">
            <a:extLst>
              <a:ext uri="{FF2B5EF4-FFF2-40B4-BE49-F238E27FC236}">
                <a16:creationId xmlns:a16="http://schemas.microsoft.com/office/drawing/2014/main" id="{E76A28B0-DC59-4151-A7AD-E88F80FA3463}"/>
              </a:ext>
            </a:extLst>
          </p:cNvPr>
          <p:cNvSpPr/>
          <p:nvPr/>
        </p:nvSpPr>
        <p:spPr>
          <a:xfrm rot="8137486" flipH="1">
            <a:off x="10169571" y="-652900"/>
            <a:ext cx="2260184"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Expo Arabic Light" panose="00000400000000000000" pitchFamily="2" charset="-78"/>
              <a:cs typeface="Expo Arabic Light" panose="00000400000000000000" pitchFamily="2" charset="-78"/>
            </a:endParaRPr>
          </a:p>
        </p:txBody>
      </p:sp>
      <p:pic>
        <p:nvPicPr>
          <p:cNvPr id="2" name="صورة 1">
            <a:extLst>
              <a:ext uri="{FF2B5EF4-FFF2-40B4-BE49-F238E27FC236}">
                <a16:creationId xmlns:a16="http://schemas.microsoft.com/office/drawing/2014/main" id="{52BED306-F992-8DCA-571B-D04AC5651C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095" y="130189"/>
            <a:ext cx="1755600" cy="1233919"/>
          </a:xfrm>
          <a:prstGeom prst="rect">
            <a:avLst/>
          </a:prstGeom>
        </p:spPr>
      </p:pic>
    </p:spTree>
    <p:extLst>
      <p:ext uri="{BB962C8B-B14F-4D97-AF65-F5344CB8AC3E}">
        <p14:creationId xmlns:p14="http://schemas.microsoft.com/office/powerpoint/2010/main" val="77112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7526" b="37526"/>
          <a:stretch>
            <a:fillRect/>
          </a:stretch>
        </p:blipFill>
        <p:spPr>
          <a:xfrm>
            <a:off x="0" y="4830763"/>
            <a:ext cx="12192000" cy="2024062"/>
          </a:xfr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37" name="Freeform: Shape 36">
            <a:extLst>
              <a:ext uri="{FF2B5EF4-FFF2-40B4-BE49-F238E27FC236}">
                <a16:creationId xmlns:a16="http://schemas.microsoft.com/office/drawing/2014/main" id="{0EF78EF8-3ED0-4D13-AB58-B7E2E4599C82}"/>
              </a:ext>
            </a:extLst>
          </p:cNvPr>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32" name="Graphic 3">
            <a:extLst>
              <a:ext uri="{FF2B5EF4-FFF2-40B4-BE49-F238E27FC236}">
                <a16:creationId xmlns:a16="http://schemas.microsoft.com/office/drawing/2014/main" id="{5EDACF63-C3EB-42CE-BC0D-7B9E44DC968B}"/>
              </a:ext>
            </a:extLst>
          </p:cNvPr>
          <p:cNvSpPr/>
          <p:nvPr/>
        </p:nvSpPr>
        <p:spPr>
          <a:xfrm>
            <a:off x="0" y="4830014"/>
            <a:ext cx="12192000" cy="2027985"/>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white"/>
              </a:solidFill>
              <a:latin typeface="Expo Arabic Light" panose="00000400000000000000" pitchFamily="2" charset="-78"/>
              <a:cs typeface="Expo Arabic Light" panose="00000400000000000000" pitchFamily="2" charset="-78"/>
            </a:endParaRPr>
          </a:p>
        </p:txBody>
      </p:sp>
      <p:sp>
        <p:nvSpPr>
          <p:cNvPr id="29" name="Rectangle 28">
            <a:extLst>
              <a:ext uri="{FF2B5EF4-FFF2-40B4-BE49-F238E27FC236}">
                <a16:creationId xmlns:a16="http://schemas.microsoft.com/office/drawing/2014/main" id="{DB3CB7FB-B157-49E7-9B40-9B7B6418E496}"/>
              </a:ext>
            </a:extLst>
          </p:cNvPr>
          <p:cNvSpPr/>
          <p:nvPr/>
        </p:nvSpPr>
        <p:spPr>
          <a:xfrm>
            <a:off x="2872162" y="2144509"/>
            <a:ext cx="7029227" cy="2169825"/>
          </a:xfrm>
          <a:prstGeom prst="rect">
            <a:avLst/>
          </a:prstGeom>
          <a:noFill/>
        </p:spPr>
        <p:txBody>
          <a:bodyPr wrap="square" rtlCol="1">
            <a:spAutoFit/>
          </a:bodyPr>
          <a:lstStyle/>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المشكلات المتعلقة بالعمل والعمالة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1.سوء أحوال العمالة بسبب استغلال أرباب الأعمال لهم وعدم الحصول علي الراحة الكافية لهم أسبوعياً ، وكذلك تشغيل الأطفال والنساء ، والعمل في المناجم والتفتيش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2.الحاجة إلي بث العدل الاجتماعي في علاقة أصحاب العمل والعمال .</a:t>
            </a:r>
          </a:p>
        </p:txBody>
      </p:sp>
      <p:sp>
        <p:nvSpPr>
          <p:cNvPr id="9" name="Rectangle 8">
            <a:extLst>
              <a:ext uri="{FF2B5EF4-FFF2-40B4-BE49-F238E27FC236}">
                <a16:creationId xmlns:a16="http://schemas.microsoft.com/office/drawing/2014/main" id="{116331E6-354C-4D32-A87A-411F1492BC8A}"/>
              </a:ext>
            </a:extLst>
          </p:cNvPr>
          <p:cNvSpPr/>
          <p:nvPr/>
        </p:nvSpPr>
        <p:spPr>
          <a:xfrm>
            <a:off x="3065198" y="882165"/>
            <a:ext cx="6643153" cy="584775"/>
          </a:xfrm>
          <a:prstGeom prst="rect">
            <a:avLst/>
          </a:prstGeom>
          <a:noFill/>
        </p:spPr>
        <p:txBody>
          <a:bodyPr wrap="square" rtlCol="0">
            <a:spAutoFit/>
          </a:bodyPr>
          <a:lstStyle/>
          <a:p>
            <a:pPr algn="ctr" rtl="1"/>
            <a:r>
              <a:rPr lang="ar-EG" sz="3200" b="1" dirty="0">
                <a:solidFill>
                  <a:srgbClr val="03478B"/>
                </a:solidFill>
                <a:latin typeface="VIP Hakm Bold" panose="02000500000000000000" pitchFamily="2" charset="-78"/>
                <a:cs typeface="VIP Hakm Bold" panose="02000500000000000000" pitchFamily="2" charset="-78"/>
              </a:rPr>
              <a:t>المشكلات المتعلقة بالعمل والعمالة </a:t>
            </a:r>
          </a:p>
        </p:txBody>
      </p:sp>
      <p:pic>
        <p:nvPicPr>
          <p:cNvPr id="2" name="صورة 1">
            <a:extLst>
              <a:ext uri="{FF2B5EF4-FFF2-40B4-BE49-F238E27FC236}">
                <a16:creationId xmlns:a16="http://schemas.microsoft.com/office/drawing/2014/main" id="{D3393A4D-AE62-CAB7-873D-8D726F7A12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50750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in)">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Graphic 35">
            <a:extLst>
              <a:ext uri="{FF2B5EF4-FFF2-40B4-BE49-F238E27FC236}">
                <a16:creationId xmlns:a16="http://schemas.microsoft.com/office/drawing/2014/main" id="{0E9ED8F5-DBF8-4AED-9A27-320F2F694B32}"/>
              </a:ext>
            </a:extLst>
          </p:cNvPr>
          <p:cNvSpPr/>
          <p:nvPr/>
        </p:nvSpPr>
        <p:spPr>
          <a:xfrm>
            <a:off x="0" y="3580327"/>
            <a:ext cx="7924800" cy="3289123"/>
          </a:xfrm>
          <a:custGeom>
            <a:avLst/>
            <a:gdLst>
              <a:gd name="connsiteX0" fmla="*/ 5081492 w 5081492"/>
              <a:gd name="connsiteY0" fmla="*/ 909257 h 2770346"/>
              <a:gd name="connsiteX1" fmla="*/ 5081492 w 5081492"/>
              <a:gd name="connsiteY1" fmla="*/ 2770346 h 2770346"/>
              <a:gd name="connsiteX2" fmla="*/ 0 w 5081492"/>
              <a:gd name="connsiteY2" fmla="*/ 2770346 h 2770346"/>
              <a:gd name="connsiteX3" fmla="*/ 0 w 5081492"/>
              <a:gd name="connsiteY3" fmla="*/ 0 h 2770346"/>
              <a:gd name="connsiteX4" fmla="*/ 696182 w 5081492"/>
              <a:gd name="connsiteY4" fmla="*/ 696182 h 2770346"/>
              <a:gd name="connsiteX5" fmla="*/ 1210628 w 5081492"/>
              <a:gd name="connsiteY5" fmla="*/ 909257 h 2770346"/>
              <a:gd name="connsiteX6" fmla="*/ 5081492 w 5081492"/>
              <a:gd name="connsiteY6" fmla="*/ 909257 h 27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1492" h="2770346">
                <a:moveTo>
                  <a:pt x="5081492" y="909257"/>
                </a:moveTo>
                <a:lnTo>
                  <a:pt x="5081492" y="2770346"/>
                </a:lnTo>
                <a:lnTo>
                  <a:pt x="0" y="2770346"/>
                </a:lnTo>
                <a:lnTo>
                  <a:pt x="0" y="0"/>
                </a:lnTo>
                <a:lnTo>
                  <a:pt x="696182" y="696182"/>
                </a:lnTo>
                <a:cubicBezTo>
                  <a:pt x="832580" y="832580"/>
                  <a:pt x="1017651" y="909257"/>
                  <a:pt x="1210628" y="909257"/>
                </a:cubicBezTo>
                <a:lnTo>
                  <a:pt x="5081492" y="909257"/>
                </a:lnTo>
                <a:close/>
              </a:path>
            </a:pathLst>
          </a:custGeom>
          <a:solidFill>
            <a:srgbClr val="188FA1"/>
          </a:solidFill>
          <a:ln w="9525" cap="flat">
            <a:noFill/>
            <a:prstDash val="solid"/>
            <a:miter/>
          </a:ln>
        </p:spPr>
        <p:txBody>
          <a:bodyPr rtlCol="0" anchor="ct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pic>
        <p:nvPicPr>
          <p:cNvPr id="6" name="Picture Placeholder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0335" b="30335"/>
          <a:stretch>
            <a:fillRect/>
          </a:stretch>
        </p:blipFill>
        <p:spPr>
          <a:xfrm>
            <a:off x="3182938" y="4494213"/>
            <a:ext cx="9009062" cy="2362200"/>
          </a:xfrm>
        </p:spPr>
      </p:pic>
      <p:sp>
        <p:nvSpPr>
          <p:cNvPr id="4" name="Graphic 2">
            <a:extLst>
              <a:ext uri="{FF2B5EF4-FFF2-40B4-BE49-F238E27FC236}">
                <a16:creationId xmlns:a16="http://schemas.microsoft.com/office/drawing/2014/main" id="{77B58E42-33DC-4B4C-8AF1-5407487C435C}"/>
              </a:ext>
            </a:extLst>
          </p:cNvPr>
          <p:cNvSpPr/>
          <p:nvPr/>
        </p:nvSpPr>
        <p:spPr>
          <a:xfrm>
            <a:off x="3142445" y="4481849"/>
            <a:ext cx="9049555" cy="2376152"/>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13" name="Freeform: Shape 12">
            <a:extLst>
              <a:ext uri="{FF2B5EF4-FFF2-40B4-BE49-F238E27FC236}">
                <a16:creationId xmlns:a16="http://schemas.microsoft.com/office/drawing/2014/main" id="{EE9019F2-3697-4833-ADA9-1FEB53B815B1}"/>
              </a:ext>
            </a:extLst>
          </p:cNvPr>
          <p:cNvSpPr/>
          <p:nvPr/>
        </p:nvSpPr>
        <p:spPr>
          <a:xfrm>
            <a:off x="6576612" y="3026534"/>
            <a:ext cx="5615389" cy="2426143"/>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41" name="Slide Number Placeholder 5">
            <a:extLst>
              <a:ext uri="{FF2B5EF4-FFF2-40B4-BE49-F238E27FC236}">
                <a16:creationId xmlns:a16="http://schemas.microsoft.com/office/drawing/2014/main" id="{864291E1-1CCB-4CE4-BC26-B5C312CCE3B5}"/>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19</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14" name="Rectangle 13">
            <a:extLst>
              <a:ext uri="{FF2B5EF4-FFF2-40B4-BE49-F238E27FC236}">
                <a16:creationId xmlns:a16="http://schemas.microsoft.com/office/drawing/2014/main" id="{0A5649ED-29EF-4AF2-A950-2B3C9A58C63C}"/>
              </a:ext>
            </a:extLst>
          </p:cNvPr>
          <p:cNvSpPr/>
          <p:nvPr/>
        </p:nvSpPr>
        <p:spPr>
          <a:xfrm>
            <a:off x="3203988" y="1640945"/>
            <a:ext cx="8362537" cy="2585323"/>
          </a:xfrm>
          <a:prstGeom prst="rect">
            <a:avLst/>
          </a:prstGeom>
          <a:noFill/>
        </p:spPr>
        <p:txBody>
          <a:bodyPr wrap="square" rtlCol="1">
            <a:spAutoFit/>
          </a:bodyPr>
          <a:lstStyle/>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1.تدعيم أسس السلام العالمي ببث العدالة في النظام الاجتماعي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2.إعلان فيلادليفا الملحق بميثاق منظمة العمل الدولية 1944م ( العمل ليس سلعة)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3.الفاقة تهدد الرخاء وتؤدي إلي عدم الاستقرار في النظام الاجتماعي.</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4.تشغيل الأيدي العاملة بأجور تكفل المعيشة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5.توفير تغذية كافية وسكن مناسب وأوقات للراحة وهو ما كفلته القواعد الشرعية ومنظمة العمل الدولية وجعلته هدفا لها </a:t>
            </a:r>
          </a:p>
        </p:txBody>
      </p:sp>
      <p:sp>
        <p:nvSpPr>
          <p:cNvPr id="9" name="Rectangle 8">
            <a:extLst>
              <a:ext uri="{FF2B5EF4-FFF2-40B4-BE49-F238E27FC236}">
                <a16:creationId xmlns:a16="http://schemas.microsoft.com/office/drawing/2014/main" id="{116331E6-354C-4D32-A87A-411F1492BC8A}"/>
              </a:ext>
            </a:extLst>
          </p:cNvPr>
          <p:cNvSpPr/>
          <p:nvPr/>
        </p:nvSpPr>
        <p:spPr>
          <a:xfrm>
            <a:off x="2967462" y="928379"/>
            <a:ext cx="6257076" cy="584775"/>
          </a:xfrm>
          <a:prstGeom prst="rect">
            <a:avLst/>
          </a:prstGeom>
          <a:noFill/>
        </p:spPr>
        <p:txBody>
          <a:bodyPr wrap="square" rtlCol="0">
            <a:spAutoFit/>
          </a:bodyPr>
          <a:lstStyle/>
          <a:p>
            <a:pPr algn="justLow" rtl="1"/>
            <a:r>
              <a:rPr lang="ar-EG" sz="3200" b="1" dirty="0">
                <a:solidFill>
                  <a:srgbClr val="03478B"/>
                </a:solidFill>
                <a:latin typeface="VIP Hakm Bold" panose="02000500000000000000" pitchFamily="2" charset="-78"/>
                <a:cs typeface="VIP Hakm Bold" panose="02000500000000000000" pitchFamily="2" charset="-78"/>
              </a:rPr>
              <a:t>أهداف منظمة العمل الدولية </a:t>
            </a:r>
            <a:r>
              <a:rPr lang="en-US" sz="3200" b="1" dirty="0">
                <a:solidFill>
                  <a:srgbClr val="03478B"/>
                </a:solidFill>
                <a:latin typeface="VIP Hakm Bold" panose="02000500000000000000" pitchFamily="2" charset="-78"/>
                <a:cs typeface="VIP Hakm Bold" panose="02000500000000000000" pitchFamily="2" charset="-78"/>
              </a:rPr>
              <a:t>ILO</a:t>
            </a:r>
            <a:endParaRPr lang="ar-SA" sz="3200" b="1" dirty="0">
              <a:solidFill>
                <a:srgbClr val="03478B"/>
              </a:solidFill>
              <a:latin typeface="VIP Hakm Bold" panose="02000500000000000000" pitchFamily="2" charset="-78"/>
              <a:cs typeface="VIP Hakm Bold" panose="02000500000000000000" pitchFamily="2" charset="-78"/>
            </a:endParaRPr>
          </a:p>
        </p:txBody>
      </p:sp>
      <p:pic>
        <p:nvPicPr>
          <p:cNvPr id="2" name="صورة 1">
            <a:extLst>
              <a:ext uri="{FF2B5EF4-FFF2-40B4-BE49-F238E27FC236}">
                <a16:creationId xmlns:a16="http://schemas.microsoft.com/office/drawing/2014/main" id="{ACE509A5-4BD3-9ADD-40D6-342A033DD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70274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عنصر نائب للصورة 11" descr="صورة تحتوي على منضدة, داخلي, كوب, جالس&#10;&#10;تم إنشاء الوصف تلقائياً">
            <a:extLst>
              <a:ext uri="{FF2B5EF4-FFF2-40B4-BE49-F238E27FC236}">
                <a16:creationId xmlns:a16="http://schemas.microsoft.com/office/drawing/2014/main" id="{6AD848F8-28E2-43F2-BCAB-D8AAD6754D4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10" name="Rectangle 9">
            <a:extLst>
              <a:ext uri="{FF2B5EF4-FFF2-40B4-BE49-F238E27FC236}">
                <a16:creationId xmlns:a16="http://schemas.microsoft.com/office/drawing/2014/main" id="{68331A06-E609-4FE5-A9B9-7B040CB39308}"/>
              </a:ext>
            </a:extLst>
          </p:cNvPr>
          <p:cNvSpPr/>
          <p:nvPr/>
        </p:nvSpPr>
        <p:spPr>
          <a:xfrm>
            <a:off x="0" y="0"/>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grpSp>
        <p:nvGrpSpPr>
          <p:cNvPr id="2" name="Group 1">
            <a:extLst>
              <a:ext uri="{FF2B5EF4-FFF2-40B4-BE49-F238E27FC236}">
                <a16:creationId xmlns:a16="http://schemas.microsoft.com/office/drawing/2014/main" id="{827EED8F-AFC3-47A0-AC30-9F549A6FCF2E}"/>
              </a:ext>
            </a:extLst>
          </p:cNvPr>
          <p:cNvGrpSpPr/>
          <p:nvPr/>
        </p:nvGrpSpPr>
        <p:grpSpPr>
          <a:xfrm>
            <a:off x="5531042" y="4734480"/>
            <a:ext cx="6659671" cy="2127166"/>
            <a:chOff x="8889806" y="5807302"/>
            <a:chExt cx="3300907" cy="1054343"/>
          </a:xfrm>
        </p:grpSpPr>
        <p:sp>
          <p:nvSpPr>
            <p:cNvPr id="47" name="Freeform: Shape 46">
              <a:extLst>
                <a:ext uri="{FF2B5EF4-FFF2-40B4-BE49-F238E27FC236}">
                  <a16:creationId xmlns:a16="http://schemas.microsoft.com/office/drawing/2014/main" id="{464CC410-3C24-4FE5-82AF-8534334CFE3B}"/>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48" name="Freeform: Shape 47">
              <a:extLst>
                <a:ext uri="{FF2B5EF4-FFF2-40B4-BE49-F238E27FC236}">
                  <a16:creationId xmlns:a16="http://schemas.microsoft.com/office/drawing/2014/main" id="{0EEC0DB5-A8B1-4280-85AC-44367CEF152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49" name="Freeform: Shape 48">
              <a:extLst>
                <a:ext uri="{FF2B5EF4-FFF2-40B4-BE49-F238E27FC236}">
                  <a16:creationId xmlns:a16="http://schemas.microsoft.com/office/drawing/2014/main" id="{7D72312F-A6C7-48A1-9B74-E2456AF546F1}"/>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sp>
        <p:nvSpPr>
          <p:cNvPr id="21" name="TextBox 20">
            <a:extLst>
              <a:ext uri="{FF2B5EF4-FFF2-40B4-BE49-F238E27FC236}">
                <a16:creationId xmlns:a16="http://schemas.microsoft.com/office/drawing/2014/main" id="{25BEC5C9-ED40-4DF1-8547-9D3FAE9D38F1}"/>
              </a:ext>
            </a:extLst>
          </p:cNvPr>
          <p:cNvSpPr txBox="1"/>
          <p:nvPr/>
        </p:nvSpPr>
        <p:spPr>
          <a:xfrm>
            <a:off x="2434856" y="2705725"/>
            <a:ext cx="7319631" cy="1446550"/>
          </a:xfrm>
          <a:prstGeom prst="rect">
            <a:avLst/>
          </a:prstGeom>
          <a:noFill/>
        </p:spPr>
        <p:txBody>
          <a:bodyPr wrap="none" rtlCol="0">
            <a:spAutoFit/>
          </a:bodyPr>
          <a:lstStyle/>
          <a:p>
            <a:pPr algn="ctr" rtl="1"/>
            <a:r>
              <a:rPr lang="ar-SA" sz="8800" b="1" dirty="0">
                <a:solidFill>
                  <a:srgbClr val="E7E6E6"/>
                </a:solidFill>
                <a:latin typeface="VIP Hakm Bold" panose="02000500000000000000" pitchFamily="2" charset="-78"/>
                <a:cs typeface="VIP Hakm Bold" panose="02000500000000000000" pitchFamily="2" charset="-78"/>
              </a:rPr>
              <a:t>وقــت استــراحــة</a:t>
            </a:r>
            <a:endParaRPr lang="en-US" sz="8800" b="1" dirty="0">
              <a:solidFill>
                <a:srgbClr val="E7E6E6"/>
              </a:solidFill>
              <a:latin typeface="VIP Hakm Bold" panose="02000500000000000000" pitchFamily="2" charset="-78"/>
              <a:cs typeface="VIP Hakm Bold" panose="02000500000000000000" pitchFamily="2" charset="-78"/>
            </a:endParaRPr>
          </a:p>
        </p:txBody>
      </p:sp>
      <p:grpSp>
        <p:nvGrpSpPr>
          <p:cNvPr id="23" name="Group 22">
            <a:extLst>
              <a:ext uri="{FF2B5EF4-FFF2-40B4-BE49-F238E27FC236}">
                <a16:creationId xmlns:a16="http://schemas.microsoft.com/office/drawing/2014/main" id="{A3F10170-7070-4AA6-9019-51E71C0093A2}"/>
              </a:ext>
            </a:extLst>
          </p:cNvPr>
          <p:cNvGrpSpPr/>
          <p:nvPr/>
        </p:nvGrpSpPr>
        <p:grpSpPr>
          <a:xfrm flipH="1" flipV="1">
            <a:off x="-1" y="0"/>
            <a:ext cx="3513221" cy="1122158"/>
            <a:chOff x="8889806" y="5807302"/>
            <a:chExt cx="3300907" cy="1054343"/>
          </a:xfrm>
        </p:grpSpPr>
        <p:sp>
          <p:nvSpPr>
            <p:cNvPr id="24" name="Freeform: Shape 23">
              <a:extLst>
                <a:ext uri="{FF2B5EF4-FFF2-40B4-BE49-F238E27FC236}">
                  <a16:creationId xmlns:a16="http://schemas.microsoft.com/office/drawing/2014/main" id="{32241699-AD3E-4D4A-B12C-60BC528816E9}"/>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25" name="Freeform: Shape 24">
              <a:extLst>
                <a:ext uri="{FF2B5EF4-FFF2-40B4-BE49-F238E27FC236}">
                  <a16:creationId xmlns:a16="http://schemas.microsoft.com/office/drawing/2014/main" id="{847290A5-E5CC-4E12-83FE-DC042CFA6FA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26" name="Freeform: Shape 25">
              <a:extLst>
                <a:ext uri="{FF2B5EF4-FFF2-40B4-BE49-F238E27FC236}">
                  <a16:creationId xmlns:a16="http://schemas.microsoft.com/office/drawing/2014/main" id="{88EDDD93-F555-4775-A2C0-48E00BA93F40}"/>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sp>
        <p:nvSpPr>
          <p:cNvPr id="34" name="Freeform: Shape 33">
            <a:extLst>
              <a:ext uri="{FF2B5EF4-FFF2-40B4-BE49-F238E27FC236}">
                <a16:creationId xmlns:a16="http://schemas.microsoft.com/office/drawing/2014/main" id="{EE6696A5-4169-4497-AA4C-E71680A9C3B7}"/>
              </a:ext>
            </a:extLst>
          </p:cNvPr>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35" name="Freeform: Shape 34">
            <a:extLst>
              <a:ext uri="{FF2B5EF4-FFF2-40B4-BE49-F238E27FC236}">
                <a16:creationId xmlns:a16="http://schemas.microsoft.com/office/drawing/2014/main" id="{7F7D6471-FD8F-4196-A994-9A7CA7A0A9DA}"/>
              </a:ext>
            </a:extLst>
          </p:cNvPr>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417374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en-US">
              <a:solidFill>
                <a:prstClr val="black"/>
              </a:solidFill>
              <a:latin typeface="Expo Arabic Light" panose="00000400000000000000" pitchFamily="2" charset="-78"/>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34" name="Graphic 32">
            <a:extLst>
              <a:ext uri="{FF2B5EF4-FFF2-40B4-BE49-F238E27FC236}">
                <a16:creationId xmlns:a16="http://schemas.microsoft.com/office/drawing/2014/main" id="{6B80734D-A4FA-471F-822A-B52E96578EB2}"/>
              </a:ext>
            </a:extLst>
          </p:cNvPr>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2" name="TextBox 1">
            <a:extLst>
              <a:ext uri="{FF2B5EF4-FFF2-40B4-BE49-F238E27FC236}">
                <a16:creationId xmlns:a16="http://schemas.microsoft.com/office/drawing/2014/main" id="{72576A45-CC84-4807-A1F8-96762B147391}"/>
              </a:ext>
            </a:extLst>
          </p:cNvPr>
          <p:cNvSpPr txBox="1"/>
          <p:nvPr/>
        </p:nvSpPr>
        <p:spPr>
          <a:xfrm flipH="1">
            <a:off x="2506506" y="1882200"/>
            <a:ext cx="3403955" cy="707886"/>
          </a:xfrm>
          <a:prstGeom prst="rect">
            <a:avLst/>
          </a:prstGeom>
          <a:noFill/>
        </p:spPr>
        <p:txBody>
          <a:bodyPr wrap="square" rtlCol="0">
            <a:spAutoFit/>
          </a:bodyPr>
          <a:lstStyle/>
          <a:p>
            <a:pPr algn="justLow" rtl="1">
              <a:defRPr/>
            </a:pPr>
            <a:r>
              <a:rPr lang="ar-SY" sz="4000" b="1" dirty="0">
                <a:solidFill>
                  <a:srgbClr val="03478B"/>
                </a:solidFill>
                <a:latin typeface="VIP Hakm Bold" panose="02000500000000000000" pitchFamily="2" charset="-78"/>
                <a:cs typeface="VIP Hakm Bold" panose="02000500000000000000" pitchFamily="2" charset="-78"/>
              </a:rPr>
              <a:t>الجلسة </a:t>
            </a:r>
            <a:r>
              <a:rPr lang="ar-EG" sz="4000" b="1" dirty="0">
                <a:solidFill>
                  <a:srgbClr val="03478B"/>
                </a:solidFill>
                <a:latin typeface="VIP Hakm Bold" panose="02000500000000000000" pitchFamily="2" charset="-78"/>
                <a:cs typeface="VIP Hakm Bold" panose="02000500000000000000" pitchFamily="2" charset="-78"/>
              </a:rPr>
              <a:t>الثانية</a:t>
            </a:r>
            <a:endParaRPr lang="en-US" sz="4000" b="1" dirty="0">
              <a:solidFill>
                <a:srgbClr val="03478B"/>
              </a:solidFill>
              <a:latin typeface="VIP Hakm Bold" panose="02000500000000000000" pitchFamily="2" charset="-78"/>
              <a:cs typeface="VIP Hakm Bold" panose="02000500000000000000" pitchFamily="2" charset="-78"/>
            </a:endParaRPr>
          </a:p>
        </p:txBody>
      </p:sp>
      <p:grpSp>
        <p:nvGrpSpPr>
          <p:cNvPr id="5" name="Group 4">
            <a:extLst>
              <a:ext uri="{FF2B5EF4-FFF2-40B4-BE49-F238E27FC236}">
                <a16:creationId xmlns:a16="http://schemas.microsoft.com/office/drawing/2014/main" id="{E619497C-CEB0-4F19-BA65-9EADE5E40ECD}"/>
              </a:ext>
            </a:extLst>
          </p:cNvPr>
          <p:cNvGrpSpPr/>
          <p:nvPr/>
        </p:nvGrpSpPr>
        <p:grpSpPr>
          <a:xfrm flipH="1">
            <a:off x="1214844" y="3350921"/>
            <a:ext cx="5256601" cy="553998"/>
            <a:chOff x="859276" y="5182215"/>
            <a:chExt cx="4618073" cy="435157"/>
          </a:xfrm>
        </p:grpSpPr>
        <p:sp>
          <p:nvSpPr>
            <p:cNvPr id="7" name="Rectangle: Rounded Corners 6">
              <a:extLst>
                <a:ext uri="{FF2B5EF4-FFF2-40B4-BE49-F238E27FC236}">
                  <a16:creationId xmlns:a16="http://schemas.microsoft.com/office/drawing/2014/main" id="{19757F49-3E93-42BD-8928-E64CFFB92BFD}"/>
                </a:ext>
              </a:extLst>
            </p:cNvPr>
            <p:cNvSpPr/>
            <p:nvPr/>
          </p:nvSpPr>
          <p:spPr>
            <a:xfrm>
              <a:off x="1024626" y="5234956"/>
              <a:ext cx="4270479" cy="38241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8" name="Rectangle 7">
              <a:extLst>
                <a:ext uri="{FF2B5EF4-FFF2-40B4-BE49-F238E27FC236}">
                  <a16:creationId xmlns:a16="http://schemas.microsoft.com/office/drawing/2014/main" id="{7AE0F7DE-19C2-4D45-AF84-E256A5095834}"/>
                </a:ext>
              </a:extLst>
            </p:cNvPr>
            <p:cNvSpPr/>
            <p:nvPr/>
          </p:nvSpPr>
          <p:spPr>
            <a:xfrm>
              <a:off x="859276" y="5182215"/>
              <a:ext cx="4618073" cy="435157"/>
            </a:xfrm>
            <a:prstGeom prst="rect">
              <a:avLst/>
            </a:prstGeom>
          </p:spPr>
          <p:txBody>
            <a:bodyPr wrap="square">
              <a:spAutoFit/>
            </a:bodyPr>
            <a:lstStyle/>
            <a:p>
              <a:pPr algn="ctr" rtl="1">
                <a:lnSpc>
                  <a:spcPct val="150000"/>
                </a:lnSpc>
                <a:spcAft>
                  <a:spcPts val="1200"/>
                </a:spcAft>
                <a:buSzPct val="25000"/>
                <a:defRPr/>
              </a:pP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التقدم للوظيفة وإجراء المقابلة الشخصية</a:t>
              </a:r>
              <a:endParaRPr lang="en-US" sz="2400" dirty="0">
                <a:solidFill>
                  <a:srgbClr val="E7E6E6"/>
                </a:solidFill>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15" name="Group 14">
            <a:extLst>
              <a:ext uri="{FF2B5EF4-FFF2-40B4-BE49-F238E27FC236}">
                <a16:creationId xmlns:a16="http://schemas.microsoft.com/office/drawing/2014/main" id="{FAC0B9DB-754F-4D90-A5E6-EF48D6663B80}"/>
              </a:ext>
            </a:extLst>
          </p:cNvPr>
          <p:cNvGrpSpPr/>
          <p:nvPr/>
        </p:nvGrpSpPr>
        <p:grpSpPr>
          <a:xfrm flipH="1">
            <a:off x="555154" y="4594829"/>
            <a:ext cx="4242338" cy="565879"/>
            <a:chOff x="808638" y="5234956"/>
            <a:chExt cx="2609850" cy="492125"/>
          </a:xfrm>
        </p:grpSpPr>
        <p:sp>
          <p:nvSpPr>
            <p:cNvPr id="17" name="Rectangle: Rounded Corners 16">
              <a:extLst>
                <a:ext uri="{FF2B5EF4-FFF2-40B4-BE49-F238E27FC236}">
                  <a16:creationId xmlns:a16="http://schemas.microsoft.com/office/drawing/2014/main" id="{7D5589A4-9316-4D3A-A57D-E6A763954094}"/>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18" name="Rectangle 17">
              <a:extLst>
                <a:ext uri="{FF2B5EF4-FFF2-40B4-BE49-F238E27FC236}">
                  <a16:creationId xmlns:a16="http://schemas.microsoft.com/office/drawing/2014/main" id="{1EECB0BF-9DEF-4A72-B80D-75A9BA328717}"/>
                </a:ext>
              </a:extLst>
            </p:cNvPr>
            <p:cNvSpPr/>
            <p:nvPr/>
          </p:nvSpPr>
          <p:spPr>
            <a:xfrm>
              <a:off x="808638" y="5234956"/>
              <a:ext cx="2609850" cy="481792"/>
            </a:xfrm>
            <a:prstGeom prst="rect">
              <a:avLst/>
            </a:prstGeom>
          </p:spPr>
          <p:txBody>
            <a:bodyPr wrap="square">
              <a:spAutoFit/>
            </a:bodyPr>
            <a:lstStyle/>
            <a:p>
              <a:pPr algn="ctr" rtl="1">
                <a:lnSpc>
                  <a:spcPct val="150000"/>
                </a:lnSpc>
                <a:spcAft>
                  <a:spcPts val="1200"/>
                </a:spcAft>
                <a:buSzPct val="25000"/>
                <a:defRPr/>
              </a:pP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مقابلات العمل وأنوعها وأهدافها</a:t>
              </a:r>
              <a:endParaRPr lang="en-US" sz="2000" dirty="0">
                <a:solidFill>
                  <a:srgbClr val="E7E6E6"/>
                </a:solidFill>
                <a:latin typeface="Expo Arabic Light" panose="00000400000000000000" pitchFamily="2" charset="-78"/>
                <a:ea typeface="Verdana" panose="020B0604030504040204" pitchFamily="34" charset="0"/>
                <a:cs typeface="Expo Arabic Light" panose="00000400000000000000" pitchFamily="2" charset="-78"/>
              </a:endParaRPr>
            </a:p>
          </p:txBody>
        </p:sp>
      </p:gr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defRPr/>
              </a:pPr>
              <a:t>21</a:t>
            </a:fld>
            <a:endParaRPr lang="en-US" b="1" dirty="0">
              <a:solidFill>
                <a:srgbClr val="E7E6E6"/>
              </a:solidFill>
              <a:latin typeface="Expo Arabic Light" panose="00000400000000000000" pitchFamily="2" charset="-78"/>
              <a:cs typeface="Expo Arabic Light" panose="00000400000000000000" pitchFamily="2" charset="-78"/>
            </a:endParaRPr>
          </a:p>
        </p:txBody>
      </p:sp>
      <p:pic>
        <p:nvPicPr>
          <p:cNvPr id="3" name="صورة 2">
            <a:extLst>
              <a:ext uri="{FF2B5EF4-FFF2-40B4-BE49-F238E27FC236}">
                <a16:creationId xmlns:a16="http://schemas.microsoft.com/office/drawing/2014/main" id="{0E549D30-6D21-C845-8262-DFD021655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131812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7667" r="27667"/>
          <a:stretch>
            <a:fillRect/>
          </a:stretch>
        </p:blipFill>
        <p:spPr/>
      </p:pic>
      <p:sp>
        <p:nvSpPr>
          <p:cNvPr id="39" name="Freeform: Shape 38">
            <a:extLst>
              <a:ext uri="{FF2B5EF4-FFF2-40B4-BE49-F238E27FC236}">
                <a16:creationId xmlns:a16="http://schemas.microsoft.com/office/drawing/2014/main" id="{A1567D2C-9F6D-4CA7-B8E7-7E0067A9E400}"/>
              </a:ext>
            </a:extLst>
          </p:cNvPr>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 name="Graphic 3">
            <a:extLst>
              <a:ext uri="{FF2B5EF4-FFF2-40B4-BE49-F238E27FC236}">
                <a16:creationId xmlns:a16="http://schemas.microsoft.com/office/drawing/2014/main" id="{60EFAEC2-0F6B-478A-98F7-77C1EA355AB0}"/>
              </a:ext>
            </a:extLst>
          </p:cNvPr>
          <p:cNvSpPr/>
          <p:nvPr/>
        </p:nvSpPr>
        <p:spPr>
          <a:xfrm flipH="1">
            <a:off x="0" y="1430338"/>
            <a:ext cx="3714750"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9" name="Rectangle 8">
            <a:extLst>
              <a:ext uri="{FF2B5EF4-FFF2-40B4-BE49-F238E27FC236}">
                <a16:creationId xmlns:a16="http://schemas.microsoft.com/office/drawing/2014/main" id="{C5D036A7-B8D9-4DEE-9ABC-6FD9B37B5379}"/>
              </a:ext>
            </a:extLst>
          </p:cNvPr>
          <p:cNvSpPr/>
          <p:nvPr/>
        </p:nvSpPr>
        <p:spPr>
          <a:xfrm>
            <a:off x="5394960" y="2761103"/>
            <a:ext cx="5741120" cy="3831818"/>
          </a:xfrm>
          <a:prstGeom prst="rect">
            <a:avLst/>
          </a:prstGeom>
          <a:noFill/>
        </p:spPr>
        <p:txBody>
          <a:bodyPr wrap="square" rtlCol="1">
            <a:spAutoFit/>
          </a:bodyPr>
          <a:lstStyle/>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المقابلة الشخصية هي اللقاء الذي يتم بين مسئول أو أكثر في المنشأة من جهة وبين المرشح ( المتقدم لشغل الوظيفة ) من جهة أخرى وذلك لغرض تقييم مدى صلاحية المرشح لشغل الوظيفة , وتقوم المنشآت عادةً عند تسلم طلبات التوظيف والسيرة الذاتية بإجراء فرز أولي يتم فيه استبعاد المتقدمين غير المؤهلين لأسباب غالباً ما تكون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1.المطالبة برواتب عالية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2.عدم كفاية التعليم ( المؤهلات العلمية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3.عدم القدرة على التحدث بطريقة منطقية وسليمة .</a:t>
            </a:r>
          </a:p>
        </p:txBody>
      </p:sp>
      <p:sp>
        <p:nvSpPr>
          <p:cNvPr id="33" name="Slide Number Placeholder 5">
            <a:extLst>
              <a:ext uri="{FF2B5EF4-FFF2-40B4-BE49-F238E27FC236}">
                <a16:creationId xmlns:a16="http://schemas.microsoft.com/office/drawing/2014/main"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22</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37" name="Rectangle 36"/>
          <p:cNvSpPr/>
          <p:nvPr/>
        </p:nvSpPr>
        <p:spPr>
          <a:xfrm>
            <a:off x="3618411" y="1164887"/>
            <a:ext cx="7517670" cy="830997"/>
          </a:xfrm>
          <a:prstGeom prst="rect">
            <a:avLst/>
          </a:prstGeom>
          <a:noFill/>
        </p:spPr>
        <p:txBody>
          <a:bodyPr wrap="square" rtlCol="0">
            <a:spAutoFit/>
          </a:bodyPr>
          <a:lstStyle/>
          <a:p>
            <a:pPr algn="justLow" rtl="1">
              <a:lnSpc>
                <a:spcPct val="150000"/>
              </a:lnSpc>
            </a:pPr>
            <a:r>
              <a:rPr lang="ar-EG" sz="3200" b="1" dirty="0">
                <a:solidFill>
                  <a:srgbClr val="0070C0"/>
                </a:solidFill>
                <a:latin typeface="VIP Hakm Bold" panose="02000500000000000000" pitchFamily="2" charset="-78"/>
                <a:cs typeface="VIP Hakm Bold" panose="02000500000000000000" pitchFamily="2" charset="-78"/>
              </a:rPr>
              <a:t>التقدم للوظيفة وإجراء المقابلة الشخصية</a:t>
            </a:r>
          </a:p>
        </p:txBody>
      </p:sp>
      <p:pic>
        <p:nvPicPr>
          <p:cNvPr id="41" name="صورة 2">
            <a:extLst>
              <a:ext uri="{FF2B5EF4-FFF2-40B4-BE49-F238E27FC236}">
                <a16:creationId xmlns:a16="http://schemas.microsoft.com/office/drawing/2014/main" id="{F5FEB7AE-E3A0-416C-987F-C1A8D4F8EF7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4457" y="1323440"/>
            <a:ext cx="244308" cy="452336"/>
          </a:xfrm>
          <a:prstGeom prst="rect">
            <a:avLst/>
          </a:prstGeom>
          <a:noFill/>
          <a:ln>
            <a:noFill/>
          </a:ln>
        </p:spPr>
      </p:pic>
      <p:pic>
        <p:nvPicPr>
          <p:cNvPr id="3" name="صورة 2">
            <a:extLst>
              <a:ext uri="{FF2B5EF4-FFF2-40B4-BE49-F238E27FC236}">
                <a16:creationId xmlns:a16="http://schemas.microsoft.com/office/drawing/2014/main" id="{4F82273D-E647-2C86-359E-A221AB95B9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227257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raphic 3">
            <a:extLst>
              <a:ext uri="{FF2B5EF4-FFF2-40B4-BE49-F238E27FC236}">
                <a16:creationId xmlns:a16="http://schemas.microsoft.com/office/drawing/2014/main" id="{D6560232-72F2-4BFD-A30F-2B7D305FFA1B}"/>
              </a:ext>
            </a:extLst>
          </p:cNvPr>
          <p:cNvSpPr/>
          <p:nvPr/>
        </p:nvSpPr>
        <p:spPr>
          <a:xfrm flipH="1" flipV="1">
            <a:off x="0" y="0"/>
            <a:ext cx="12192000" cy="134572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en-US">
              <a:solidFill>
                <a:prstClr val="white"/>
              </a:solidFill>
              <a:latin typeface="Expo Arabic Light" panose="00000400000000000000" pitchFamily="2" charset="-78"/>
              <a:cs typeface="Expo Arabic Light" panose="00000400000000000000" pitchFamily="2" charset="-78"/>
            </a:endParaRPr>
          </a:p>
        </p:txBody>
      </p:sp>
      <p:grpSp>
        <p:nvGrpSpPr>
          <p:cNvPr id="2" name="مجموعة 1"/>
          <p:cNvGrpSpPr/>
          <p:nvPr/>
        </p:nvGrpSpPr>
        <p:grpSpPr>
          <a:xfrm>
            <a:off x="3856008" y="2017568"/>
            <a:ext cx="4190757" cy="4207784"/>
            <a:chOff x="4956852" y="1891091"/>
            <a:chExt cx="2943295" cy="2965918"/>
          </a:xfrm>
        </p:grpSpPr>
        <p:sp>
          <p:nvSpPr>
            <p:cNvPr id="1394" name="Shape 1394"/>
            <p:cNvSpPr/>
            <p:nvPr/>
          </p:nvSpPr>
          <p:spPr>
            <a:xfrm>
              <a:off x="4956852" y="1891091"/>
              <a:ext cx="2943295" cy="1444505"/>
            </a:xfrm>
            <a:custGeom>
              <a:avLst/>
              <a:gdLst/>
              <a:ahLst/>
              <a:cxnLst>
                <a:cxn ang="0">
                  <a:pos x="wd2" y="hd2"/>
                </a:cxn>
                <a:cxn ang="5400000">
                  <a:pos x="wd2" y="hd2"/>
                </a:cxn>
                <a:cxn ang="10800000">
                  <a:pos x="wd2" y="hd2"/>
                </a:cxn>
                <a:cxn ang="16200000">
                  <a:pos x="wd2" y="hd2"/>
                </a:cxn>
              </a:cxnLst>
              <a:rect l="0" t="0" r="r" b="b"/>
              <a:pathLst>
                <a:path w="21570" h="21217" extrusionOk="0">
                  <a:moveTo>
                    <a:pt x="9" y="19717"/>
                  </a:moveTo>
                  <a:cubicBezTo>
                    <a:pt x="-25" y="20112"/>
                    <a:pt x="35" y="20515"/>
                    <a:pt x="172" y="20808"/>
                  </a:cubicBezTo>
                  <a:cubicBezTo>
                    <a:pt x="281" y="21043"/>
                    <a:pt x="431" y="21185"/>
                    <a:pt x="591" y="21206"/>
                  </a:cubicBezTo>
                  <a:lnTo>
                    <a:pt x="5051" y="21206"/>
                  </a:lnTo>
                  <a:cubicBezTo>
                    <a:pt x="5102" y="17911"/>
                    <a:pt x="5846" y="14993"/>
                    <a:pt x="6991" y="12987"/>
                  </a:cubicBezTo>
                  <a:cubicBezTo>
                    <a:pt x="8142" y="10971"/>
                    <a:pt x="9691" y="9889"/>
                    <a:pt x="11338" y="10197"/>
                  </a:cubicBezTo>
                  <a:cubicBezTo>
                    <a:pt x="14208" y="10733"/>
                    <a:pt x="16439" y="15434"/>
                    <a:pt x="16562" y="21206"/>
                  </a:cubicBezTo>
                  <a:lnTo>
                    <a:pt x="20960" y="21206"/>
                  </a:lnTo>
                  <a:cubicBezTo>
                    <a:pt x="21120" y="21254"/>
                    <a:pt x="21282" y="21142"/>
                    <a:pt x="21393" y="20906"/>
                  </a:cubicBezTo>
                  <a:cubicBezTo>
                    <a:pt x="21463" y="20754"/>
                    <a:pt x="21508" y="20567"/>
                    <a:pt x="21535" y="20375"/>
                  </a:cubicBezTo>
                  <a:cubicBezTo>
                    <a:pt x="21564" y="20174"/>
                    <a:pt x="21575" y="19962"/>
                    <a:pt x="21567" y="19747"/>
                  </a:cubicBezTo>
                  <a:cubicBezTo>
                    <a:pt x="21344" y="14913"/>
                    <a:pt x="20312" y="10372"/>
                    <a:pt x="18638" y="6862"/>
                  </a:cubicBezTo>
                  <a:cubicBezTo>
                    <a:pt x="16716" y="2831"/>
                    <a:pt x="14205" y="477"/>
                    <a:pt x="11602" y="65"/>
                  </a:cubicBezTo>
                  <a:cubicBezTo>
                    <a:pt x="9005" y="-346"/>
                    <a:pt x="6354" y="1182"/>
                    <a:pt x="4152" y="4562"/>
                  </a:cubicBezTo>
                  <a:cubicBezTo>
                    <a:pt x="1769" y="8220"/>
                    <a:pt x="265" y="13721"/>
                    <a:pt x="9" y="19717"/>
                  </a:cubicBezTo>
                  <a:close/>
                </a:path>
              </a:pathLst>
            </a:custGeom>
            <a:solidFill>
              <a:srgbClr val="7FB942"/>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1395" name="Shape 1395"/>
            <p:cNvSpPr/>
            <p:nvPr/>
          </p:nvSpPr>
          <p:spPr>
            <a:xfrm>
              <a:off x="5711801" y="2654585"/>
              <a:ext cx="1440226" cy="681600"/>
            </a:xfrm>
            <a:custGeom>
              <a:avLst/>
              <a:gdLst/>
              <a:ahLst/>
              <a:cxnLst>
                <a:cxn ang="0">
                  <a:pos x="wd2" y="hd2"/>
                </a:cxn>
                <a:cxn ang="5400000">
                  <a:pos x="wd2" y="hd2"/>
                </a:cxn>
                <a:cxn ang="10800000">
                  <a:pos x="wd2" y="hd2"/>
                </a:cxn>
                <a:cxn ang="16200000">
                  <a:pos x="wd2" y="hd2"/>
                </a:cxn>
              </a:cxnLst>
              <a:rect l="0" t="0" r="r" b="b"/>
              <a:pathLst>
                <a:path w="21600" h="19375" extrusionOk="0">
                  <a:moveTo>
                    <a:pt x="0" y="19375"/>
                  </a:moveTo>
                  <a:lnTo>
                    <a:pt x="5638" y="19375"/>
                  </a:lnTo>
                  <a:cubicBezTo>
                    <a:pt x="5946" y="14082"/>
                    <a:pt x="8394" y="10182"/>
                    <a:pt x="11198" y="10516"/>
                  </a:cubicBezTo>
                  <a:cubicBezTo>
                    <a:pt x="13739" y="10819"/>
                    <a:pt x="15788" y="14573"/>
                    <a:pt x="16035" y="19375"/>
                  </a:cubicBezTo>
                  <a:lnTo>
                    <a:pt x="21600" y="19375"/>
                  </a:lnTo>
                  <a:cubicBezTo>
                    <a:pt x="21512" y="14640"/>
                    <a:pt x="20524" y="10125"/>
                    <a:pt x="18819" y="6661"/>
                  </a:cubicBezTo>
                  <a:cubicBezTo>
                    <a:pt x="15016" y="-1061"/>
                    <a:pt x="8775" y="-2225"/>
                    <a:pt x="4272" y="3987"/>
                  </a:cubicBezTo>
                  <a:cubicBezTo>
                    <a:pt x="1665" y="7582"/>
                    <a:pt x="87" y="13267"/>
                    <a:pt x="0" y="19375"/>
                  </a:cubicBezTo>
                  <a:close/>
                </a:path>
              </a:pathLst>
            </a:custGeom>
            <a:solidFill>
              <a:srgbClr val="6FA63B"/>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1396" name="Shape 1396"/>
            <p:cNvSpPr/>
            <p:nvPr/>
          </p:nvSpPr>
          <p:spPr>
            <a:xfrm rot="10800000">
              <a:off x="4956852" y="3412504"/>
              <a:ext cx="2943295" cy="1444505"/>
            </a:xfrm>
            <a:custGeom>
              <a:avLst/>
              <a:gdLst/>
              <a:ahLst/>
              <a:cxnLst>
                <a:cxn ang="0">
                  <a:pos x="wd2" y="hd2"/>
                </a:cxn>
                <a:cxn ang="5400000">
                  <a:pos x="wd2" y="hd2"/>
                </a:cxn>
                <a:cxn ang="10800000">
                  <a:pos x="wd2" y="hd2"/>
                </a:cxn>
                <a:cxn ang="16200000">
                  <a:pos x="wd2" y="hd2"/>
                </a:cxn>
              </a:cxnLst>
              <a:rect l="0" t="0" r="r" b="b"/>
              <a:pathLst>
                <a:path w="21570" h="21217" extrusionOk="0">
                  <a:moveTo>
                    <a:pt x="9" y="19717"/>
                  </a:moveTo>
                  <a:cubicBezTo>
                    <a:pt x="-25" y="20112"/>
                    <a:pt x="35" y="20515"/>
                    <a:pt x="172" y="20808"/>
                  </a:cubicBezTo>
                  <a:cubicBezTo>
                    <a:pt x="281" y="21043"/>
                    <a:pt x="431" y="21185"/>
                    <a:pt x="591" y="21206"/>
                  </a:cubicBezTo>
                  <a:lnTo>
                    <a:pt x="5051" y="21206"/>
                  </a:lnTo>
                  <a:cubicBezTo>
                    <a:pt x="5102" y="17911"/>
                    <a:pt x="5846" y="14993"/>
                    <a:pt x="6991" y="12987"/>
                  </a:cubicBezTo>
                  <a:cubicBezTo>
                    <a:pt x="8142" y="10971"/>
                    <a:pt x="9691" y="9889"/>
                    <a:pt x="11338" y="10197"/>
                  </a:cubicBezTo>
                  <a:cubicBezTo>
                    <a:pt x="14208" y="10733"/>
                    <a:pt x="16439" y="15434"/>
                    <a:pt x="16562" y="21206"/>
                  </a:cubicBezTo>
                  <a:lnTo>
                    <a:pt x="20960" y="21206"/>
                  </a:lnTo>
                  <a:cubicBezTo>
                    <a:pt x="21120" y="21254"/>
                    <a:pt x="21282" y="21142"/>
                    <a:pt x="21393" y="20906"/>
                  </a:cubicBezTo>
                  <a:cubicBezTo>
                    <a:pt x="21463" y="20754"/>
                    <a:pt x="21508" y="20567"/>
                    <a:pt x="21535" y="20375"/>
                  </a:cubicBezTo>
                  <a:cubicBezTo>
                    <a:pt x="21564" y="20174"/>
                    <a:pt x="21575" y="19962"/>
                    <a:pt x="21567" y="19747"/>
                  </a:cubicBezTo>
                  <a:cubicBezTo>
                    <a:pt x="21344" y="14913"/>
                    <a:pt x="20312" y="10372"/>
                    <a:pt x="18638" y="6862"/>
                  </a:cubicBezTo>
                  <a:cubicBezTo>
                    <a:pt x="16716" y="2831"/>
                    <a:pt x="14205" y="477"/>
                    <a:pt x="11602" y="65"/>
                  </a:cubicBezTo>
                  <a:cubicBezTo>
                    <a:pt x="9005" y="-346"/>
                    <a:pt x="6354" y="1182"/>
                    <a:pt x="4152" y="4562"/>
                  </a:cubicBezTo>
                  <a:cubicBezTo>
                    <a:pt x="1769" y="8220"/>
                    <a:pt x="265" y="13721"/>
                    <a:pt x="9" y="19717"/>
                  </a:cubicBezTo>
                  <a:close/>
                </a:path>
              </a:pathLst>
            </a:custGeom>
            <a:solidFill>
              <a:srgbClr val="30A7E1"/>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1397" name="Shape 1397"/>
            <p:cNvSpPr/>
            <p:nvPr/>
          </p:nvSpPr>
          <p:spPr>
            <a:xfrm rot="10800000">
              <a:off x="5704972" y="3411916"/>
              <a:ext cx="1440226" cy="681600"/>
            </a:xfrm>
            <a:custGeom>
              <a:avLst/>
              <a:gdLst/>
              <a:ahLst/>
              <a:cxnLst>
                <a:cxn ang="0">
                  <a:pos x="wd2" y="hd2"/>
                </a:cxn>
                <a:cxn ang="5400000">
                  <a:pos x="wd2" y="hd2"/>
                </a:cxn>
                <a:cxn ang="10800000">
                  <a:pos x="wd2" y="hd2"/>
                </a:cxn>
                <a:cxn ang="16200000">
                  <a:pos x="wd2" y="hd2"/>
                </a:cxn>
              </a:cxnLst>
              <a:rect l="0" t="0" r="r" b="b"/>
              <a:pathLst>
                <a:path w="21600" h="19375" extrusionOk="0">
                  <a:moveTo>
                    <a:pt x="0" y="19375"/>
                  </a:moveTo>
                  <a:lnTo>
                    <a:pt x="5638" y="19375"/>
                  </a:lnTo>
                  <a:cubicBezTo>
                    <a:pt x="5946" y="14082"/>
                    <a:pt x="8394" y="10182"/>
                    <a:pt x="11198" y="10516"/>
                  </a:cubicBezTo>
                  <a:cubicBezTo>
                    <a:pt x="13739" y="10819"/>
                    <a:pt x="15788" y="14573"/>
                    <a:pt x="16035" y="19375"/>
                  </a:cubicBezTo>
                  <a:lnTo>
                    <a:pt x="21600" y="19375"/>
                  </a:lnTo>
                  <a:cubicBezTo>
                    <a:pt x="21512" y="14640"/>
                    <a:pt x="20524" y="10125"/>
                    <a:pt x="18819" y="6661"/>
                  </a:cubicBezTo>
                  <a:cubicBezTo>
                    <a:pt x="15016" y="-1061"/>
                    <a:pt x="8775" y="-2225"/>
                    <a:pt x="4272" y="3987"/>
                  </a:cubicBezTo>
                  <a:cubicBezTo>
                    <a:pt x="1665" y="7582"/>
                    <a:pt x="87" y="13267"/>
                    <a:pt x="0" y="19375"/>
                  </a:cubicBezTo>
                  <a:close/>
                </a:path>
              </a:pathLst>
            </a:custGeom>
            <a:solidFill>
              <a:srgbClr val="2492C7"/>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1421" name="Shape 1421"/>
            <p:cNvSpPr/>
            <p:nvPr/>
          </p:nvSpPr>
          <p:spPr>
            <a:xfrm>
              <a:off x="6160462" y="1992683"/>
              <a:ext cx="529245" cy="533800"/>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6000" cap="none">
                  <a:solidFill>
                    <a:srgbClr val="FFFFFF"/>
                  </a:solidFill>
                  <a:latin typeface="+mn-lt"/>
                  <a:ea typeface="+mn-ea"/>
                  <a:cs typeface="+mn-cs"/>
                  <a:sym typeface="Helvetica Light"/>
                </a:defRPr>
              </a:lvl1pPr>
            </a:lstStyle>
            <a:p>
              <a:pPr rtl="1"/>
              <a:r>
                <a:rPr sz="3000" dirty="0"/>
                <a:t>01</a:t>
              </a:r>
            </a:p>
          </p:txBody>
        </p:sp>
        <p:sp>
          <p:nvSpPr>
            <p:cNvPr id="1422" name="Shape 1422"/>
            <p:cNvSpPr/>
            <p:nvPr/>
          </p:nvSpPr>
          <p:spPr>
            <a:xfrm>
              <a:off x="6160462" y="4176910"/>
              <a:ext cx="529245" cy="533800"/>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6000" cap="none">
                  <a:solidFill>
                    <a:srgbClr val="FFFFFF"/>
                  </a:solidFill>
                  <a:latin typeface="+mn-lt"/>
                  <a:ea typeface="+mn-ea"/>
                  <a:cs typeface="+mn-cs"/>
                  <a:sym typeface="Helvetica Light"/>
                </a:defRPr>
              </a:lvl1pPr>
            </a:lstStyle>
            <a:p>
              <a:pPr rtl="1"/>
              <a:r>
                <a:rPr sz="3000" dirty="0"/>
                <a:t>02</a:t>
              </a:r>
            </a:p>
          </p:txBody>
        </p:sp>
      </p:grpSp>
      <p:grpSp>
        <p:nvGrpSpPr>
          <p:cNvPr id="11" name="Group 58">
            <a:extLst>
              <a:ext uri="{FF2B5EF4-FFF2-40B4-BE49-F238E27FC236}">
                <a16:creationId xmlns:a16="http://schemas.microsoft.com/office/drawing/2014/main" id="{96A5B341-FCD1-4D3D-886D-464357CD291B}"/>
              </a:ext>
            </a:extLst>
          </p:cNvPr>
          <p:cNvGrpSpPr/>
          <p:nvPr/>
        </p:nvGrpSpPr>
        <p:grpSpPr>
          <a:xfrm flipH="1" flipV="1">
            <a:off x="0" y="4329202"/>
            <a:ext cx="4209262" cy="2528798"/>
            <a:chOff x="7982738" y="0"/>
            <a:chExt cx="4209262" cy="2528798"/>
          </a:xfrm>
        </p:grpSpPr>
        <p:sp>
          <p:nvSpPr>
            <p:cNvPr id="12" name="Freeform: Shape 59">
              <a:extLst>
                <a:ext uri="{FF2B5EF4-FFF2-40B4-BE49-F238E27FC236}">
                  <a16:creationId xmlns:a16="http://schemas.microsoft.com/office/drawing/2014/main" id="{B5F065AD-A621-4C13-8C10-C9D3A737A876}"/>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13" name="Freeform: Shape 60">
              <a:extLst>
                <a:ext uri="{FF2B5EF4-FFF2-40B4-BE49-F238E27FC236}">
                  <a16:creationId xmlns:a16="http://schemas.microsoft.com/office/drawing/2014/main" id="{242B476F-9281-4B71-B890-26B8E751CC9B}"/>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grpSp>
        <p:nvGrpSpPr>
          <p:cNvPr id="14" name="Group 33">
            <a:extLst>
              <a:ext uri="{FF2B5EF4-FFF2-40B4-BE49-F238E27FC236}">
                <a16:creationId xmlns:a16="http://schemas.microsoft.com/office/drawing/2014/main" id="{979033A6-2980-41C9-A204-48CB014E50BE}"/>
              </a:ext>
            </a:extLst>
          </p:cNvPr>
          <p:cNvGrpSpPr/>
          <p:nvPr/>
        </p:nvGrpSpPr>
        <p:grpSpPr>
          <a:xfrm>
            <a:off x="7982738" y="0"/>
            <a:ext cx="4209262" cy="2528798"/>
            <a:chOff x="7982738" y="0"/>
            <a:chExt cx="4209262" cy="2528798"/>
          </a:xfrm>
        </p:grpSpPr>
        <p:sp>
          <p:nvSpPr>
            <p:cNvPr id="15" name="Freeform: Shape 55">
              <a:extLst>
                <a:ext uri="{FF2B5EF4-FFF2-40B4-BE49-F238E27FC236}">
                  <a16:creationId xmlns:a16="http://schemas.microsoft.com/office/drawing/2014/main" id="{16F1D4D0-C77D-4C95-8052-534C387EC704}"/>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16" name="Freeform: Shape 56">
              <a:extLst>
                <a:ext uri="{FF2B5EF4-FFF2-40B4-BE49-F238E27FC236}">
                  <a16:creationId xmlns:a16="http://schemas.microsoft.com/office/drawing/2014/main" id="{D3896DC6-E18A-4965-B727-11EF79B5EFDE}"/>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sp>
        <p:nvSpPr>
          <p:cNvPr id="17" name="Freeform: Shape 9">
            <a:extLst>
              <a:ext uri="{FF2B5EF4-FFF2-40B4-BE49-F238E27FC236}">
                <a16:creationId xmlns:a16="http://schemas.microsoft.com/office/drawing/2014/main" id="{DC1F90E5-235A-40D7-9C75-FAE9C650F126}"/>
              </a:ext>
            </a:extLst>
          </p:cNvPr>
          <p:cNvSpPr/>
          <p:nvPr/>
        </p:nvSpPr>
        <p:spPr>
          <a:xfrm flipH="1" flipV="1">
            <a:off x="-87919" y="97071"/>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18" name="Freeform: Shape 9">
            <a:extLst>
              <a:ext uri="{FF2B5EF4-FFF2-40B4-BE49-F238E27FC236}">
                <a16:creationId xmlns:a16="http://schemas.microsoft.com/office/drawing/2014/main" id="{DC1F90E5-235A-40D7-9C75-FAE9C650F126}"/>
              </a:ext>
            </a:extLst>
          </p:cNvPr>
          <p:cNvSpPr/>
          <p:nvPr/>
        </p:nvSpPr>
        <p:spPr>
          <a:xfrm rot="10800000" flipH="1" flipV="1">
            <a:off x="6576611" y="412146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20" name="Rectangle 18">
            <a:extLst>
              <a:ext uri="{FF2B5EF4-FFF2-40B4-BE49-F238E27FC236}">
                <a16:creationId xmlns:a16="http://schemas.microsoft.com/office/drawing/2014/main" id="{C027886E-32D9-4010-AB9B-B0C9A3D2E6BB}"/>
              </a:ext>
            </a:extLst>
          </p:cNvPr>
          <p:cNvSpPr/>
          <p:nvPr/>
        </p:nvSpPr>
        <p:spPr>
          <a:xfrm>
            <a:off x="3856007" y="267359"/>
            <a:ext cx="4928987" cy="769441"/>
          </a:xfrm>
          <a:prstGeom prst="rect">
            <a:avLst/>
          </a:prstGeom>
        </p:spPr>
        <p:txBody>
          <a:bodyPr wrap="square">
            <a:spAutoFit/>
          </a:bodyPr>
          <a:lstStyle/>
          <a:p>
            <a:pPr algn="ctr" rtl="1">
              <a:lnSpc>
                <a:spcPct val="150000"/>
              </a:lnSpc>
              <a:spcAft>
                <a:spcPts val="1200"/>
              </a:spcAft>
              <a:buSzPct val="25000"/>
              <a:defRPr/>
            </a:pPr>
            <a:r>
              <a:rPr lang="ar-EG" sz="3200" b="1" dirty="0">
                <a:solidFill>
                  <a:srgbClr val="FFFF00"/>
                </a:solidFill>
                <a:latin typeface="VIP Hakm Bold" panose="02000500000000000000" pitchFamily="2" charset="-78"/>
                <a:cs typeface="VIP Hakm Bold" panose="02000500000000000000" pitchFamily="2" charset="-78"/>
              </a:rPr>
              <a:t>مراحل القبول في الوظيفة </a:t>
            </a:r>
            <a:endParaRPr lang="ar-SA" sz="3200" b="1" dirty="0">
              <a:solidFill>
                <a:srgbClr val="FFFF00"/>
              </a:solidFill>
              <a:latin typeface="VIP Hakm Bold" panose="02000500000000000000" pitchFamily="2" charset="-78"/>
              <a:cs typeface="VIP Hakm Bold" panose="02000500000000000000" pitchFamily="2" charset="-78"/>
            </a:endParaRPr>
          </a:p>
        </p:txBody>
      </p:sp>
      <p:sp>
        <p:nvSpPr>
          <p:cNvPr id="22" name="مربع نص 21"/>
          <p:cNvSpPr txBox="1"/>
          <p:nvPr/>
        </p:nvSpPr>
        <p:spPr>
          <a:xfrm>
            <a:off x="7667833" y="2275238"/>
            <a:ext cx="2470080" cy="515526"/>
          </a:xfrm>
          <a:prstGeom prst="rect">
            <a:avLst/>
          </a:prstGeom>
          <a:noFill/>
        </p:spPr>
        <p:txBody>
          <a:bodyPr wrap="square" rtlCol="1">
            <a:spAutoFit/>
          </a:bodyPr>
          <a:lstStyle/>
          <a:p>
            <a:pPr algn="ctr" rtl="1">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التحضيرات </a:t>
            </a:r>
            <a:r>
              <a:rPr lang="ar-EG" sz="2000" b="1" dirty="0">
                <a:solidFill>
                  <a:schemeClr val="accent5">
                    <a:lumMod val="75000"/>
                  </a:schemeClr>
                </a:solidFill>
                <a:latin typeface="VIP Hakm Bold" panose="02000500000000000000" pitchFamily="2" charset="-78"/>
                <a:cs typeface="VIP Hakm Bold" panose="02000500000000000000" pitchFamily="2" charset="-78"/>
              </a:rPr>
              <a:t>العامة</a:t>
            </a:r>
          </a:p>
        </p:txBody>
      </p:sp>
      <p:sp>
        <p:nvSpPr>
          <p:cNvPr id="23" name="مربع نص 22"/>
          <p:cNvSpPr txBox="1"/>
          <p:nvPr/>
        </p:nvSpPr>
        <p:spPr>
          <a:xfrm>
            <a:off x="1950083" y="5304733"/>
            <a:ext cx="1975265" cy="553998"/>
          </a:xfrm>
          <a:prstGeom prst="rect">
            <a:avLst/>
          </a:prstGeom>
          <a:noFill/>
        </p:spPr>
        <p:txBody>
          <a:bodyPr wrap="square" rtlCol="1">
            <a:spAutoFit/>
          </a:bodyPr>
          <a:lstStyle/>
          <a:p>
            <a:pPr algn="ctr" rtl="1">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التحضير </a:t>
            </a:r>
            <a:r>
              <a:rPr lang="ar-EG" sz="2000" b="1" dirty="0">
                <a:solidFill>
                  <a:schemeClr val="accent5">
                    <a:lumMod val="75000"/>
                  </a:schemeClr>
                </a:solidFill>
                <a:latin typeface="VIP Hakm Bold" panose="02000500000000000000" pitchFamily="2" charset="-78"/>
                <a:cs typeface="VIP Hakm Bold" panose="02000500000000000000" pitchFamily="2" charset="-78"/>
              </a:rPr>
              <a:t>للمقابلة</a:t>
            </a:r>
          </a:p>
        </p:txBody>
      </p:sp>
      <p:pic>
        <p:nvPicPr>
          <p:cNvPr id="3" name="صورة 2">
            <a:extLst>
              <a:ext uri="{FF2B5EF4-FFF2-40B4-BE49-F238E27FC236}">
                <a16:creationId xmlns:a16="http://schemas.microsoft.com/office/drawing/2014/main" id="{431A2FCC-CAFF-5DF6-6343-CACBB4ED4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2462" y="419840"/>
            <a:ext cx="1755600" cy="1233919"/>
          </a:xfrm>
          <a:prstGeom prst="rect">
            <a:avLst/>
          </a:prstGeom>
        </p:spPr>
      </p:pic>
    </p:spTree>
    <p:extLst>
      <p:ext uri="{BB962C8B-B14F-4D97-AF65-F5344CB8AC3E}">
        <p14:creationId xmlns:p14="http://schemas.microsoft.com/office/powerpoint/2010/main" val="11252561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circle(in)">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heel(1)">
                                      <p:cBhvr>
                                        <p:cTn id="1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8909" b="38909"/>
          <a:stretch>
            <a:fillRect/>
          </a:stretch>
        </p:blipFill>
        <p:spPr>
          <a:xfrm>
            <a:off x="0" y="4830763"/>
            <a:ext cx="12192000" cy="2024062"/>
          </a:xfr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37" name="Freeform: Shape 36">
            <a:extLst>
              <a:ext uri="{FF2B5EF4-FFF2-40B4-BE49-F238E27FC236}">
                <a16:creationId xmlns:a16="http://schemas.microsoft.com/office/drawing/2014/main" id="{0EF78EF8-3ED0-4D13-AB58-B7E2E4599C82}"/>
              </a:ext>
            </a:extLst>
          </p:cNvPr>
          <p:cNvSpPr/>
          <p:nvPr/>
        </p:nvSpPr>
        <p:spPr>
          <a:xfrm>
            <a:off x="5180462" y="0"/>
            <a:ext cx="7011538" cy="4830015"/>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32" name="Graphic 3">
            <a:extLst>
              <a:ext uri="{FF2B5EF4-FFF2-40B4-BE49-F238E27FC236}">
                <a16:creationId xmlns:a16="http://schemas.microsoft.com/office/drawing/2014/main" id="{5EDACF63-C3EB-42CE-BC0D-7B9E44DC968B}"/>
              </a:ext>
            </a:extLst>
          </p:cNvPr>
          <p:cNvSpPr/>
          <p:nvPr/>
        </p:nvSpPr>
        <p:spPr>
          <a:xfrm>
            <a:off x="0" y="4830014"/>
            <a:ext cx="12192000" cy="2027985"/>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a:gsLst>
              <a:gs pos="0">
                <a:schemeClr val="accent1">
                  <a:alpha val="70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white"/>
              </a:solidFill>
              <a:latin typeface="Expo Arabic Light" panose="00000400000000000000" pitchFamily="2" charset="-78"/>
              <a:cs typeface="Expo Arabic Light" panose="00000400000000000000" pitchFamily="2" charset="-78"/>
            </a:endParaRPr>
          </a:p>
        </p:txBody>
      </p:sp>
      <p:sp>
        <p:nvSpPr>
          <p:cNvPr id="29" name="Rectangle 28">
            <a:extLst>
              <a:ext uri="{FF2B5EF4-FFF2-40B4-BE49-F238E27FC236}">
                <a16:creationId xmlns:a16="http://schemas.microsoft.com/office/drawing/2014/main" id="{DB3CB7FB-B157-49E7-9B40-9B7B6418E496}"/>
              </a:ext>
            </a:extLst>
          </p:cNvPr>
          <p:cNvSpPr/>
          <p:nvPr/>
        </p:nvSpPr>
        <p:spPr>
          <a:xfrm>
            <a:off x="2474451" y="2071565"/>
            <a:ext cx="7824651" cy="2585323"/>
          </a:xfrm>
          <a:prstGeom prst="rect">
            <a:avLst/>
          </a:prstGeom>
          <a:noFill/>
        </p:spPr>
        <p:txBody>
          <a:bodyPr wrap="square" rtlCol="1">
            <a:spAutoFit/>
          </a:bodyPr>
          <a:lstStyle/>
          <a:p>
            <a:pPr marL="342900" indent="-342900" algn="justLow" rtl="1">
              <a:lnSpc>
                <a:spcPct val="150000"/>
              </a:lnSpc>
              <a:buFont typeface="+mj-lt"/>
              <a:buAutoNum type="arabicPeriod"/>
            </a:pPr>
            <a:r>
              <a:rPr lang="ar-EG" dirty="0">
                <a:solidFill>
                  <a:prstClr val="black"/>
                </a:solidFill>
                <a:latin typeface="VIP Hakm Bold" panose="02000500000000000000" pitchFamily="2" charset="-78"/>
                <a:cs typeface="VIP Hakm Bold" panose="02000500000000000000" pitchFamily="2" charset="-78"/>
              </a:rPr>
              <a:t>الحصول على المعلومات الوافية عن المنشأة , مثل تاريخ المنشأة ووضعها القانوني والمالي وفروعها وحجمها ومميزاتها .</a:t>
            </a:r>
          </a:p>
          <a:p>
            <a:pPr marL="342900" indent="-342900" algn="justLow" rtl="1">
              <a:lnSpc>
                <a:spcPct val="150000"/>
              </a:lnSpc>
              <a:buFont typeface="+mj-lt"/>
              <a:buAutoNum type="arabicPeriod"/>
            </a:pPr>
            <a:r>
              <a:rPr lang="ar-EG" dirty="0">
                <a:solidFill>
                  <a:prstClr val="black"/>
                </a:solidFill>
                <a:latin typeface="VIP Hakm Bold" panose="02000500000000000000" pitchFamily="2" charset="-78"/>
                <a:cs typeface="VIP Hakm Bold" panose="02000500000000000000" pitchFamily="2" charset="-78"/>
              </a:rPr>
              <a:t>محاولة معرفة أساليبها في اختيار الأشخاص والأسئلة المحتملة في المقابلة </a:t>
            </a:r>
          </a:p>
          <a:p>
            <a:pPr marL="342900" indent="-342900" algn="justLow" rtl="1">
              <a:lnSpc>
                <a:spcPct val="150000"/>
              </a:lnSpc>
              <a:buFont typeface="+mj-lt"/>
              <a:buAutoNum type="arabicPeriod"/>
            </a:pPr>
            <a:r>
              <a:rPr lang="ar-EG" dirty="0">
                <a:solidFill>
                  <a:prstClr val="black"/>
                </a:solidFill>
                <a:latin typeface="VIP Hakm Bold" panose="02000500000000000000" pitchFamily="2" charset="-78"/>
                <a:cs typeface="VIP Hakm Bold" panose="02000500000000000000" pitchFamily="2" charset="-78"/>
              </a:rPr>
              <a:t>المحافظة على نظافة ورائحة البدن والملبس والظهور بمظهر أنيق .</a:t>
            </a:r>
          </a:p>
          <a:p>
            <a:pPr marL="342900" indent="-342900" algn="justLow" rtl="1">
              <a:lnSpc>
                <a:spcPct val="150000"/>
              </a:lnSpc>
              <a:buFont typeface="+mj-lt"/>
              <a:buAutoNum type="arabicPeriod"/>
            </a:pPr>
            <a:r>
              <a:rPr lang="ar-EG" dirty="0">
                <a:solidFill>
                  <a:prstClr val="black"/>
                </a:solidFill>
                <a:latin typeface="VIP Hakm Bold" panose="02000500000000000000" pitchFamily="2" charset="-78"/>
                <a:cs typeface="VIP Hakm Bold" panose="02000500000000000000" pitchFamily="2" charset="-78"/>
              </a:rPr>
              <a:t>التخطيط الجيد للوصول إلى المقابلة في الموعد المحدد وإحضار ملف يحتوي على صور المؤهلات والخبرات.</a:t>
            </a:r>
          </a:p>
        </p:txBody>
      </p:sp>
      <p:sp>
        <p:nvSpPr>
          <p:cNvPr id="9" name="Rectangle 8">
            <a:extLst>
              <a:ext uri="{FF2B5EF4-FFF2-40B4-BE49-F238E27FC236}">
                <a16:creationId xmlns:a16="http://schemas.microsoft.com/office/drawing/2014/main" id="{116331E6-354C-4D32-A87A-411F1492BC8A}"/>
              </a:ext>
            </a:extLst>
          </p:cNvPr>
          <p:cNvSpPr/>
          <p:nvPr/>
        </p:nvSpPr>
        <p:spPr>
          <a:xfrm>
            <a:off x="2730153" y="748060"/>
            <a:ext cx="7568949" cy="584775"/>
          </a:xfrm>
          <a:prstGeom prst="rect">
            <a:avLst/>
          </a:prstGeom>
          <a:noFill/>
        </p:spPr>
        <p:txBody>
          <a:bodyPr wrap="square" rtlCol="0">
            <a:spAutoFit/>
          </a:bodyPr>
          <a:lstStyle/>
          <a:p>
            <a:pPr algn="ctr" rtl="1"/>
            <a:r>
              <a:rPr lang="ar-EG" sz="3200" b="1" dirty="0">
                <a:solidFill>
                  <a:srgbClr val="03478B"/>
                </a:solidFill>
                <a:latin typeface="VIP Hakm Bold" panose="02000500000000000000" pitchFamily="2" charset="-78"/>
                <a:cs typeface="VIP Hakm Bold" panose="02000500000000000000" pitchFamily="2" charset="-78"/>
              </a:rPr>
              <a:t>التقدم للوظيفة وإجراء المقابلة الشخصية</a:t>
            </a:r>
          </a:p>
        </p:txBody>
      </p:sp>
      <p:pic>
        <p:nvPicPr>
          <p:cNvPr id="2" name="صورة 1">
            <a:extLst>
              <a:ext uri="{FF2B5EF4-FFF2-40B4-BE49-F238E27FC236}">
                <a16:creationId xmlns:a16="http://schemas.microsoft.com/office/drawing/2014/main" id="{05BD664F-5C53-B663-9694-2256671AA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8274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in)">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9E478D5C-33A9-41B4-9A88-6CC17C40DFA9}"/>
              </a:ext>
            </a:extLst>
          </p:cNvPr>
          <p:cNvSpPr/>
          <p:nvPr/>
        </p:nvSpPr>
        <p:spPr>
          <a:xfrm rot="10800000" flipV="1">
            <a:off x="2267695" y="1"/>
            <a:ext cx="2874960" cy="5721100"/>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defRPr/>
            </a:pPr>
            <a:endParaRPr lang="en-US">
              <a:solidFill>
                <a:prstClr val="black"/>
              </a:solidFill>
              <a:latin typeface="Expo Arabic Light" panose="00000400000000000000" pitchFamily="2" charset="-78"/>
              <a:cs typeface="Expo Arabic Light" panose="00000400000000000000" pitchFamily="2" charset="-78"/>
            </a:endParaRPr>
          </a:p>
        </p:txBody>
      </p:sp>
      <p:pic>
        <p:nvPicPr>
          <p:cNvPr id="4" name="Picture 3">
            <a:extLst>
              <a:ext uri="{FF2B5EF4-FFF2-40B4-BE49-F238E27FC236}">
                <a16:creationId xmlns:a16="http://schemas.microsoft.com/office/drawing/2014/main" id="{0C9AAC94-16ED-4175-9F9F-77B5D003608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6701951" y="0"/>
            <a:ext cx="5490048" cy="7412452"/>
          </a:xfrm>
          <a:prstGeom prst="rect">
            <a:avLst/>
          </a:prstGeom>
          <a:noFill/>
          <a:ln w="9525">
            <a:noFill/>
            <a:miter lim="800000"/>
            <a:headEnd/>
            <a:tailEnd/>
          </a:ln>
        </p:spPr>
      </p:pic>
      <p:sp>
        <p:nvSpPr>
          <p:cNvPr id="5" name="Rectangle 4">
            <a:extLst>
              <a:ext uri="{FF2B5EF4-FFF2-40B4-BE49-F238E27FC236}">
                <a16:creationId xmlns:a16="http://schemas.microsoft.com/office/drawing/2014/main" id="{7B444F25-ADCF-4CBF-81BB-A97049CF3CDE}"/>
              </a:ext>
            </a:extLst>
          </p:cNvPr>
          <p:cNvSpPr/>
          <p:nvPr/>
        </p:nvSpPr>
        <p:spPr>
          <a:xfrm>
            <a:off x="5196525" y="0"/>
            <a:ext cx="6995476" cy="3912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10" name="TextBox 9">
            <a:extLst>
              <a:ext uri="{FF2B5EF4-FFF2-40B4-BE49-F238E27FC236}">
                <a16:creationId xmlns:a16="http://schemas.microsoft.com/office/drawing/2014/main" id="{56DC1EBB-795A-4F98-938A-51E4633DF058}"/>
              </a:ext>
            </a:extLst>
          </p:cNvPr>
          <p:cNvSpPr txBox="1"/>
          <p:nvPr/>
        </p:nvSpPr>
        <p:spPr>
          <a:xfrm flipH="1">
            <a:off x="1539033" y="829034"/>
            <a:ext cx="4257896" cy="584775"/>
          </a:xfrm>
          <a:prstGeom prst="rect">
            <a:avLst/>
          </a:prstGeom>
          <a:noFill/>
        </p:spPr>
        <p:txBody>
          <a:bodyPr wrap="none" rtlCol="0">
            <a:spAutoFit/>
          </a:bodyPr>
          <a:lstStyle/>
          <a:p>
            <a:pPr algn="r" rtl="1">
              <a:defRPr/>
            </a:pPr>
            <a:r>
              <a:rPr lang="ar-EG" sz="3200" b="1" dirty="0">
                <a:solidFill>
                  <a:srgbClr val="03478B"/>
                </a:solidFill>
                <a:latin typeface="VIP Hakm Bold" panose="02000500000000000000" pitchFamily="2" charset="-78"/>
                <a:cs typeface="VIP Hakm Bold" panose="02000500000000000000" pitchFamily="2" charset="-78"/>
              </a:rPr>
              <a:t>إجراء المقابلة الشخصية</a:t>
            </a:r>
          </a:p>
        </p:txBody>
      </p:sp>
      <p:sp>
        <p:nvSpPr>
          <p:cNvPr id="31" name="Oval 30">
            <a:extLst>
              <a:ext uri="{FF2B5EF4-FFF2-40B4-BE49-F238E27FC236}">
                <a16:creationId xmlns:a16="http://schemas.microsoft.com/office/drawing/2014/main" id="{DF4B63D3-2020-41CC-8B81-2A573695F039}"/>
              </a:ext>
            </a:extLst>
          </p:cNvPr>
          <p:cNvSpPr/>
          <p:nvPr/>
        </p:nvSpPr>
        <p:spPr>
          <a:xfrm flipH="1">
            <a:off x="6140885" y="2413680"/>
            <a:ext cx="204173" cy="2041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18" name="TextBox 17">
            <a:extLst>
              <a:ext uri="{FF2B5EF4-FFF2-40B4-BE49-F238E27FC236}">
                <a16:creationId xmlns:a16="http://schemas.microsoft.com/office/drawing/2014/main" id="{D84CE854-AB30-4F15-B59D-0B4C0914226D}"/>
              </a:ext>
            </a:extLst>
          </p:cNvPr>
          <p:cNvSpPr txBox="1"/>
          <p:nvPr/>
        </p:nvSpPr>
        <p:spPr>
          <a:xfrm>
            <a:off x="742122" y="2274456"/>
            <a:ext cx="5305996" cy="4247317"/>
          </a:xfrm>
          <a:prstGeom prst="rect">
            <a:avLst/>
          </a:prstGeom>
          <a:noFill/>
        </p:spPr>
        <p:txBody>
          <a:bodyPr wrap="square" rtlCol="1">
            <a:spAutoFit/>
          </a:bodyPr>
          <a:lstStyle>
            <a:defPPr>
              <a:defRPr lang="en-US"/>
            </a:defPPr>
            <a:lvl1pPr algn="justLow" rtl="1">
              <a:lnSpc>
                <a:spcPct val="150000"/>
              </a:lnSpc>
              <a:defRPr>
                <a:solidFill>
                  <a:prstClr val="black"/>
                </a:solidFill>
                <a:latin typeface="VIP Hakm Bold" panose="02000500000000000000" pitchFamily="2" charset="-78"/>
                <a:cs typeface="VIP Hakm Bold" panose="02000500000000000000" pitchFamily="2" charset="-78"/>
              </a:defRPr>
            </a:lvl1pPr>
          </a:lstStyle>
          <a:p>
            <a:r>
              <a:rPr lang="ar-EG" dirty="0"/>
              <a:t>المرحلة الثانية : التحضير للمقابلة</a:t>
            </a:r>
          </a:p>
          <a:p>
            <a:r>
              <a:rPr lang="ar-EG" dirty="0"/>
              <a:t>يتعرض المتقدم للمقابلة الشخصية لأسئلة متعددة يكتشف من خلالها القائمون على المقابلة مدى ملائمة هذا المتقدم لهذه الوظيفة من عدمها وتتفاوت هذه الأسئلة باختلاف المنشآت واختلاف الوظائف المراد إجراء المقابلة عليها , وهذه الأسئلة يمكن إيجازها فيما يلي :</a:t>
            </a:r>
          </a:p>
          <a:p>
            <a:pPr marL="342900" indent="-342900">
              <a:buFont typeface="+mj-lt"/>
              <a:buAutoNum type="arabicPeriod"/>
            </a:pPr>
            <a:r>
              <a:rPr lang="ar-EG" dirty="0"/>
              <a:t>أسئلة عن شخصية المتحدث وبياناته ودوافعه وطموحه .</a:t>
            </a:r>
          </a:p>
          <a:p>
            <a:pPr marL="342900" indent="-342900">
              <a:buFont typeface="+mj-lt"/>
              <a:buAutoNum type="arabicPeriod"/>
            </a:pPr>
            <a:r>
              <a:rPr lang="ar-EG" dirty="0"/>
              <a:t>أسئلة عن هواياته واهتماماته وميوله وتوجهاته .</a:t>
            </a:r>
          </a:p>
        </p:txBody>
      </p:sp>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4883" r="14883"/>
          <a:stretch>
            <a:fillRect/>
          </a:stretch>
        </p:blipFill>
        <p:spPr>
          <a:xfrm>
            <a:off x="7208838" y="0"/>
            <a:ext cx="4983162" cy="3990975"/>
          </a:xfrm>
        </p:spPr>
      </p:pic>
      <p:pic>
        <p:nvPicPr>
          <p:cNvPr id="3" name="صورة 2">
            <a:extLst>
              <a:ext uri="{FF2B5EF4-FFF2-40B4-BE49-F238E27FC236}">
                <a16:creationId xmlns:a16="http://schemas.microsoft.com/office/drawing/2014/main" id="{3F3021DB-B8B7-63F4-1DD3-A55789C01D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304123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3300" b="23300"/>
          <a:stretch>
            <a:fillRect/>
          </a:stretch>
        </p:blipFill>
        <p:spPr/>
      </p:pic>
      <p:sp>
        <p:nvSpPr>
          <p:cNvPr id="5" name="Graphic 2">
            <a:extLst>
              <a:ext uri="{FF2B5EF4-FFF2-40B4-BE49-F238E27FC236}">
                <a16:creationId xmlns:a16="http://schemas.microsoft.com/office/drawing/2014/main" id="{41F69986-8D19-432E-9DB9-A333720B30D3}"/>
              </a:ext>
            </a:extLst>
          </p:cNvPr>
          <p:cNvSpPr/>
          <p:nvPr/>
        </p:nvSpPr>
        <p:spPr>
          <a:xfrm flipH="1" flipV="1">
            <a:off x="-1" y="0"/>
            <a:ext cx="6328181" cy="3608290"/>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36" name="Slide Number Placeholder 5">
            <a:extLst>
              <a:ext uri="{FF2B5EF4-FFF2-40B4-BE49-F238E27FC236}">
                <a16:creationId xmlns:a16="http://schemas.microsoft.com/office/drawing/2014/main" id="{8F6A569A-8997-4B07-8B42-E1629BB93A89}"/>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26</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43" name="TextBox 42">
            <a:extLst>
              <a:ext uri="{FF2B5EF4-FFF2-40B4-BE49-F238E27FC236}">
                <a16:creationId xmlns:a16="http://schemas.microsoft.com/office/drawing/2014/main" id="{706C2EA1-5D1F-4725-890F-E5120A0862E0}"/>
              </a:ext>
            </a:extLst>
          </p:cNvPr>
          <p:cNvSpPr txBox="1"/>
          <p:nvPr/>
        </p:nvSpPr>
        <p:spPr>
          <a:xfrm>
            <a:off x="5834130" y="2435331"/>
            <a:ext cx="5835426" cy="3797193"/>
          </a:xfrm>
          <a:prstGeom prst="rect">
            <a:avLst/>
          </a:prstGeom>
          <a:noFill/>
        </p:spPr>
        <p:txBody>
          <a:bodyPr wrap="square" rtlCol="1">
            <a:spAutoFit/>
          </a:bodyPr>
          <a:lstStyle>
            <a:defPPr>
              <a:defRPr lang="en-US"/>
            </a:defPPr>
            <a:lvl1pPr algn="justLow" rtl="1">
              <a:lnSpc>
                <a:spcPct val="150000"/>
              </a:lnSpc>
              <a:defRPr>
                <a:solidFill>
                  <a:prstClr val="black"/>
                </a:solidFill>
                <a:latin typeface="VIP Hakm Bold" panose="02000500000000000000" pitchFamily="2" charset="-78"/>
                <a:cs typeface="VIP Hakm Bold" panose="02000500000000000000" pitchFamily="2" charset="-78"/>
              </a:defRPr>
            </a:lvl1pPr>
          </a:lstStyle>
          <a:p>
            <a:r>
              <a:rPr lang="ar-EG" dirty="0"/>
              <a:t>3. أسئلة عن معارفه وعلومه وعن مهاراته وقدراته .</a:t>
            </a:r>
          </a:p>
          <a:p>
            <a:r>
              <a:rPr lang="ar-EG" dirty="0"/>
              <a:t>4. أسئلة عن الخبرات العملية والوظائف التي مارسها وأسباب التنقل بينها والانجازات التي حققها خلال عملة فيها .</a:t>
            </a:r>
          </a:p>
          <a:p>
            <a:r>
              <a:rPr lang="ar-EG" dirty="0"/>
              <a:t>5. أسئلة تتعلق بالمنشأة التي تقدم إليها والدوافع التي ساقته للمنشأة والعائد المتوقع من خلال انضمامه إليها .</a:t>
            </a:r>
          </a:p>
          <a:p>
            <a:r>
              <a:rPr lang="ar-EG" dirty="0"/>
              <a:t>6. أسئلة تتعلق بالوظيفة التي تقدم إليها , وذلك لاكتشاف مهاراته ومواهبه.</a:t>
            </a:r>
          </a:p>
          <a:p>
            <a:r>
              <a:rPr lang="ar-EG" dirty="0"/>
              <a:t>7. أسئلة ذات مواضيع عامة تتعلق مثلاً( بالثقافة والتخصص وسوق العمل).</a:t>
            </a:r>
          </a:p>
        </p:txBody>
      </p:sp>
      <p:sp>
        <p:nvSpPr>
          <p:cNvPr id="32" name="Freeform: Shape 43">
            <a:extLst>
              <a:ext uri="{FF2B5EF4-FFF2-40B4-BE49-F238E27FC236}">
                <a16:creationId xmlns:a16="http://schemas.microsoft.com/office/drawing/2014/main" id="{E1D3E291-A584-4189-841F-14BE00B4A174}"/>
              </a:ext>
            </a:extLst>
          </p:cNvPr>
          <p:cNvSpPr/>
          <p:nvPr/>
        </p:nvSpPr>
        <p:spPr>
          <a:xfrm flipH="1">
            <a:off x="5011430" y="4545496"/>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33" name="Freeform: Shape 43">
            <a:extLst>
              <a:ext uri="{FF2B5EF4-FFF2-40B4-BE49-F238E27FC236}">
                <a16:creationId xmlns:a16="http://schemas.microsoft.com/office/drawing/2014/main" id="{E1D3E291-A584-4189-841F-14BE00B4A174}"/>
              </a:ext>
            </a:extLst>
          </p:cNvPr>
          <p:cNvSpPr/>
          <p:nvPr/>
        </p:nvSpPr>
        <p:spPr>
          <a:xfrm flipH="1">
            <a:off x="6017950" y="4545496"/>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11" name="Rectangle 10">
            <a:extLst>
              <a:ext uri="{FF2B5EF4-FFF2-40B4-BE49-F238E27FC236}">
                <a16:creationId xmlns:a16="http://schemas.microsoft.com/office/drawing/2014/main" id="{116331E6-354C-4D32-A87A-411F1492BC8A}"/>
              </a:ext>
            </a:extLst>
          </p:cNvPr>
          <p:cNvSpPr/>
          <p:nvPr/>
        </p:nvSpPr>
        <p:spPr>
          <a:xfrm>
            <a:off x="5803107" y="1301173"/>
            <a:ext cx="5835426" cy="584775"/>
          </a:xfrm>
          <a:prstGeom prst="rect">
            <a:avLst/>
          </a:prstGeom>
          <a:noFill/>
        </p:spPr>
        <p:txBody>
          <a:bodyPr wrap="square" rtlCol="0">
            <a:spAutoFit/>
          </a:bodyPr>
          <a:lstStyle/>
          <a:p>
            <a:pPr algn="justLow" rtl="1"/>
            <a:r>
              <a:rPr lang="ar-EG" sz="3200" b="1" dirty="0">
                <a:solidFill>
                  <a:srgbClr val="03478B"/>
                </a:solidFill>
                <a:latin typeface="VIP Hakm Bold" panose="02000500000000000000" pitchFamily="2" charset="-78"/>
                <a:cs typeface="VIP Hakm Bold" panose="02000500000000000000" pitchFamily="2" charset="-78"/>
              </a:rPr>
              <a:t>إجراء المقابلة الشخصية</a:t>
            </a:r>
          </a:p>
        </p:txBody>
      </p:sp>
      <p:pic>
        <p:nvPicPr>
          <p:cNvPr id="2" name="صورة 1">
            <a:extLst>
              <a:ext uri="{FF2B5EF4-FFF2-40B4-BE49-F238E27FC236}">
                <a16:creationId xmlns:a16="http://schemas.microsoft.com/office/drawing/2014/main" id="{94A6D5D1-E065-2372-0130-EAFFF1C201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146542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circle(in)">
                                      <p:cBhvr>
                                        <p:cTn id="7" dur="20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7228" r="27228"/>
          <a:stretch>
            <a:fillRect/>
          </a:stretch>
        </p:blipFill>
        <p:spPr/>
      </p:pic>
      <p:sp>
        <p:nvSpPr>
          <p:cNvPr id="39" name="Freeform: Shape 38">
            <a:extLst>
              <a:ext uri="{FF2B5EF4-FFF2-40B4-BE49-F238E27FC236}">
                <a16:creationId xmlns:a16="http://schemas.microsoft.com/office/drawing/2014/main" id="{A1567D2C-9F6D-4CA7-B8E7-7E0067A9E400}"/>
              </a:ext>
            </a:extLst>
          </p:cNvPr>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 name="Graphic 3">
            <a:extLst>
              <a:ext uri="{FF2B5EF4-FFF2-40B4-BE49-F238E27FC236}">
                <a16:creationId xmlns:a16="http://schemas.microsoft.com/office/drawing/2014/main" id="{60EFAEC2-0F6B-478A-98F7-77C1EA355AB0}"/>
              </a:ext>
            </a:extLst>
          </p:cNvPr>
          <p:cNvSpPr/>
          <p:nvPr/>
        </p:nvSpPr>
        <p:spPr>
          <a:xfrm flipH="1">
            <a:off x="0" y="1430338"/>
            <a:ext cx="3714750"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9" name="Rectangle 8">
            <a:extLst>
              <a:ext uri="{FF2B5EF4-FFF2-40B4-BE49-F238E27FC236}">
                <a16:creationId xmlns:a16="http://schemas.microsoft.com/office/drawing/2014/main" id="{C5D036A7-B8D9-4DEE-9ABC-6FD9B37B5379}"/>
              </a:ext>
            </a:extLst>
          </p:cNvPr>
          <p:cNvSpPr/>
          <p:nvPr/>
        </p:nvSpPr>
        <p:spPr>
          <a:xfrm>
            <a:off x="5499463" y="2306416"/>
            <a:ext cx="5915730" cy="4247317"/>
          </a:xfrm>
          <a:prstGeom prst="rect">
            <a:avLst/>
          </a:prstGeom>
          <a:noFill/>
        </p:spPr>
        <p:txBody>
          <a:bodyPr wrap="square" rtlCol="1">
            <a:spAutoFit/>
          </a:bodyPr>
          <a:lstStyle/>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المرحلة الثالثة : مواجهة المقابلة</a:t>
            </a:r>
          </a:p>
          <a:p>
            <a:pPr marL="285750" indent="-285750" algn="justLow" rtl="1">
              <a:lnSpc>
                <a:spcPct val="150000"/>
              </a:lnSpc>
              <a:buBlip>
                <a:blip r:embed="rId3"/>
              </a:buBlip>
            </a:pPr>
            <a:r>
              <a:rPr lang="ar-EG" dirty="0">
                <a:solidFill>
                  <a:prstClr val="black"/>
                </a:solidFill>
                <a:latin typeface="VIP Hakm Bold" panose="02000500000000000000" pitchFamily="2" charset="-78"/>
                <a:cs typeface="VIP Hakm Bold" panose="02000500000000000000" pitchFamily="2" charset="-78"/>
              </a:rPr>
              <a:t>عند الوصول:</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1.أعط اسمك لموظف الاستقبال وأعلمه عن سبب حضورك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2.حاول أن تبقى هادئاً وأستعن بالله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3.تحدث مع موظفي الاستقبال قبل الدخول للمقابلة , وهذا سيساعدك على أن تبقى هادي.</a:t>
            </a:r>
          </a:p>
          <a:p>
            <a:pPr marL="285750" indent="-285750" algn="justLow" rtl="1">
              <a:lnSpc>
                <a:spcPct val="150000"/>
              </a:lnSpc>
              <a:buBlip>
                <a:blip r:embed="rId3"/>
              </a:buBlip>
            </a:pPr>
            <a:r>
              <a:rPr lang="ar-SA" dirty="0">
                <a:solidFill>
                  <a:prstClr val="black"/>
                </a:solidFill>
                <a:latin typeface="VIP Hakm Bold" panose="02000500000000000000" pitchFamily="2" charset="-78"/>
                <a:cs typeface="VIP Hakm Bold" panose="02000500000000000000" pitchFamily="2" charset="-78"/>
              </a:rPr>
              <a:t>نصائح وارشادات</a:t>
            </a:r>
          </a:p>
          <a:p>
            <a:pPr algn="justLow" rtl="1">
              <a:lnSpc>
                <a:spcPct val="150000"/>
              </a:lnSpc>
            </a:pPr>
            <a:r>
              <a:rPr lang="ar-SA" dirty="0">
                <a:solidFill>
                  <a:prstClr val="black"/>
                </a:solidFill>
                <a:latin typeface="VIP Hakm Bold" panose="02000500000000000000" pitchFamily="2" charset="-78"/>
                <a:cs typeface="VIP Hakm Bold" panose="02000500000000000000" pitchFamily="2" charset="-78"/>
              </a:rPr>
              <a:t>الإعلانات فـــي الصحـــف :</a:t>
            </a:r>
          </a:p>
          <a:p>
            <a:pPr algn="justLow" rtl="1">
              <a:lnSpc>
                <a:spcPct val="150000"/>
              </a:lnSpc>
            </a:pPr>
            <a:r>
              <a:rPr lang="ar-SA" dirty="0">
                <a:solidFill>
                  <a:prstClr val="black"/>
                </a:solidFill>
                <a:latin typeface="VIP Hakm Bold" panose="02000500000000000000" pitchFamily="2" charset="-78"/>
                <a:cs typeface="VIP Hakm Bold" panose="02000500000000000000" pitchFamily="2" charset="-78"/>
              </a:rPr>
              <a:t>1.لا تعتمد فقط على الإعلانات في الصحف.</a:t>
            </a:r>
          </a:p>
          <a:p>
            <a:pPr algn="justLow" rtl="1">
              <a:lnSpc>
                <a:spcPct val="150000"/>
              </a:lnSpc>
            </a:pPr>
            <a:r>
              <a:rPr lang="ar-SA" dirty="0">
                <a:solidFill>
                  <a:prstClr val="black"/>
                </a:solidFill>
                <a:latin typeface="VIP Hakm Bold" panose="02000500000000000000" pitchFamily="2" charset="-78"/>
                <a:cs typeface="VIP Hakm Bold" panose="02000500000000000000" pitchFamily="2" charset="-78"/>
              </a:rPr>
              <a:t>2.سرعة الاستجابة لتلك الإعلانات.</a:t>
            </a:r>
          </a:p>
        </p:txBody>
      </p:sp>
      <p:sp>
        <p:nvSpPr>
          <p:cNvPr id="33" name="Slide Number Placeholder 5">
            <a:extLst>
              <a:ext uri="{FF2B5EF4-FFF2-40B4-BE49-F238E27FC236}">
                <a16:creationId xmlns:a16="http://schemas.microsoft.com/office/drawing/2014/main"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27</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37" name="Rectangle 36"/>
          <p:cNvSpPr/>
          <p:nvPr/>
        </p:nvSpPr>
        <p:spPr>
          <a:xfrm>
            <a:off x="4414564" y="1242341"/>
            <a:ext cx="6616331" cy="830997"/>
          </a:xfrm>
          <a:prstGeom prst="rect">
            <a:avLst/>
          </a:prstGeom>
          <a:noFill/>
        </p:spPr>
        <p:txBody>
          <a:bodyPr wrap="square" rtlCol="0">
            <a:spAutoFit/>
          </a:bodyPr>
          <a:lstStyle/>
          <a:p>
            <a:pPr algn="justLow" rtl="1">
              <a:lnSpc>
                <a:spcPct val="150000"/>
              </a:lnSpc>
            </a:pPr>
            <a:r>
              <a:rPr lang="ar-EG" sz="3200" b="1" dirty="0">
                <a:solidFill>
                  <a:srgbClr val="0070C0"/>
                </a:solidFill>
                <a:latin typeface="VIP Hakm Bold" panose="02000500000000000000" pitchFamily="2" charset="-78"/>
                <a:cs typeface="VIP Hakm Bold" panose="02000500000000000000" pitchFamily="2" charset="-78"/>
              </a:rPr>
              <a:t>مقابلات العمل وأنوعها وأهدافها</a:t>
            </a:r>
          </a:p>
        </p:txBody>
      </p:sp>
      <p:pic>
        <p:nvPicPr>
          <p:cNvPr id="41" name="صورة 2">
            <a:extLst>
              <a:ext uri="{FF2B5EF4-FFF2-40B4-BE49-F238E27FC236}">
                <a16:creationId xmlns:a16="http://schemas.microsoft.com/office/drawing/2014/main" id="{F5FEB7AE-E3A0-416C-987F-C1A8D4F8EF79}"/>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30895" y="1387384"/>
            <a:ext cx="244308" cy="452336"/>
          </a:xfrm>
          <a:prstGeom prst="rect">
            <a:avLst/>
          </a:prstGeom>
          <a:noFill/>
          <a:ln>
            <a:noFill/>
          </a:ln>
        </p:spPr>
      </p:pic>
      <p:pic>
        <p:nvPicPr>
          <p:cNvPr id="3" name="صورة 2">
            <a:extLst>
              <a:ext uri="{FF2B5EF4-FFF2-40B4-BE49-F238E27FC236}">
                <a16:creationId xmlns:a16="http://schemas.microsoft.com/office/drawing/2014/main" id="{9C3E8B7F-8F14-2E6F-CBB5-D59850CC79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213841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2195" r="12195"/>
          <a:stretch>
            <a:fillRect/>
          </a:stretch>
        </p:blipFill>
        <p:spPr>
          <a:xfrm>
            <a:off x="6546850" y="1854774"/>
            <a:ext cx="5645150" cy="5003226"/>
          </a:xfr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36" name="Graphic 2">
            <a:extLst>
              <a:ext uri="{FF2B5EF4-FFF2-40B4-BE49-F238E27FC236}">
                <a16:creationId xmlns:a16="http://schemas.microsoft.com/office/drawing/2014/main" id="{ED273D0A-2C4D-4BA5-AA03-5DD28A687BB3}"/>
              </a:ext>
            </a:extLst>
          </p:cNvPr>
          <p:cNvSpPr/>
          <p:nvPr/>
        </p:nvSpPr>
        <p:spPr>
          <a:xfrm>
            <a:off x="6503830" y="1854774"/>
            <a:ext cx="5688169" cy="5003225"/>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914400" rtl="1" eaLnBrk="1" latinLnBrk="0" hangingPunct="1">
              <a:defRPr/>
            </a:pPr>
            <a:endParaRPr lang="en-US" dirty="0">
              <a:solidFill>
                <a:prstClr val="white"/>
              </a:solidFill>
              <a:latin typeface="Expo Arabic Light" panose="00000400000000000000" pitchFamily="2" charset="-78"/>
              <a:cs typeface="Expo Arabic Light" panose="00000400000000000000" pitchFamily="2" charset="-78"/>
            </a:endParaRPr>
          </a:p>
        </p:txBody>
      </p:sp>
      <p:sp>
        <p:nvSpPr>
          <p:cNvPr id="44" name="Freeform: Shape 43">
            <a:extLst>
              <a:ext uri="{FF2B5EF4-FFF2-40B4-BE49-F238E27FC236}">
                <a16:creationId xmlns:a16="http://schemas.microsoft.com/office/drawing/2014/main" id="{8C3AFE13-774B-4B98-AD06-E18DBC679AEC}"/>
              </a:ext>
            </a:extLst>
          </p:cNvPr>
          <p:cNvSpPr/>
          <p:nvPr/>
        </p:nvSpPr>
        <p:spPr>
          <a:xfrm rot="10800000" flipH="1" flipV="1">
            <a:off x="46643" y="1"/>
            <a:ext cx="2874960" cy="5721100"/>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en-US">
              <a:solidFill>
                <a:prstClr val="black"/>
              </a:solidFill>
              <a:latin typeface="Expo Arabic Light" panose="00000400000000000000" pitchFamily="2" charset="-78"/>
              <a:cs typeface="Expo Arabic Light" panose="00000400000000000000" pitchFamily="2" charset="-78"/>
            </a:endParaRPr>
          </a:p>
        </p:txBody>
      </p:sp>
      <p:sp>
        <p:nvSpPr>
          <p:cNvPr id="39" name="Slide Number Placeholder 5">
            <a:extLst>
              <a:ext uri="{FF2B5EF4-FFF2-40B4-BE49-F238E27FC236}">
                <a16:creationId xmlns:a16="http://schemas.microsoft.com/office/drawing/2014/main" id="{F099708E-2669-462C-A5C6-DC82B1CA0551}"/>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defRPr/>
              </a:pPr>
              <a:t>28</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7" name="Rectangle 6"/>
          <p:cNvSpPr/>
          <p:nvPr/>
        </p:nvSpPr>
        <p:spPr>
          <a:xfrm>
            <a:off x="580695" y="2513787"/>
            <a:ext cx="5559446" cy="3416320"/>
          </a:xfrm>
          <a:prstGeom prst="rect">
            <a:avLst/>
          </a:prstGeom>
          <a:noFill/>
        </p:spPr>
        <p:txBody>
          <a:bodyPr wrap="square" rtlCol="1">
            <a:spAutoFit/>
          </a:bodyPr>
          <a:lstStyle/>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التأكد من جودة السيرة الذاتية عن طريق : المحتـوى</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1.تفادا الأخطاء الإملائية.</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2.تفادا الأخطاء النحوية .</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3.يجب أن لا تزيد عن صفحتين</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4.السرد الموجز للأحداث والمهارات. وعلى أن يكون من الأحدث للأقدم</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5.عدم ذكر معلومات ليس لها علاقة بالعمل</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6.أعرض السيرة الذاتية لشخصين أو ثلاثة لقراءتها.</a:t>
            </a:r>
            <a:endParaRPr lang="en-US" dirty="0">
              <a:solidFill>
                <a:prstClr val="black"/>
              </a:solidFill>
              <a:latin typeface="VIP Hakm Bold" panose="02000500000000000000" pitchFamily="2" charset="-78"/>
              <a:cs typeface="VIP Hakm Bold" panose="02000500000000000000" pitchFamily="2" charset="-78"/>
            </a:endParaRPr>
          </a:p>
        </p:txBody>
      </p:sp>
      <p:sp>
        <p:nvSpPr>
          <p:cNvPr id="8" name="Rectangle 7">
            <a:extLst>
              <a:ext uri="{FF2B5EF4-FFF2-40B4-BE49-F238E27FC236}">
                <a16:creationId xmlns:a16="http://schemas.microsoft.com/office/drawing/2014/main" id="{116331E6-354C-4D32-A87A-411F1492BC8A}"/>
              </a:ext>
            </a:extLst>
          </p:cNvPr>
          <p:cNvSpPr/>
          <p:nvPr/>
        </p:nvSpPr>
        <p:spPr>
          <a:xfrm>
            <a:off x="1402335" y="844511"/>
            <a:ext cx="6257076" cy="584775"/>
          </a:xfrm>
          <a:prstGeom prst="rect">
            <a:avLst/>
          </a:prstGeom>
          <a:noFill/>
        </p:spPr>
        <p:txBody>
          <a:bodyPr wrap="square" rtlCol="0">
            <a:spAutoFit/>
          </a:bodyPr>
          <a:lstStyle/>
          <a:p>
            <a:pPr algn="justLow" rtl="1"/>
            <a:r>
              <a:rPr lang="ar-EG" sz="3200" b="1" dirty="0">
                <a:solidFill>
                  <a:srgbClr val="03478B"/>
                </a:solidFill>
                <a:latin typeface="VIP Hakm Bold" panose="02000500000000000000" pitchFamily="2" charset="-78"/>
                <a:cs typeface="VIP Hakm Bold" panose="02000500000000000000" pitchFamily="2" charset="-78"/>
              </a:rPr>
              <a:t>مقابلات العمل وأنوعها وأهدافها</a:t>
            </a:r>
          </a:p>
        </p:txBody>
      </p:sp>
      <p:pic>
        <p:nvPicPr>
          <p:cNvPr id="2" name="صورة 1">
            <a:extLst>
              <a:ext uri="{FF2B5EF4-FFF2-40B4-BE49-F238E27FC236}">
                <a16:creationId xmlns:a16="http://schemas.microsoft.com/office/drawing/2014/main" id="{0ABFE0BA-C43B-51A0-4182-847CFF478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331077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54D8A931-AF9C-4C89-A6AC-9AC2F8E4039E}"/>
              </a:ext>
            </a:extLst>
          </p:cNvPr>
          <p:cNvGrpSpPr/>
          <p:nvPr/>
        </p:nvGrpSpPr>
        <p:grpSpPr>
          <a:xfrm flipH="1" flipV="1">
            <a:off x="0" y="4409412"/>
            <a:ext cx="4209262" cy="2528798"/>
            <a:chOff x="7982738" y="0"/>
            <a:chExt cx="4209262" cy="2528798"/>
          </a:xfrm>
        </p:grpSpPr>
        <p:sp>
          <p:nvSpPr>
            <p:cNvPr id="71" name="Freeform: Shape 70">
              <a:extLst>
                <a:ext uri="{FF2B5EF4-FFF2-40B4-BE49-F238E27FC236}">
                  <a16:creationId xmlns:a16="http://schemas.microsoft.com/office/drawing/2014/main" id="{4FD6DB4C-E5E7-4ECA-8D11-A513EBD24A07}"/>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2" name="Freeform: Shape 71">
              <a:extLst>
                <a:ext uri="{FF2B5EF4-FFF2-40B4-BE49-F238E27FC236}">
                  <a16:creationId xmlns:a16="http://schemas.microsoft.com/office/drawing/2014/main" id="{7DCFE8F5-02BC-4DE0-9C42-3372C7609DBD}"/>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grpSp>
        <p:nvGrpSpPr>
          <p:cNvPr id="73" name="Group 72">
            <a:extLst>
              <a:ext uri="{FF2B5EF4-FFF2-40B4-BE49-F238E27FC236}">
                <a16:creationId xmlns:a16="http://schemas.microsoft.com/office/drawing/2014/main" id="{318D3397-71CB-40A1-9230-47EC3C460431}"/>
              </a:ext>
            </a:extLst>
          </p:cNvPr>
          <p:cNvGrpSpPr/>
          <p:nvPr/>
        </p:nvGrpSpPr>
        <p:grpSpPr>
          <a:xfrm>
            <a:off x="7982738" y="0"/>
            <a:ext cx="4209262" cy="2528798"/>
            <a:chOff x="7982738" y="0"/>
            <a:chExt cx="4209262" cy="2528798"/>
          </a:xfrm>
        </p:grpSpPr>
        <p:sp>
          <p:nvSpPr>
            <p:cNvPr id="74" name="Freeform: Shape 73">
              <a:extLst>
                <a:ext uri="{FF2B5EF4-FFF2-40B4-BE49-F238E27FC236}">
                  <a16:creationId xmlns:a16="http://schemas.microsoft.com/office/drawing/2014/main" id="{0060E6E5-0F93-427D-8653-E56DB6EAE2A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5" name="Freeform: Shape 74">
              <a:extLst>
                <a:ext uri="{FF2B5EF4-FFF2-40B4-BE49-F238E27FC236}">
                  <a16:creationId xmlns:a16="http://schemas.microsoft.com/office/drawing/2014/main" id="{0454640E-9244-4851-BE1E-FA96DD07F4BC}"/>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sp>
        <p:nvSpPr>
          <p:cNvPr id="6" name="TextBox 5">
            <a:extLst>
              <a:ext uri="{FF2B5EF4-FFF2-40B4-BE49-F238E27FC236}">
                <a16:creationId xmlns:a16="http://schemas.microsoft.com/office/drawing/2014/main" id="{28F6BA33-4C38-45DF-A45A-097165CEF910}"/>
              </a:ext>
            </a:extLst>
          </p:cNvPr>
          <p:cNvSpPr txBox="1"/>
          <p:nvPr/>
        </p:nvSpPr>
        <p:spPr>
          <a:xfrm>
            <a:off x="2912943" y="988398"/>
            <a:ext cx="5992345" cy="584775"/>
          </a:xfrm>
          <a:prstGeom prst="rect">
            <a:avLst/>
          </a:prstGeom>
          <a:noFill/>
        </p:spPr>
        <p:txBody>
          <a:bodyPr wrap="none" rtlCol="0">
            <a:spAutoFit/>
          </a:bodyPr>
          <a:lstStyle/>
          <a:p>
            <a:pPr algn="ctr" rtl="1"/>
            <a:r>
              <a:rPr lang="ar-EG" sz="3200" b="1" dirty="0">
                <a:solidFill>
                  <a:srgbClr val="03478B"/>
                </a:solidFill>
                <a:latin typeface="VIP Hakm Bold" panose="02000500000000000000" pitchFamily="2" charset="-78"/>
                <a:cs typeface="VIP Hakm Bold" panose="02000500000000000000" pitchFamily="2" charset="-78"/>
              </a:rPr>
              <a:t>مقابلات العمل وأنوعها وأهدافها</a:t>
            </a:r>
          </a:p>
        </p:txBody>
      </p:sp>
      <p:sp>
        <p:nvSpPr>
          <p:cNvPr id="49" name="Rectangle 13">
            <a:extLst>
              <a:ext uri="{FF2B5EF4-FFF2-40B4-BE49-F238E27FC236}">
                <a16:creationId xmlns:a16="http://schemas.microsoft.com/office/drawing/2014/main" id="{90BE2DF6-CBC7-4BC1-B215-75B307283CFC}"/>
              </a:ext>
            </a:extLst>
          </p:cNvPr>
          <p:cNvSpPr/>
          <p:nvPr/>
        </p:nvSpPr>
        <p:spPr>
          <a:xfrm>
            <a:off x="2059475" y="2504943"/>
            <a:ext cx="7699279" cy="3416320"/>
          </a:xfrm>
          <a:prstGeom prst="rect">
            <a:avLst/>
          </a:prstGeom>
          <a:noFill/>
        </p:spPr>
        <p:txBody>
          <a:bodyPr wrap="square" rtlCol="1">
            <a:spAutoFit/>
          </a:bodyPr>
          <a:lstStyle/>
          <a:p>
            <a:pPr marL="285750" indent="-285750" algn="justLow" rtl="1">
              <a:lnSpc>
                <a:spcPct val="150000"/>
              </a:lnSpc>
              <a:buBlip>
                <a:blip r:embed="rId2"/>
              </a:buBlip>
            </a:pPr>
            <a:r>
              <a:rPr lang="ar-EG" dirty="0">
                <a:solidFill>
                  <a:prstClr val="black"/>
                </a:solidFill>
                <a:latin typeface="VIP Hakm Bold" panose="02000500000000000000" pitchFamily="2" charset="-78"/>
                <a:cs typeface="VIP Hakm Bold" panose="02000500000000000000" pitchFamily="2" charset="-78"/>
              </a:rPr>
              <a:t>التأكد من جودة السيرة الذاتية عن طريق : الشكل والتـصميم</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1. استخدم ورقة بيضاء(نوعية جيدة).</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2. استخدم ورقة حجم </a:t>
            </a:r>
            <a:r>
              <a:rPr lang="en-US" dirty="0">
                <a:solidFill>
                  <a:prstClr val="black"/>
                </a:solidFill>
                <a:latin typeface="VIP Hakm Bold" panose="02000500000000000000" pitchFamily="2" charset="-78"/>
                <a:cs typeface="VIP Hakm Bold" panose="02000500000000000000" pitchFamily="2" charset="-78"/>
              </a:rPr>
              <a:t>A4</a:t>
            </a:r>
            <a:r>
              <a:rPr lang="ar-EG" dirty="0">
                <a:solidFill>
                  <a:prstClr val="black"/>
                </a:solidFill>
                <a:latin typeface="VIP Hakm Bold" panose="02000500000000000000" pitchFamily="2" charset="-78"/>
                <a:cs typeface="VIP Hakm Bold" panose="02000500000000000000" pitchFamily="2" charset="-78"/>
              </a:rPr>
              <a:t>.</a:t>
            </a:r>
            <a:endParaRPr lang="en-US" dirty="0">
              <a:solidFill>
                <a:prstClr val="black"/>
              </a:solidFill>
              <a:latin typeface="VIP Hakm Bold" panose="02000500000000000000" pitchFamily="2" charset="-78"/>
              <a:cs typeface="VIP Hakm Bold" panose="02000500000000000000" pitchFamily="2" charset="-78"/>
            </a:endParaRPr>
          </a:p>
          <a:p>
            <a:pPr algn="justLow" rtl="1">
              <a:lnSpc>
                <a:spcPct val="150000"/>
              </a:lnSpc>
            </a:pPr>
            <a:r>
              <a:rPr lang="en-US" dirty="0">
                <a:solidFill>
                  <a:prstClr val="black"/>
                </a:solidFill>
                <a:latin typeface="VIP Hakm Bold" panose="02000500000000000000" pitchFamily="2" charset="-78"/>
                <a:cs typeface="VIP Hakm Bold" panose="02000500000000000000" pitchFamily="2" charset="-78"/>
              </a:rPr>
              <a:t> .3</a:t>
            </a:r>
            <a:r>
              <a:rPr lang="ar-EG" dirty="0">
                <a:solidFill>
                  <a:prstClr val="black"/>
                </a:solidFill>
                <a:latin typeface="VIP Hakm Bold" panose="02000500000000000000" pitchFamily="2" charset="-78"/>
                <a:cs typeface="VIP Hakm Bold" panose="02000500000000000000" pitchFamily="2" charset="-78"/>
              </a:rPr>
              <a:t>إطبع البيانات على جهة واحدة من الورقة.</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4. استخدم خط واحد تسهل قراءته.</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5. لا تطبق أو تدبس الورقة.</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6. استخدم مظروف أكبر من حجم السيرة الذاتية.</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7. عدم استخدام الألوان والصور.</a:t>
            </a:r>
          </a:p>
        </p:txBody>
      </p:sp>
      <p:sp>
        <p:nvSpPr>
          <p:cNvPr id="48" name="Freeform: Shape 47">
            <a:extLst>
              <a:ext uri="{FF2B5EF4-FFF2-40B4-BE49-F238E27FC236}">
                <a16:creationId xmlns:a16="http://schemas.microsoft.com/office/drawing/2014/main" id="{9FB7A5A4-91EF-40E6-9968-7AC5E28BEFEB}"/>
              </a:ext>
            </a:extLst>
          </p:cNvPr>
          <p:cNvSpPr/>
          <p:nvPr/>
        </p:nvSpPr>
        <p:spPr>
          <a:xfrm rot="8137486">
            <a:off x="-250163" y="4426845"/>
            <a:ext cx="2264107"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Expo Arabic Light" panose="00000400000000000000" pitchFamily="2" charset="-78"/>
              <a:cs typeface="Expo Arabic Light" panose="00000400000000000000" pitchFamily="2" charset="-78"/>
            </a:endParaRPr>
          </a:p>
        </p:txBody>
      </p:sp>
      <p:sp>
        <p:nvSpPr>
          <p:cNvPr id="50" name="Freeform: Shape 49">
            <a:extLst>
              <a:ext uri="{FF2B5EF4-FFF2-40B4-BE49-F238E27FC236}">
                <a16:creationId xmlns:a16="http://schemas.microsoft.com/office/drawing/2014/main" id="{E76A28B0-DC59-4151-A7AD-E88F80FA3463}"/>
              </a:ext>
            </a:extLst>
          </p:cNvPr>
          <p:cNvSpPr/>
          <p:nvPr/>
        </p:nvSpPr>
        <p:spPr>
          <a:xfrm rot="8137486" flipH="1">
            <a:off x="10169571" y="-652900"/>
            <a:ext cx="2260184"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Expo Arabic Light" panose="00000400000000000000" pitchFamily="2" charset="-78"/>
              <a:cs typeface="Expo Arabic Light" panose="00000400000000000000" pitchFamily="2" charset="-78"/>
            </a:endParaRPr>
          </a:p>
        </p:txBody>
      </p:sp>
      <p:pic>
        <p:nvPicPr>
          <p:cNvPr id="2" name="صورة 1">
            <a:extLst>
              <a:ext uri="{FF2B5EF4-FFF2-40B4-BE49-F238E27FC236}">
                <a16:creationId xmlns:a16="http://schemas.microsoft.com/office/drawing/2014/main" id="{19AA3B25-9C46-9248-0B9E-C5CB6AFF46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354498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Graphic 3">
            <a:extLst>
              <a:ext uri="{FF2B5EF4-FFF2-40B4-BE49-F238E27FC236}">
                <a16:creationId xmlns:a16="http://schemas.microsoft.com/office/drawing/2014/main" id="{D6560232-72F2-4BFD-A30F-2B7D305FFA1B}"/>
              </a:ext>
            </a:extLst>
          </p:cNvPr>
          <p:cNvSpPr/>
          <p:nvPr/>
        </p:nvSpPr>
        <p:spPr>
          <a:xfrm flipH="1" flipV="1">
            <a:off x="-36496" y="-4812"/>
            <a:ext cx="12192000" cy="134572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en-US">
              <a:solidFill>
                <a:prstClr val="white"/>
              </a:solidFill>
              <a:latin typeface="Expo Arabic Light" panose="00000400000000000000" pitchFamily="2" charset="-78"/>
              <a:cs typeface="Expo Arabic Light" panose="00000400000000000000" pitchFamily="2" charset="-78"/>
            </a:endParaRPr>
          </a:p>
        </p:txBody>
      </p:sp>
      <p:grpSp>
        <p:nvGrpSpPr>
          <p:cNvPr id="2" name="مجموعة 1"/>
          <p:cNvGrpSpPr/>
          <p:nvPr/>
        </p:nvGrpSpPr>
        <p:grpSpPr>
          <a:xfrm>
            <a:off x="4209262" y="1839211"/>
            <a:ext cx="4261452" cy="4297580"/>
            <a:chOff x="4588348" y="2265644"/>
            <a:chExt cx="3306471" cy="3334503"/>
          </a:xfrm>
        </p:grpSpPr>
        <p:sp>
          <p:nvSpPr>
            <p:cNvPr id="2006" name="Shape 2006"/>
            <p:cNvSpPr/>
            <p:nvPr/>
          </p:nvSpPr>
          <p:spPr>
            <a:xfrm>
              <a:off x="5412742" y="2265644"/>
              <a:ext cx="1650805" cy="190618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17041" y="7620"/>
                  </a:lnTo>
                  <a:lnTo>
                    <a:pt x="10805" y="4548"/>
                  </a:lnTo>
                  <a:lnTo>
                    <a:pt x="4535" y="7626"/>
                  </a:lnTo>
                  <a:lnTo>
                    <a:pt x="4542" y="13966"/>
                  </a:lnTo>
                  <a:lnTo>
                    <a:pt x="10781" y="17080"/>
                  </a:lnTo>
                  <a:lnTo>
                    <a:pt x="17117" y="13965"/>
                  </a:lnTo>
                  <a:lnTo>
                    <a:pt x="21600" y="16200"/>
                  </a:lnTo>
                  <a:lnTo>
                    <a:pt x="10800" y="21600"/>
                  </a:lnTo>
                  <a:lnTo>
                    <a:pt x="0" y="16200"/>
                  </a:lnTo>
                  <a:lnTo>
                    <a:pt x="0" y="5400"/>
                  </a:lnTo>
                  <a:lnTo>
                    <a:pt x="10800" y="0"/>
                  </a:lnTo>
                  <a:close/>
                </a:path>
              </a:pathLst>
            </a:custGeom>
            <a:solidFill>
              <a:srgbClr val="7FB942"/>
            </a:solidFill>
            <a:ln w="12700">
              <a:miter lim="400000"/>
            </a:ln>
          </p:spPr>
          <p:txBody>
            <a:bodyPr lIns="35719" tIns="35719" rIns="35719" bIns="35719" anchor="ctr"/>
            <a:lstStyle/>
            <a:p>
              <a:pPr algn="ctr" rtl="1">
                <a:defRPr sz="3200" cap="none">
                  <a:solidFill>
                    <a:srgbClr val="FFFFFF"/>
                  </a:solidFill>
                  <a:latin typeface="+mn-lt"/>
                  <a:ea typeface="+mn-ea"/>
                  <a:cs typeface="+mn-cs"/>
                  <a:sym typeface="Helvetica Light"/>
                </a:defRPr>
              </a:pPr>
              <a:endParaRPr sz="1600">
                <a:solidFill>
                  <a:srgbClr val="FFFFFF"/>
                </a:solidFill>
                <a:sym typeface="Helvetica Light"/>
              </a:endParaRPr>
            </a:p>
          </p:txBody>
        </p:sp>
        <p:sp>
          <p:nvSpPr>
            <p:cNvPr id="2007" name="Shape 2007"/>
            <p:cNvSpPr/>
            <p:nvPr/>
          </p:nvSpPr>
          <p:spPr>
            <a:xfrm>
              <a:off x="5806982" y="2720872"/>
              <a:ext cx="862327" cy="99572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7FB942"/>
            </a:solidFill>
            <a:ln w="12700">
              <a:miter lim="400000"/>
            </a:ln>
          </p:spPr>
          <p:txBody>
            <a:bodyPr lIns="35719" tIns="35719" rIns="35719" bIns="35719" anchor="ctr"/>
            <a:lstStyle/>
            <a:p>
              <a:pPr algn="ctr" rtl="1">
                <a:defRPr sz="3200" cap="none">
                  <a:solidFill>
                    <a:srgbClr val="FFFFFF"/>
                  </a:solidFill>
                  <a:latin typeface="+mn-lt"/>
                  <a:ea typeface="+mn-ea"/>
                  <a:cs typeface="+mn-cs"/>
                  <a:sym typeface="Helvetica Light"/>
                </a:defRPr>
              </a:pPr>
              <a:endParaRPr sz="1600">
                <a:solidFill>
                  <a:srgbClr val="FFFFFF"/>
                </a:solidFill>
                <a:sym typeface="Helvetica Light"/>
              </a:endParaRPr>
            </a:p>
          </p:txBody>
        </p:sp>
        <p:sp>
          <p:nvSpPr>
            <p:cNvPr id="2008" name="Shape 2008"/>
            <p:cNvSpPr/>
            <p:nvPr/>
          </p:nvSpPr>
          <p:spPr>
            <a:xfrm>
              <a:off x="6234286" y="2719518"/>
              <a:ext cx="442008" cy="4978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576"/>
                  </a:lnTo>
                  <a:lnTo>
                    <a:pt x="0" y="0"/>
                  </a:lnTo>
                  <a:close/>
                </a:path>
              </a:pathLst>
            </a:custGeom>
            <a:solidFill>
              <a:srgbClr val="FFFFFF">
                <a:alpha val="18206"/>
              </a:srgbClr>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09" name="Shape 2009"/>
            <p:cNvSpPr/>
            <p:nvPr/>
          </p:nvSpPr>
          <p:spPr>
            <a:xfrm>
              <a:off x="5809444" y="3213603"/>
              <a:ext cx="429023" cy="502385"/>
            </a:xfrm>
            <a:custGeom>
              <a:avLst/>
              <a:gdLst/>
              <a:ahLst/>
              <a:cxnLst>
                <a:cxn ang="0">
                  <a:pos x="wd2" y="hd2"/>
                </a:cxn>
                <a:cxn ang="5400000">
                  <a:pos x="wd2" y="hd2"/>
                </a:cxn>
                <a:cxn ang="10800000">
                  <a:pos x="wd2" y="hd2"/>
                </a:cxn>
                <a:cxn ang="16200000">
                  <a:pos x="wd2" y="hd2"/>
                </a:cxn>
              </a:cxnLst>
              <a:rect l="0" t="0" r="r" b="b"/>
              <a:pathLst>
                <a:path w="21600" h="21600" extrusionOk="0">
                  <a:moveTo>
                    <a:pt x="0" y="11133"/>
                  </a:moveTo>
                  <a:lnTo>
                    <a:pt x="21387" y="0"/>
                  </a:lnTo>
                  <a:lnTo>
                    <a:pt x="21600" y="21600"/>
                  </a:lnTo>
                  <a:lnTo>
                    <a:pt x="0" y="11133"/>
                  </a:lnTo>
                  <a:close/>
                </a:path>
              </a:pathLst>
            </a:custGeom>
            <a:solidFill>
              <a:srgbClr val="6FA63B"/>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10" name="Shape 2010"/>
            <p:cNvSpPr/>
            <p:nvPr/>
          </p:nvSpPr>
          <p:spPr>
            <a:xfrm>
              <a:off x="6239656" y="3499916"/>
              <a:ext cx="827299" cy="673495"/>
            </a:xfrm>
            <a:custGeom>
              <a:avLst/>
              <a:gdLst/>
              <a:ahLst/>
              <a:cxnLst>
                <a:cxn ang="0">
                  <a:pos x="wd2" y="hd2"/>
                </a:cxn>
                <a:cxn ang="5400000">
                  <a:pos x="wd2" y="hd2"/>
                </a:cxn>
                <a:cxn ang="10800000">
                  <a:pos x="wd2" y="hd2"/>
                </a:cxn>
                <a:cxn ang="16200000">
                  <a:pos x="wd2" y="hd2"/>
                </a:cxn>
              </a:cxnLst>
              <a:rect l="0" t="0" r="r" b="b"/>
              <a:pathLst>
                <a:path w="21600" h="21600" extrusionOk="0">
                  <a:moveTo>
                    <a:pt x="0" y="8678"/>
                  </a:moveTo>
                  <a:lnTo>
                    <a:pt x="0" y="21600"/>
                  </a:lnTo>
                  <a:lnTo>
                    <a:pt x="21600" y="6230"/>
                  </a:lnTo>
                  <a:lnTo>
                    <a:pt x="12583" y="0"/>
                  </a:lnTo>
                  <a:lnTo>
                    <a:pt x="0" y="8678"/>
                  </a:lnTo>
                  <a:close/>
                </a:path>
              </a:pathLst>
            </a:custGeom>
            <a:solidFill>
              <a:srgbClr val="6FA63B"/>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11" name="Shape 2011"/>
            <p:cNvSpPr/>
            <p:nvPr/>
          </p:nvSpPr>
          <p:spPr>
            <a:xfrm>
              <a:off x="5411051" y="2744410"/>
              <a:ext cx="350645" cy="950764"/>
            </a:xfrm>
            <a:custGeom>
              <a:avLst/>
              <a:gdLst/>
              <a:ahLst/>
              <a:cxnLst>
                <a:cxn ang="0">
                  <a:pos x="wd2" y="hd2"/>
                </a:cxn>
                <a:cxn ang="5400000">
                  <a:pos x="wd2" y="hd2"/>
                </a:cxn>
                <a:cxn ang="10800000">
                  <a:pos x="wd2" y="hd2"/>
                </a:cxn>
                <a:cxn ang="16200000">
                  <a:pos x="wd2" y="hd2"/>
                </a:cxn>
              </a:cxnLst>
              <a:rect l="0" t="0" r="r" b="b"/>
              <a:pathLst>
                <a:path w="21600" h="21600" extrusionOk="0">
                  <a:moveTo>
                    <a:pt x="376" y="21600"/>
                  </a:moveTo>
                  <a:lnTo>
                    <a:pt x="21600" y="17019"/>
                  </a:lnTo>
                  <a:lnTo>
                    <a:pt x="21209" y="4484"/>
                  </a:lnTo>
                  <a:lnTo>
                    <a:pt x="0" y="0"/>
                  </a:lnTo>
                  <a:lnTo>
                    <a:pt x="376" y="21600"/>
                  </a:lnTo>
                  <a:close/>
                </a:path>
              </a:pathLst>
            </a:custGeom>
            <a:solidFill>
              <a:srgbClr val="FFFFFF">
                <a:alpha val="21730"/>
              </a:srgbClr>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12" name="Shape 2012"/>
            <p:cNvSpPr/>
            <p:nvPr/>
          </p:nvSpPr>
          <p:spPr>
            <a:xfrm rot="10800000">
              <a:off x="4591756" y="3693962"/>
              <a:ext cx="1650805" cy="190618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17041" y="7620"/>
                  </a:lnTo>
                  <a:lnTo>
                    <a:pt x="10805" y="4548"/>
                  </a:lnTo>
                  <a:lnTo>
                    <a:pt x="4535" y="7626"/>
                  </a:lnTo>
                  <a:lnTo>
                    <a:pt x="4542" y="13966"/>
                  </a:lnTo>
                  <a:lnTo>
                    <a:pt x="10781" y="17080"/>
                  </a:lnTo>
                  <a:lnTo>
                    <a:pt x="17117" y="13965"/>
                  </a:lnTo>
                  <a:lnTo>
                    <a:pt x="21600" y="16200"/>
                  </a:lnTo>
                  <a:lnTo>
                    <a:pt x="10800" y="21600"/>
                  </a:lnTo>
                  <a:lnTo>
                    <a:pt x="0" y="16200"/>
                  </a:lnTo>
                  <a:lnTo>
                    <a:pt x="0" y="5400"/>
                  </a:lnTo>
                  <a:lnTo>
                    <a:pt x="10800" y="0"/>
                  </a:lnTo>
                  <a:close/>
                </a:path>
              </a:pathLst>
            </a:custGeom>
            <a:solidFill>
              <a:srgbClr val="30A7E1"/>
            </a:solidFill>
            <a:ln w="12700">
              <a:miter lim="400000"/>
            </a:ln>
          </p:spPr>
          <p:txBody>
            <a:bodyPr lIns="35719" tIns="35719" rIns="35719" bIns="35719" anchor="ctr"/>
            <a:lstStyle/>
            <a:p>
              <a:pPr algn="ctr" rtl="1">
                <a:defRPr sz="3200" cap="none">
                  <a:solidFill>
                    <a:srgbClr val="FFFFFF"/>
                  </a:solidFill>
                  <a:latin typeface="+mn-lt"/>
                  <a:ea typeface="+mn-ea"/>
                  <a:cs typeface="+mn-cs"/>
                  <a:sym typeface="Helvetica Light"/>
                </a:defRPr>
              </a:pPr>
              <a:endParaRPr sz="1600">
                <a:solidFill>
                  <a:srgbClr val="FFFFFF"/>
                </a:solidFill>
                <a:sym typeface="Helvetica Light"/>
              </a:endParaRPr>
            </a:p>
          </p:txBody>
        </p:sp>
        <p:sp>
          <p:nvSpPr>
            <p:cNvPr id="2013" name="Shape 2013"/>
            <p:cNvSpPr/>
            <p:nvPr/>
          </p:nvSpPr>
          <p:spPr>
            <a:xfrm rot="10800000">
              <a:off x="4985995" y="4149190"/>
              <a:ext cx="862327" cy="99572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30A7E1"/>
            </a:solidFill>
            <a:ln w="12700">
              <a:miter lim="400000"/>
            </a:ln>
          </p:spPr>
          <p:txBody>
            <a:bodyPr lIns="35719" tIns="35719" rIns="35719" bIns="35719" anchor="ctr"/>
            <a:lstStyle/>
            <a:p>
              <a:pPr algn="ctr" rtl="1">
                <a:defRPr sz="3200" cap="none">
                  <a:solidFill>
                    <a:srgbClr val="FFFFFF"/>
                  </a:solidFill>
                  <a:latin typeface="+mn-lt"/>
                  <a:ea typeface="+mn-ea"/>
                  <a:cs typeface="+mn-cs"/>
                  <a:sym typeface="Helvetica Light"/>
                </a:defRPr>
              </a:pPr>
              <a:endParaRPr sz="1600">
                <a:solidFill>
                  <a:srgbClr val="FFFFFF"/>
                </a:solidFill>
                <a:sym typeface="Helvetica Light"/>
              </a:endParaRPr>
            </a:p>
          </p:txBody>
        </p:sp>
        <p:sp>
          <p:nvSpPr>
            <p:cNvPr id="2014" name="Shape 2014"/>
            <p:cNvSpPr/>
            <p:nvPr/>
          </p:nvSpPr>
          <p:spPr>
            <a:xfrm rot="10800000">
              <a:off x="4979010" y="4648404"/>
              <a:ext cx="442008" cy="4978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 y="21600"/>
                  </a:lnTo>
                  <a:lnTo>
                    <a:pt x="21600" y="10576"/>
                  </a:lnTo>
                  <a:lnTo>
                    <a:pt x="0" y="0"/>
                  </a:lnTo>
                  <a:close/>
                </a:path>
              </a:pathLst>
            </a:custGeom>
            <a:solidFill>
              <a:srgbClr val="2492C7"/>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15" name="Shape 2015"/>
            <p:cNvSpPr/>
            <p:nvPr/>
          </p:nvSpPr>
          <p:spPr>
            <a:xfrm rot="10800000">
              <a:off x="5416837" y="4149803"/>
              <a:ext cx="429023" cy="502385"/>
            </a:xfrm>
            <a:custGeom>
              <a:avLst/>
              <a:gdLst/>
              <a:ahLst/>
              <a:cxnLst>
                <a:cxn ang="0">
                  <a:pos x="wd2" y="hd2"/>
                </a:cxn>
                <a:cxn ang="5400000">
                  <a:pos x="wd2" y="hd2"/>
                </a:cxn>
                <a:cxn ang="10800000">
                  <a:pos x="wd2" y="hd2"/>
                </a:cxn>
                <a:cxn ang="16200000">
                  <a:pos x="wd2" y="hd2"/>
                </a:cxn>
              </a:cxnLst>
              <a:rect l="0" t="0" r="r" b="b"/>
              <a:pathLst>
                <a:path w="21600" h="21600" extrusionOk="0">
                  <a:moveTo>
                    <a:pt x="0" y="11133"/>
                  </a:moveTo>
                  <a:lnTo>
                    <a:pt x="21600" y="0"/>
                  </a:lnTo>
                  <a:lnTo>
                    <a:pt x="21600" y="21600"/>
                  </a:lnTo>
                  <a:lnTo>
                    <a:pt x="0" y="11133"/>
                  </a:lnTo>
                  <a:close/>
                </a:path>
              </a:pathLst>
            </a:custGeom>
            <a:solidFill>
              <a:srgbClr val="FFFFFF">
                <a:alpha val="18206"/>
              </a:srgbClr>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16" name="Shape 2016"/>
            <p:cNvSpPr/>
            <p:nvPr/>
          </p:nvSpPr>
          <p:spPr>
            <a:xfrm rot="10800000">
              <a:off x="4588348" y="3692380"/>
              <a:ext cx="827299" cy="673495"/>
            </a:xfrm>
            <a:custGeom>
              <a:avLst/>
              <a:gdLst/>
              <a:ahLst/>
              <a:cxnLst>
                <a:cxn ang="0">
                  <a:pos x="wd2" y="hd2"/>
                </a:cxn>
                <a:cxn ang="5400000">
                  <a:pos x="wd2" y="hd2"/>
                </a:cxn>
                <a:cxn ang="10800000">
                  <a:pos x="wd2" y="hd2"/>
                </a:cxn>
                <a:cxn ang="16200000">
                  <a:pos x="wd2" y="hd2"/>
                </a:cxn>
              </a:cxnLst>
              <a:rect l="0" t="0" r="r" b="b"/>
              <a:pathLst>
                <a:path w="21600" h="21600" extrusionOk="0">
                  <a:moveTo>
                    <a:pt x="0" y="8678"/>
                  </a:moveTo>
                  <a:lnTo>
                    <a:pt x="0" y="21600"/>
                  </a:lnTo>
                  <a:lnTo>
                    <a:pt x="21600" y="6230"/>
                  </a:lnTo>
                  <a:lnTo>
                    <a:pt x="12583" y="0"/>
                  </a:lnTo>
                  <a:lnTo>
                    <a:pt x="0" y="8678"/>
                  </a:lnTo>
                  <a:close/>
                </a:path>
              </a:pathLst>
            </a:custGeom>
            <a:solidFill>
              <a:srgbClr val="FFFFFF">
                <a:alpha val="21730"/>
              </a:srgbClr>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17" name="Shape 2017"/>
            <p:cNvSpPr/>
            <p:nvPr/>
          </p:nvSpPr>
          <p:spPr>
            <a:xfrm rot="10800000">
              <a:off x="5893608" y="4170617"/>
              <a:ext cx="350644" cy="950764"/>
            </a:xfrm>
            <a:custGeom>
              <a:avLst/>
              <a:gdLst/>
              <a:ahLst/>
              <a:cxnLst>
                <a:cxn ang="0">
                  <a:pos x="wd2" y="hd2"/>
                </a:cxn>
                <a:cxn ang="5400000">
                  <a:pos x="wd2" y="hd2"/>
                </a:cxn>
                <a:cxn ang="10800000">
                  <a:pos x="wd2" y="hd2"/>
                </a:cxn>
                <a:cxn ang="16200000">
                  <a:pos x="wd2" y="hd2"/>
                </a:cxn>
              </a:cxnLst>
              <a:rect l="0" t="0" r="r" b="b"/>
              <a:pathLst>
                <a:path w="21600" h="21600" extrusionOk="0">
                  <a:moveTo>
                    <a:pt x="376" y="21600"/>
                  </a:moveTo>
                  <a:lnTo>
                    <a:pt x="21600" y="17019"/>
                  </a:lnTo>
                  <a:lnTo>
                    <a:pt x="21209" y="4484"/>
                  </a:lnTo>
                  <a:lnTo>
                    <a:pt x="0" y="0"/>
                  </a:lnTo>
                  <a:lnTo>
                    <a:pt x="376" y="21600"/>
                  </a:lnTo>
                  <a:close/>
                </a:path>
              </a:pathLst>
            </a:custGeom>
            <a:solidFill>
              <a:srgbClr val="2492C7"/>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18" name="Shape 2018"/>
            <p:cNvSpPr/>
            <p:nvPr/>
          </p:nvSpPr>
          <p:spPr>
            <a:xfrm>
              <a:off x="6240607" y="3692380"/>
              <a:ext cx="1650805" cy="190618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17041" y="7620"/>
                  </a:lnTo>
                  <a:lnTo>
                    <a:pt x="10805" y="4548"/>
                  </a:lnTo>
                  <a:lnTo>
                    <a:pt x="4535" y="7626"/>
                  </a:lnTo>
                  <a:lnTo>
                    <a:pt x="4542" y="13966"/>
                  </a:lnTo>
                  <a:lnTo>
                    <a:pt x="10781" y="17080"/>
                  </a:lnTo>
                  <a:lnTo>
                    <a:pt x="17117" y="13965"/>
                  </a:lnTo>
                  <a:lnTo>
                    <a:pt x="21600" y="16200"/>
                  </a:lnTo>
                  <a:lnTo>
                    <a:pt x="10800" y="21600"/>
                  </a:lnTo>
                  <a:lnTo>
                    <a:pt x="0" y="16200"/>
                  </a:lnTo>
                  <a:lnTo>
                    <a:pt x="0" y="5400"/>
                  </a:lnTo>
                  <a:lnTo>
                    <a:pt x="10800" y="0"/>
                  </a:lnTo>
                  <a:close/>
                </a:path>
              </a:pathLst>
            </a:custGeom>
            <a:solidFill>
              <a:srgbClr val="FAB721"/>
            </a:solidFill>
            <a:ln w="12700">
              <a:miter lim="400000"/>
            </a:ln>
          </p:spPr>
          <p:txBody>
            <a:bodyPr lIns="35719" tIns="35719" rIns="35719" bIns="35719" anchor="ctr"/>
            <a:lstStyle/>
            <a:p>
              <a:pPr algn="ctr" rtl="1">
                <a:defRPr sz="3200" cap="none">
                  <a:solidFill>
                    <a:srgbClr val="FFFFFF"/>
                  </a:solidFill>
                  <a:latin typeface="+mn-lt"/>
                  <a:ea typeface="+mn-ea"/>
                  <a:cs typeface="+mn-cs"/>
                  <a:sym typeface="Helvetica Light"/>
                </a:defRPr>
              </a:pPr>
              <a:endParaRPr sz="1600">
                <a:solidFill>
                  <a:srgbClr val="FFFFFF"/>
                </a:solidFill>
                <a:sym typeface="Helvetica Light"/>
              </a:endParaRPr>
            </a:p>
          </p:txBody>
        </p:sp>
        <p:sp>
          <p:nvSpPr>
            <p:cNvPr id="2019" name="Shape 2019"/>
            <p:cNvSpPr/>
            <p:nvPr/>
          </p:nvSpPr>
          <p:spPr>
            <a:xfrm>
              <a:off x="6634846" y="4147608"/>
              <a:ext cx="862327" cy="99572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FAB721"/>
            </a:solidFill>
            <a:ln w="12700">
              <a:miter lim="400000"/>
            </a:ln>
          </p:spPr>
          <p:txBody>
            <a:bodyPr lIns="35719" tIns="35719" rIns="35719" bIns="35719" anchor="ctr"/>
            <a:lstStyle/>
            <a:p>
              <a:pPr algn="ctr" rtl="1">
                <a:defRPr sz="3200" cap="none">
                  <a:solidFill>
                    <a:srgbClr val="FFFFFF"/>
                  </a:solidFill>
                  <a:latin typeface="+mn-lt"/>
                  <a:ea typeface="+mn-ea"/>
                  <a:cs typeface="+mn-cs"/>
                  <a:sym typeface="Helvetica Light"/>
                </a:defRPr>
              </a:pPr>
              <a:endParaRPr sz="1600">
                <a:solidFill>
                  <a:srgbClr val="FFFFFF"/>
                </a:solidFill>
                <a:sym typeface="Helvetica Light"/>
              </a:endParaRPr>
            </a:p>
          </p:txBody>
        </p:sp>
        <p:sp>
          <p:nvSpPr>
            <p:cNvPr id="2020" name="Shape 2020"/>
            <p:cNvSpPr/>
            <p:nvPr/>
          </p:nvSpPr>
          <p:spPr>
            <a:xfrm>
              <a:off x="7062150" y="4146254"/>
              <a:ext cx="442008" cy="4978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576"/>
                  </a:lnTo>
                  <a:lnTo>
                    <a:pt x="0" y="0"/>
                  </a:lnTo>
                  <a:close/>
                </a:path>
              </a:pathLst>
            </a:custGeom>
            <a:solidFill>
              <a:srgbClr val="FFFFFF">
                <a:alpha val="18206"/>
              </a:srgbClr>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21" name="Shape 2021"/>
            <p:cNvSpPr/>
            <p:nvPr/>
          </p:nvSpPr>
          <p:spPr>
            <a:xfrm>
              <a:off x="6637308" y="4640339"/>
              <a:ext cx="429023" cy="502385"/>
            </a:xfrm>
            <a:custGeom>
              <a:avLst/>
              <a:gdLst/>
              <a:ahLst/>
              <a:cxnLst>
                <a:cxn ang="0">
                  <a:pos x="wd2" y="hd2"/>
                </a:cxn>
                <a:cxn ang="5400000">
                  <a:pos x="wd2" y="hd2"/>
                </a:cxn>
                <a:cxn ang="10800000">
                  <a:pos x="wd2" y="hd2"/>
                </a:cxn>
                <a:cxn ang="16200000">
                  <a:pos x="wd2" y="hd2"/>
                </a:cxn>
              </a:cxnLst>
              <a:rect l="0" t="0" r="r" b="b"/>
              <a:pathLst>
                <a:path w="21600" h="21600" extrusionOk="0">
                  <a:moveTo>
                    <a:pt x="0" y="11133"/>
                  </a:moveTo>
                  <a:lnTo>
                    <a:pt x="21452" y="0"/>
                  </a:lnTo>
                  <a:lnTo>
                    <a:pt x="21600" y="21600"/>
                  </a:lnTo>
                  <a:lnTo>
                    <a:pt x="0" y="11133"/>
                  </a:lnTo>
                  <a:close/>
                </a:path>
              </a:pathLst>
            </a:custGeom>
            <a:solidFill>
              <a:srgbClr val="E1A41F"/>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22" name="Shape 2022"/>
            <p:cNvSpPr/>
            <p:nvPr/>
          </p:nvSpPr>
          <p:spPr>
            <a:xfrm>
              <a:off x="7067520" y="4926652"/>
              <a:ext cx="827299" cy="673495"/>
            </a:xfrm>
            <a:custGeom>
              <a:avLst/>
              <a:gdLst/>
              <a:ahLst/>
              <a:cxnLst>
                <a:cxn ang="0">
                  <a:pos x="wd2" y="hd2"/>
                </a:cxn>
                <a:cxn ang="5400000">
                  <a:pos x="wd2" y="hd2"/>
                </a:cxn>
                <a:cxn ang="10800000">
                  <a:pos x="wd2" y="hd2"/>
                </a:cxn>
                <a:cxn ang="16200000">
                  <a:pos x="wd2" y="hd2"/>
                </a:cxn>
              </a:cxnLst>
              <a:rect l="0" t="0" r="r" b="b"/>
              <a:pathLst>
                <a:path w="21600" h="21600" extrusionOk="0">
                  <a:moveTo>
                    <a:pt x="0" y="8678"/>
                  </a:moveTo>
                  <a:lnTo>
                    <a:pt x="0" y="21600"/>
                  </a:lnTo>
                  <a:lnTo>
                    <a:pt x="21600" y="6230"/>
                  </a:lnTo>
                  <a:lnTo>
                    <a:pt x="12583" y="0"/>
                  </a:lnTo>
                  <a:lnTo>
                    <a:pt x="0" y="8678"/>
                  </a:lnTo>
                  <a:close/>
                </a:path>
              </a:pathLst>
            </a:custGeom>
            <a:solidFill>
              <a:srgbClr val="E1A41F"/>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sp>
          <p:nvSpPr>
            <p:cNvPr id="2023" name="Shape 2023"/>
            <p:cNvSpPr/>
            <p:nvPr/>
          </p:nvSpPr>
          <p:spPr>
            <a:xfrm>
              <a:off x="6238915" y="4171145"/>
              <a:ext cx="350644" cy="950765"/>
            </a:xfrm>
            <a:custGeom>
              <a:avLst/>
              <a:gdLst/>
              <a:ahLst/>
              <a:cxnLst>
                <a:cxn ang="0">
                  <a:pos x="wd2" y="hd2"/>
                </a:cxn>
                <a:cxn ang="5400000">
                  <a:pos x="wd2" y="hd2"/>
                </a:cxn>
                <a:cxn ang="10800000">
                  <a:pos x="wd2" y="hd2"/>
                </a:cxn>
                <a:cxn ang="16200000">
                  <a:pos x="wd2" y="hd2"/>
                </a:cxn>
              </a:cxnLst>
              <a:rect l="0" t="0" r="r" b="b"/>
              <a:pathLst>
                <a:path w="21600" h="21600" extrusionOk="0">
                  <a:moveTo>
                    <a:pt x="376" y="21600"/>
                  </a:moveTo>
                  <a:lnTo>
                    <a:pt x="21600" y="17019"/>
                  </a:lnTo>
                  <a:lnTo>
                    <a:pt x="21209" y="4484"/>
                  </a:lnTo>
                  <a:lnTo>
                    <a:pt x="0" y="0"/>
                  </a:lnTo>
                  <a:lnTo>
                    <a:pt x="376" y="21600"/>
                  </a:lnTo>
                  <a:close/>
                </a:path>
              </a:pathLst>
            </a:custGeom>
            <a:solidFill>
              <a:srgbClr val="FFFFFF">
                <a:alpha val="21730"/>
              </a:srgbClr>
            </a:solidFill>
            <a:ln w="12700">
              <a:miter lim="400000"/>
            </a:ln>
          </p:spPr>
          <p:txBody>
            <a:bodyPr lIns="35719" tIns="35719" rIns="35719" bIns="35719" anchor="ctr"/>
            <a:lstStyle/>
            <a:p>
              <a:pPr algn="ctr" rtl="1">
                <a:defRPr sz="3200" cap="none">
                  <a:solidFill>
                    <a:srgbClr val="000000"/>
                  </a:solidFill>
                  <a:latin typeface="+mn-lt"/>
                  <a:ea typeface="+mn-ea"/>
                  <a:cs typeface="+mn-cs"/>
                  <a:sym typeface="Helvetica Light"/>
                </a:defRPr>
              </a:pPr>
              <a:endParaRPr sz="1600">
                <a:solidFill>
                  <a:srgbClr val="000000"/>
                </a:solidFill>
                <a:sym typeface="Helvetica Light"/>
              </a:endParaRPr>
            </a:p>
          </p:txBody>
        </p:sp>
      </p:grpSp>
      <p:grpSp>
        <p:nvGrpSpPr>
          <p:cNvPr id="21" name="Group 58">
            <a:extLst>
              <a:ext uri="{FF2B5EF4-FFF2-40B4-BE49-F238E27FC236}">
                <a16:creationId xmlns:a16="http://schemas.microsoft.com/office/drawing/2014/main" id="{96A5B341-FCD1-4D3D-886D-464357CD291B}"/>
              </a:ext>
            </a:extLst>
          </p:cNvPr>
          <p:cNvGrpSpPr/>
          <p:nvPr/>
        </p:nvGrpSpPr>
        <p:grpSpPr>
          <a:xfrm flipH="1" flipV="1">
            <a:off x="0" y="4329202"/>
            <a:ext cx="4209262" cy="2528798"/>
            <a:chOff x="7982738" y="0"/>
            <a:chExt cx="4209262" cy="2528798"/>
          </a:xfrm>
        </p:grpSpPr>
        <p:sp>
          <p:nvSpPr>
            <p:cNvPr id="22" name="Freeform: Shape 59">
              <a:extLst>
                <a:ext uri="{FF2B5EF4-FFF2-40B4-BE49-F238E27FC236}">
                  <a16:creationId xmlns:a16="http://schemas.microsoft.com/office/drawing/2014/main" id="{B5F065AD-A621-4C13-8C10-C9D3A737A876}"/>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23" name="Freeform: Shape 60">
              <a:extLst>
                <a:ext uri="{FF2B5EF4-FFF2-40B4-BE49-F238E27FC236}">
                  <a16:creationId xmlns:a16="http://schemas.microsoft.com/office/drawing/2014/main" id="{242B476F-9281-4B71-B890-26B8E751CC9B}"/>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grpSp>
        <p:nvGrpSpPr>
          <p:cNvPr id="24" name="Group 33">
            <a:extLst>
              <a:ext uri="{FF2B5EF4-FFF2-40B4-BE49-F238E27FC236}">
                <a16:creationId xmlns:a16="http://schemas.microsoft.com/office/drawing/2014/main" id="{979033A6-2980-41C9-A204-48CB014E50BE}"/>
              </a:ext>
            </a:extLst>
          </p:cNvPr>
          <p:cNvGrpSpPr/>
          <p:nvPr/>
        </p:nvGrpSpPr>
        <p:grpSpPr>
          <a:xfrm>
            <a:off x="7982738" y="0"/>
            <a:ext cx="4209262" cy="2528798"/>
            <a:chOff x="7982738" y="0"/>
            <a:chExt cx="4209262" cy="2528798"/>
          </a:xfrm>
        </p:grpSpPr>
        <p:sp>
          <p:nvSpPr>
            <p:cNvPr id="25" name="Freeform: Shape 55">
              <a:extLst>
                <a:ext uri="{FF2B5EF4-FFF2-40B4-BE49-F238E27FC236}">
                  <a16:creationId xmlns:a16="http://schemas.microsoft.com/office/drawing/2014/main" id="{16F1D4D0-C77D-4C95-8052-534C387EC704}"/>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26" name="Freeform: Shape 56">
              <a:extLst>
                <a:ext uri="{FF2B5EF4-FFF2-40B4-BE49-F238E27FC236}">
                  <a16:creationId xmlns:a16="http://schemas.microsoft.com/office/drawing/2014/main" id="{D3896DC6-E18A-4965-B727-11EF79B5EFDE}"/>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sp>
        <p:nvSpPr>
          <p:cNvPr id="27" name="Freeform: Shape 9">
            <a:extLst>
              <a:ext uri="{FF2B5EF4-FFF2-40B4-BE49-F238E27FC236}">
                <a16:creationId xmlns:a16="http://schemas.microsoft.com/office/drawing/2014/main" id="{DC1F90E5-235A-40D7-9C75-FAE9C650F126}"/>
              </a:ext>
            </a:extLst>
          </p:cNvPr>
          <p:cNvSpPr/>
          <p:nvPr/>
        </p:nvSpPr>
        <p:spPr>
          <a:xfrm flipH="1" flipV="1">
            <a:off x="-87919" y="97071"/>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28" name="Freeform: Shape 9">
            <a:extLst>
              <a:ext uri="{FF2B5EF4-FFF2-40B4-BE49-F238E27FC236}">
                <a16:creationId xmlns:a16="http://schemas.microsoft.com/office/drawing/2014/main" id="{DC1F90E5-235A-40D7-9C75-FAE9C650F126}"/>
              </a:ext>
            </a:extLst>
          </p:cNvPr>
          <p:cNvSpPr/>
          <p:nvPr/>
        </p:nvSpPr>
        <p:spPr>
          <a:xfrm rot="10800000" flipH="1" flipV="1">
            <a:off x="6576611" y="412146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30" name="Rectangle 18">
            <a:extLst>
              <a:ext uri="{FF2B5EF4-FFF2-40B4-BE49-F238E27FC236}">
                <a16:creationId xmlns:a16="http://schemas.microsoft.com/office/drawing/2014/main" id="{C027886E-32D9-4010-AB9B-B0C9A3D2E6BB}"/>
              </a:ext>
            </a:extLst>
          </p:cNvPr>
          <p:cNvSpPr/>
          <p:nvPr/>
        </p:nvSpPr>
        <p:spPr>
          <a:xfrm>
            <a:off x="2236031" y="252549"/>
            <a:ext cx="7646945" cy="830997"/>
          </a:xfrm>
          <a:prstGeom prst="rect">
            <a:avLst/>
          </a:prstGeom>
        </p:spPr>
        <p:txBody>
          <a:bodyPr wrap="square">
            <a:spAutoFit/>
          </a:bodyPr>
          <a:lstStyle/>
          <a:p>
            <a:pPr algn="ctr" rtl="1">
              <a:lnSpc>
                <a:spcPct val="150000"/>
              </a:lnSpc>
              <a:spcAft>
                <a:spcPts val="1200"/>
              </a:spcAft>
              <a:buSzPct val="25000"/>
              <a:defRPr/>
            </a:pPr>
            <a:r>
              <a:rPr lang="ar-EG" sz="3200" b="1" dirty="0">
                <a:solidFill>
                  <a:srgbClr val="FFFF00"/>
                </a:solidFill>
                <a:latin typeface="VIP Hakm Bold" panose="02000500000000000000" pitchFamily="2" charset="-78"/>
                <a:cs typeface="VIP Hakm Bold" panose="02000500000000000000" pitchFamily="2" charset="-78"/>
              </a:rPr>
              <a:t>مقابلات العمل وأنوعها وأهدافها</a:t>
            </a:r>
          </a:p>
        </p:txBody>
      </p:sp>
      <p:sp>
        <p:nvSpPr>
          <p:cNvPr id="31" name="مربع نص 30"/>
          <p:cNvSpPr txBox="1"/>
          <p:nvPr/>
        </p:nvSpPr>
        <p:spPr>
          <a:xfrm>
            <a:off x="7059252" y="2792240"/>
            <a:ext cx="1975265" cy="515526"/>
          </a:xfrm>
          <a:prstGeom prst="rect">
            <a:avLst/>
          </a:prstGeom>
          <a:noFill/>
        </p:spPr>
        <p:txBody>
          <a:bodyPr wrap="square" rtlCol="1">
            <a:spAutoFit/>
          </a:bodyPr>
          <a:lstStyle/>
          <a:p>
            <a:pPr algn="ctr" rtl="1">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فردية</a:t>
            </a:r>
            <a:endParaRPr lang="ar-EG" sz="2000" b="1" dirty="0">
              <a:solidFill>
                <a:srgbClr val="03478B"/>
              </a:solidFill>
              <a:latin typeface="VIP Hakm Bold" panose="02000500000000000000" pitchFamily="2" charset="-78"/>
              <a:cs typeface="VIP Hakm Bold" panose="02000500000000000000" pitchFamily="2" charset="-78"/>
            </a:endParaRPr>
          </a:p>
        </p:txBody>
      </p:sp>
      <p:sp>
        <p:nvSpPr>
          <p:cNvPr id="32" name="مربع نص 31"/>
          <p:cNvSpPr txBox="1"/>
          <p:nvPr/>
        </p:nvSpPr>
        <p:spPr>
          <a:xfrm>
            <a:off x="7984275" y="4657279"/>
            <a:ext cx="1975265" cy="515526"/>
          </a:xfrm>
          <a:prstGeom prst="rect">
            <a:avLst/>
          </a:prstGeom>
          <a:noFill/>
        </p:spPr>
        <p:txBody>
          <a:bodyPr wrap="square" rtlCol="1">
            <a:spAutoFit/>
          </a:bodyPr>
          <a:lstStyle/>
          <a:p>
            <a:pPr algn="ctr" rtl="1">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جماعية</a:t>
            </a:r>
            <a:endParaRPr lang="ar-EG" sz="2000" b="1" dirty="0">
              <a:solidFill>
                <a:srgbClr val="03478B"/>
              </a:solidFill>
              <a:latin typeface="VIP Hakm Bold" panose="02000500000000000000" pitchFamily="2" charset="-78"/>
              <a:cs typeface="VIP Hakm Bold" panose="02000500000000000000" pitchFamily="2" charset="-78"/>
            </a:endParaRPr>
          </a:p>
        </p:txBody>
      </p:sp>
      <p:sp>
        <p:nvSpPr>
          <p:cNvPr id="33" name="مربع نص 32"/>
          <p:cNvSpPr txBox="1"/>
          <p:nvPr/>
        </p:nvSpPr>
        <p:spPr>
          <a:xfrm>
            <a:off x="2593301" y="4642007"/>
            <a:ext cx="1975265" cy="515526"/>
          </a:xfrm>
          <a:prstGeom prst="rect">
            <a:avLst/>
          </a:prstGeom>
          <a:noFill/>
        </p:spPr>
        <p:txBody>
          <a:bodyPr wrap="square" rtlCol="1">
            <a:spAutoFit/>
          </a:bodyPr>
          <a:lstStyle/>
          <a:p>
            <a:pPr algn="ctr" rtl="1">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متعاقبة</a:t>
            </a:r>
            <a:endParaRPr lang="ar-EG" sz="2000" b="1" dirty="0">
              <a:solidFill>
                <a:srgbClr val="03478B"/>
              </a:solidFill>
              <a:latin typeface="VIP Hakm Bold" panose="02000500000000000000" pitchFamily="2" charset="-78"/>
              <a:cs typeface="VIP Hakm Bold" panose="02000500000000000000" pitchFamily="2" charset="-78"/>
            </a:endParaRPr>
          </a:p>
        </p:txBody>
      </p:sp>
      <p:sp>
        <p:nvSpPr>
          <p:cNvPr id="34" name="Shape 851"/>
          <p:cNvSpPr/>
          <p:nvPr/>
        </p:nvSpPr>
        <p:spPr>
          <a:xfrm>
            <a:off x="5813589" y="2661094"/>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rtl="1"/>
            <a:r>
              <a:rPr sz="3600" b="1" dirty="0">
                <a:solidFill>
                  <a:prstClr val="white"/>
                </a:solidFill>
              </a:rPr>
              <a:t>01</a:t>
            </a:r>
            <a:endParaRPr sz="2800" b="1" dirty="0">
              <a:solidFill>
                <a:prstClr val="white"/>
              </a:solidFill>
            </a:endParaRPr>
          </a:p>
        </p:txBody>
      </p:sp>
      <p:sp>
        <p:nvSpPr>
          <p:cNvPr id="35" name="Shape 851"/>
          <p:cNvSpPr/>
          <p:nvPr/>
        </p:nvSpPr>
        <p:spPr>
          <a:xfrm>
            <a:off x="6933859" y="4546672"/>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rtl="1"/>
            <a:r>
              <a:rPr lang="en-US" sz="3600" b="1" dirty="0">
                <a:solidFill>
                  <a:prstClr val="white"/>
                </a:solidFill>
              </a:rPr>
              <a:t>02</a:t>
            </a:r>
            <a:endParaRPr sz="2800" b="1" dirty="0">
              <a:solidFill>
                <a:prstClr val="white"/>
              </a:solidFill>
            </a:endParaRPr>
          </a:p>
        </p:txBody>
      </p:sp>
      <p:sp>
        <p:nvSpPr>
          <p:cNvPr id="36" name="Shape 851"/>
          <p:cNvSpPr/>
          <p:nvPr/>
        </p:nvSpPr>
        <p:spPr>
          <a:xfrm>
            <a:off x="4824094" y="4568023"/>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rtl="1"/>
            <a:r>
              <a:rPr lang="en-US" sz="3600" b="1" dirty="0">
                <a:solidFill>
                  <a:prstClr val="white"/>
                </a:solidFill>
              </a:rPr>
              <a:t>03</a:t>
            </a:r>
            <a:endParaRPr sz="2800" b="1" dirty="0">
              <a:solidFill>
                <a:prstClr val="white"/>
              </a:solidFill>
            </a:endParaRPr>
          </a:p>
        </p:txBody>
      </p:sp>
      <p:pic>
        <p:nvPicPr>
          <p:cNvPr id="3" name="صورة 2">
            <a:extLst>
              <a:ext uri="{FF2B5EF4-FFF2-40B4-BE49-F238E27FC236}">
                <a16:creationId xmlns:a16="http://schemas.microsoft.com/office/drawing/2014/main" id="{CFC37333-9795-6750-029E-2BC90CEAE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163774685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circle(in)">
                                      <p:cBhvr>
                                        <p:cTn id="12" dur="20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circle(in)">
                                      <p:cBhvr>
                                        <p:cTn id="17" dur="20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circle(in)">
                                      <p:cBhvr>
                                        <p:cTn id="22"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5618" r="25618"/>
          <a:stretch>
            <a:fillRect/>
          </a:stretch>
        </p:blipFill>
        <p:spPr>
          <a:xfrm>
            <a:off x="0" y="0"/>
            <a:ext cx="5945188" cy="6858000"/>
          </a:xfr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45" name="Freeform: Shape 44">
            <a:extLst>
              <a:ext uri="{FF2B5EF4-FFF2-40B4-BE49-F238E27FC236}">
                <a16:creationId xmlns:a16="http://schemas.microsoft.com/office/drawing/2014/main" id="{18DA5A2F-1DCA-4837-9143-DCC903FFACCF}"/>
              </a:ext>
            </a:extLst>
          </p:cNvPr>
          <p:cNvSpPr/>
          <p:nvPr/>
        </p:nvSpPr>
        <p:spPr>
          <a:xfrm flipH="1">
            <a:off x="1367929" y="969536"/>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44" name="Freeform: Shape 43">
            <a:extLst>
              <a:ext uri="{FF2B5EF4-FFF2-40B4-BE49-F238E27FC236}">
                <a16:creationId xmlns:a16="http://schemas.microsoft.com/office/drawing/2014/main" id="{E1D3E291-A584-4189-841F-14BE00B4A174}"/>
              </a:ext>
            </a:extLst>
          </p:cNvPr>
          <p:cNvSpPr/>
          <p:nvPr/>
        </p:nvSpPr>
        <p:spPr>
          <a:xfrm flipH="1">
            <a:off x="868057"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 name="Graphic 5">
            <a:extLst>
              <a:ext uri="{FF2B5EF4-FFF2-40B4-BE49-F238E27FC236}">
                <a16:creationId xmlns:a16="http://schemas.microsoft.com/office/drawing/2014/main" id="{4F30EB0A-A50A-485E-A3E1-F98382E89C0B}"/>
              </a:ext>
            </a:extLst>
          </p:cNvPr>
          <p:cNvSpPr/>
          <p:nvPr/>
        </p:nvSpPr>
        <p:spPr>
          <a:xfrm flipH="1">
            <a:off x="0" y="0"/>
            <a:ext cx="5945378" cy="6858000"/>
          </a:xfrm>
          <a:custGeom>
            <a:avLst/>
            <a:gdLst>
              <a:gd name="connsiteX0" fmla="*/ 5945378 w 5945378"/>
              <a:gd name="connsiteY0" fmla="*/ 0 h 6858000"/>
              <a:gd name="connsiteX1" fmla="*/ 5945378 w 5945378"/>
              <a:gd name="connsiteY1" fmla="*/ 6858000 h 6858000"/>
              <a:gd name="connsiteX2" fmla="*/ 0 w 5945378"/>
              <a:gd name="connsiteY2" fmla="*/ 6858000 h 6858000"/>
              <a:gd name="connsiteX3" fmla="*/ 4182110 w 5945378"/>
              <a:gd name="connsiteY3" fmla="*/ 2675890 h 6858000"/>
              <a:gd name="connsiteX4" fmla="*/ 4182110 w 5945378"/>
              <a:gd name="connsiteY4" fmla="*/ 1443609 h 6858000"/>
              <a:gd name="connsiteX5" fmla="*/ 2738501 w 5945378"/>
              <a:gd name="connsiteY5" fmla="*/ 0 h 6858000"/>
              <a:gd name="connsiteX6" fmla="*/ 5945378 w 594537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5378" h="6858000">
                <a:moveTo>
                  <a:pt x="5945378" y="0"/>
                </a:moveTo>
                <a:lnTo>
                  <a:pt x="5945378" y="6858000"/>
                </a:lnTo>
                <a:lnTo>
                  <a:pt x="0" y="6858000"/>
                </a:lnTo>
                <a:lnTo>
                  <a:pt x="4182110" y="2675890"/>
                </a:lnTo>
                <a:cubicBezTo>
                  <a:pt x="4522407" y="2335594"/>
                  <a:pt x="4522407" y="1783906"/>
                  <a:pt x="4182110" y="1443609"/>
                </a:cubicBezTo>
                <a:lnTo>
                  <a:pt x="2738501" y="0"/>
                </a:lnTo>
                <a:lnTo>
                  <a:pt x="5945378"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en-US" dirty="0">
              <a:solidFill>
                <a:prstClr val="white"/>
              </a:solidFill>
              <a:latin typeface="Expo Arabic Light" panose="00000400000000000000" pitchFamily="2" charset="-78"/>
              <a:cs typeface="Expo Arabic Light" panose="00000400000000000000" pitchFamily="2" charset="-78"/>
            </a:endParaRPr>
          </a:p>
        </p:txBody>
      </p:sp>
      <p:sp>
        <p:nvSpPr>
          <p:cNvPr id="14" name="Rectangle 13">
            <a:extLst>
              <a:ext uri="{FF2B5EF4-FFF2-40B4-BE49-F238E27FC236}">
                <a16:creationId xmlns:a16="http://schemas.microsoft.com/office/drawing/2014/main" id="{BC524144-EA83-4D33-BA5A-5B1AB9BDD355}"/>
              </a:ext>
            </a:extLst>
          </p:cNvPr>
          <p:cNvSpPr/>
          <p:nvPr/>
        </p:nvSpPr>
        <p:spPr>
          <a:xfrm flipH="1">
            <a:off x="5945377" y="2408311"/>
            <a:ext cx="5579898" cy="3797193"/>
          </a:xfrm>
          <a:prstGeom prst="rect">
            <a:avLst/>
          </a:prstGeom>
          <a:noFill/>
        </p:spPr>
        <p:txBody>
          <a:bodyPr wrap="square" rtlCol="1">
            <a:spAutoFit/>
          </a:bodyPr>
          <a:lstStyle/>
          <a:p>
            <a:pPr marL="285750" indent="-285750" algn="justLow" rtl="1">
              <a:lnSpc>
                <a:spcPct val="150000"/>
              </a:lnSpc>
              <a:buBlip>
                <a:blip r:embed="rId3"/>
              </a:buBlip>
            </a:pPr>
            <a:r>
              <a:rPr lang="ar-EG" dirty="0">
                <a:solidFill>
                  <a:prstClr val="black"/>
                </a:solidFill>
                <a:latin typeface="VIP Hakm Bold" panose="02000500000000000000" pitchFamily="2" charset="-78"/>
                <a:cs typeface="VIP Hakm Bold" panose="02000500000000000000" pitchFamily="2" charset="-78"/>
              </a:rPr>
              <a:t>أهداف الشخص الذي يجري المقابلة</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1.تحديد نقاط القوة والضعف لديك</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2.تحديد مدى ملاءمتك لاحتياجات المنشأة</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3.مقارنة كفاءاتك الوظيفية مع المتقدمين الآخرين</a:t>
            </a:r>
          </a:p>
          <a:p>
            <a:pPr marL="285750" indent="-285750" algn="justLow" rtl="1">
              <a:lnSpc>
                <a:spcPct val="150000"/>
              </a:lnSpc>
              <a:buBlip>
                <a:blip r:embed="rId3"/>
              </a:buBlip>
            </a:pPr>
            <a:r>
              <a:rPr lang="ar-EG" dirty="0">
                <a:solidFill>
                  <a:prstClr val="black"/>
                </a:solidFill>
                <a:latin typeface="VIP Hakm Bold" panose="02000500000000000000" pitchFamily="2" charset="-78"/>
                <a:cs typeface="VIP Hakm Bold" panose="02000500000000000000" pitchFamily="2" charset="-78"/>
              </a:rPr>
              <a:t>أهدافك أنت</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1.إبراز كفاءتك الوظيفية بالمنشأة الوظيفية</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2.إقناع الشخص الذي يجري المقابلة بمطابقة تلك الكفاءات لمتطلبات المنشأة والوظيفة</a:t>
            </a:r>
          </a:p>
          <a:p>
            <a:pPr algn="justLow" rtl="1">
              <a:lnSpc>
                <a:spcPct val="150000"/>
              </a:lnSpc>
            </a:pPr>
            <a:r>
              <a:rPr lang="ar-EG" dirty="0">
                <a:solidFill>
                  <a:prstClr val="black"/>
                </a:solidFill>
                <a:latin typeface="VIP Hakm Bold" panose="02000500000000000000" pitchFamily="2" charset="-78"/>
                <a:cs typeface="VIP Hakm Bold" panose="02000500000000000000" pitchFamily="2" charset="-78"/>
              </a:rPr>
              <a:t>3.تقييم طبيعة المنشأة والوظيفة وشروط العمل</a:t>
            </a:r>
          </a:p>
        </p:txBody>
      </p:sp>
      <p:sp>
        <p:nvSpPr>
          <p:cNvPr id="8" name="Rectangle 7">
            <a:extLst>
              <a:ext uri="{FF2B5EF4-FFF2-40B4-BE49-F238E27FC236}">
                <a16:creationId xmlns:a16="http://schemas.microsoft.com/office/drawing/2014/main" id="{116331E6-354C-4D32-A87A-411F1492BC8A}"/>
              </a:ext>
            </a:extLst>
          </p:cNvPr>
          <p:cNvSpPr/>
          <p:nvPr/>
        </p:nvSpPr>
        <p:spPr>
          <a:xfrm>
            <a:off x="4773819" y="1422072"/>
            <a:ext cx="6257076" cy="584775"/>
          </a:xfrm>
          <a:prstGeom prst="rect">
            <a:avLst/>
          </a:prstGeom>
          <a:noFill/>
        </p:spPr>
        <p:txBody>
          <a:bodyPr wrap="square" rtlCol="0">
            <a:spAutoFit/>
          </a:bodyPr>
          <a:lstStyle/>
          <a:p>
            <a:pPr algn="justLow" rtl="1"/>
            <a:r>
              <a:rPr lang="ar-EG" sz="3200" b="1" dirty="0">
                <a:solidFill>
                  <a:srgbClr val="03478B"/>
                </a:solidFill>
                <a:latin typeface="VIP Hakm Bold" panose="02000500000000000000" pitchFamily="2" charset="-78"/>
                <a:cs typeface="VIP Hakm Bold" panose="02000500000000000000" pitchFamily="2" charset="-78"/>
              </a:rPr>
              <a:t>مقابلات العمل وأنوعها وأهدافها</a:t>
            </a:r>
          </a:p>
        </p:txBody>
      </p:sp>
      <p:pic>
        <p:nvPicPr>
          <p:cNvPr id="2" name="صورة 1">
            <a:extLst>
              <a:ext uri="{FF2B5EF4-FFF2-40B4-BE49-F238E27FC236}">
                <a16:creationId xmlns:a16="http://schemas.microsoft.com/office/drawing/2014/main" id="{5AED891C-28B0-8755-B832-5815121E66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236080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214" r="6214"/>
          <a:stretch>
            <a:fillRect/>
          </a:stretch>
        </p:blipFill>
        <p:spPr/>
      </p:pic>
      <p:sp>
        <p:nvSpPr>
          <p:cNvPr id="5" name="Graphic 2">
            <a:extLst>
              <a:ext uri="{FF2B5EF4-FFF2-40B4-BE49-F238E27FC236}">
                <a16:creationId xmlns:a16="http://schemas.microsoft.com/office/drawing/2014/main" id="{41F69986-8D19-432E-9DB9-A333720B30D3}"/>
              </a:ext>
            </a:extLst>
          </p:cNvPr>
          <p:cNvSpPr/>
          <p:nvPr/>
        </p:nvSpPr>
        <p:spPr>
          <a:xfrm flipH="1" flipV="1">
            <a:off x="-1" y="0"/>
            <a:ext cx="6328181" cy="3608290"/>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36" name="Slide Number Placeholder 5">
            <a:extLst>
              <a:ext uri="{FF2B5EF4-FFF2-40B4-BE49-F238E27FC236}">
                <a16:creationId xmlns:a16="http://schemas.microsoft.com/office/drawing/2014/main" id="{8F6A569A-8997-4B07-8B42-E1629BB93A89}"/>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32</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43" name="TextBox 42">
            <a:extLst>
              <a:ext uri="{FF2B5EF4-FFF2-40B4-BE49-F238E27FC236}">
                <a16:creationId xmlns:a16="http://schemas.microsoft.com/office/drawing/2014/main" id="{706C2EA1-5D1F-4725-890F-E5120A0862E0}"/>
              </a:ext>
            </a:extLst>
          </p:cNvPr>
          <p:cNvSpPr txBox="1"/>
          <p:nvPr/>
        </p:nvSpPr>
        <p:spPr>
          <a:xfrm>
            <a:off x="6389006" y="2573907"/>
            <a:ext cx="5460594" cy="3831818"/>
          </a:xfrm>
          <a:prstGeom prst="rect">
            <a:avLst/>
          </a:prstGeom>
          <a:noFill/>
        </p:spPr>
        <p:txBody>
          <a:bodyPr wrap="square" rtlCol="1">
            <a:spAutoFit/>
          </a:bodyPr>
          <a:lstStyle>
            <a:defPPr>
              <a:defRPr lang="en-US"/>
            </a:defPPr>
            <a:lvl1pPr algn="justLow" rtl="1">
              <a:lnSpc>
                <a:spcPct val="150000"/>
              </a:lnSpc>
              <a:defRPr>
                <a:solidFill>
                  <a:prstClr val="black"/>
                </a:solidFill>
                <a:latin typeface="VIP Hakm Bold" panose="02000500000000000000" pitchFamily="2" charset="-78"/>
                <a:cs typeface="VIP Hakm Bold" panose="02000500000000000000" pitchFamily="2" charset="-78"/>
              </a:defRPr>
            </a:lvl1pPr>
          </a:lstStyle>
          <a:p>
            <a:r>
              <a:rPr lang="ar-EG" dirty="0"/>
              <a:t>أهم مكونات الإعداد الجيد</a:t>
            </a:r>
          </a:p>
          <a:p>
            <a:r>
              <a:rPr lang="ar-EG" dirty="0"/>
              <a:t>1. أدرس المنشأة جيداً</a:t>
            </a:r>
          </a:p>
          <a:p>
            <a:r>
              <a:rPr lang="ar-EG" dirty="0"/>
              <a:t>2. حدد متطلبات الوظيفة وقارنها مع كفاءاتك الوظيفية</a:t>
            </a:r>
          </a:p>
          <a:p>
            <a:r>
              <a:rPr lang="ar-EG" dirty="0"/>
              <a:t>3. ارسم في ذهنك صورة للموظف المثالي، ثم ضع خطة تسويق كفاءاتك</a:t>
            </a:r>
          </a:p>
          <a:p>
            <a:r>
              <a:rPr lang="ar-EG" dirty="0"/>
              <a:t>4. اجري تجارب للمقابلة مع نفسك أو مع أحد الأصدقاء أو الأخصائيين</a:t>
            </a:r>
          </a:p>
          <a:p>
            <a:r>
              <a:rPr lang="ar-EG" dirty="0"/>
              <a:t>5. الإعداد عملياً، بدنياً، ذهنياً، ونفسياً</a:t>
            </a:r>
          </a:p>
          <a:p>
            <a:r>
              <a:rPr lang="ar-EG" dirty="0"/>
              <a:t>6. أكتب عدداً من الأسئلة التي ستسألها أنت عن المنشأة.</a:t>
            </a:r>
          </a:p>
        </p:txBody>
      </p:sp>
      <p:sp>
        <p:nvSpPr>
          <p:cNvPr id="32" name="Freeform: Shape 43">
            <a:extLst>
              <a:ext uri="{FF2B5EF4-FFF2-40B4-BE49-F238E27FC236}">
                <a16:creationId xmlns:a16="http://schemas.microsoft.com/office/drawing/2014/main" id="{E1D3E291-A584-4189-841F-14BE00B4A174}"/>
              </a:ext>
            </a:extLst>
          </p:cNvPr>
          <p:cNvSpPr/>
          <p:nvPr/>
        </p:nvSpPr>
        <p:spPr>
          <a:xfrm flipH="1">
            <a:off x="5011430" y="4545496"/>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33" name="Freeform: Shape 43">
            <a:extLst>
              <a:ext uri="{FF2B5EF4-FFF2-40B4-BE49-F238E27FC236}">
                <a16:creationId xmlns:a16="http://schemas.microsoft.com/office/drawing/2014/main" id="{E1D3E291-A584-4189-841F-14BE00B4A174}"/>
              </a:ext>
            </a:extLst>
          </p:cNvPr>
          <p:cNvSpPr/>
          <p:nvPr/>
        </p:nvSpPr>
        <p:spPr>
          <a:xfrm flipH="1">
            <a:off x="6017950" y="4545496"/>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11" name="Rectangle 10">
            <a:extLst>
              <a:ext uri="{FF2B5EF4-FFF2-40B4-BE49-F238E27FC236}">
                <a16:creationId xmlns:a16="http://schemas.microsoft.com/office/drawing/2014/main" id="{116331E6-354C-4D32-A87A-411F1492BC8A}"/>
              </a:ext>
            </a:extLst>
          </p:cNvPr>
          <p:cNvSpPr/>
          <p:nvPr/>
        </p:nvSpPr>
        <p:spPr>
          <a:xfrm>
            <a:off x="6017950" y="1511757"/>
            <a:ext cx="6026145" cy="584775"/>
          </a:xfrm>
          <a:prstGeom prst="rect">
            <a:avLst/>
          </a:prstGeom>
          <a:noFill/>
        </p:spPr>
        <p:txBody>
          <a:bodyPr wrap="square" rtlCol="0">
            <a:spAutoFit/>
          </a:bodyPr>
          <a:lstStyle/>
          <a:p>
            <a:pPr algn="justLow" rtl="1"/>
            <a:r>
              <a:rPr lang="ar-EG" sz="3200" b="1" dirty="0">
                <a:solidFill>
                  <a:srgbClr val="03478B"/>
                </a:solidFill>
                <a:latin typeface="VIP Hakm Bold" panose="02000500000000000000" pitchFamily="2" charset="-78"/>
                <a:cs typeface="VIP Hakm Bold" panose="02000500000000000000" pitchFamily="2" charset="-78"/>
              </a:rPr>
              <a:t>مقابلات العمل وأنوعها وأهدافها</a:t>
            </a:r>
          </a:p>
        </p:txBody>
      </p:sp>
      <p:pic>
        <p:nvPicPr>
          <p:cNvPr id="2" name="صورة 1">
            <a:extLst>
              <a:ext uri="{FF2B5EF4-FFF2-40B4-BE49-F238E27FC236}">
                <a16:creationId xmlns:a16="http://schemas.microsoft.com/office/drawing/2014/main" id="{C1A8BBE4-EC60-1E57-B4CE-CED694F248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305134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circle(in)">
                                      <p:cBhvr>
                                        <p:cTn id="7" dur="20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82FDC8D4-89A2-4F70-8A38-547AB828D22D}"/>
              </a:ext>
            </a:extLst>
          </p:cNvPr>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a:extLst>
              <a:ext uri="{FF2B5EF4-FFF2-40B4-BE49-F238E27FC236}">
                <a16:creationId xmlns:a16="http://schemas.microsoft.com/office/drawing/2014/main" id="{B9F63D8E-315F-4F98-B2C5-D31F5BBA8C0B}"/>
              </a:ext>
            </a:extLst>
          </p:cNvPr>
          <p:cNvSpPr txBox="1"/>
          <p:nvPr/>
        </p:nvSpPr>
        <p:spPr>
          <a:xfrm flipH="1">
            <a:off x="1813423" y="1969643"/>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 </a:t>
            </a:r>
            <a:r>
              <a:rPr kumimoji="0" lang="ar-SA"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2</a:t>
            </a: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a:extLst>
              <a:ext uri="{FF2B5EF4-FFF2-40B4-BE49-F238E27FC236}">
                <a16:creationId xmlns:a16="http://schemas.microsoft.com/office/drawing/2014/main" id="{9F095E4E-94AF-4121-8D84-EBCF988F544B}"/>
              </a:ext>
            </a:extLst>
          </p:cNvPr>
          <p:cNvSpPr txBox="1"/>
          <p:nvPr/>
        </p:nvSpPr>
        <p:spPr>
          <a:xfrm flipH="1">
            <a:off x="1240659" y="3874616"/>
            <a:ext cx="3773790" cy="461665"/>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lvl="0" algn="r" rtl="1">
              <a:defRPr/>
            </a:pPr>
            <a:r>
              <a:rPr lang="ar-EG" sz="2400" dirty="0">
                <a:solidFill>
                  <a:prstClr val="black">
                    <a:lumMod val="85000"/>
                    <a:lumOff val="15000"/>
                  </a:prstClr>
                </a:solidFill>
                <a:latin typeface="VIP Hakm Bold" panose="02000500000000000000" pitchFamily="2" charset="-78"/>
                <a:cs typeface="VIP Hakm Bold" panose="02000500000000000000" pitchFamily="2" charset="-78"/>
                <a:hlinkClick r:id="rId2"/>
              </a:rPr>
              <a:t>توزيع الارزاق من الله سبحانه</a:t>
            </a:r>
            <a:endParaRPr kumimoji="0" lang="en-US" sz="24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id="{02A7F627-1EDD-4847-9788-9737263C3316}"/>
              </a:ext>
            </a:extLst>
          </p:cNvPr>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7690">
            <a:off x="6401592" y="1964523"/>
            <a:ext cx="4522646" cy="2828786"/>
          </a:xfrm>
          <a:prstGeom prst="rect">
            <a:avLst/>
          </a:prstGeom>
        </p:spPr>
      </p:pic>
      <p:pic>
        <p:nvPicPr>
          <p:cNvPr id="2" name="صورة 1">
            <a:extLst>
              <a:ext uri="{FF2B5EF4-FFF2-40B4-BE49-F238E27FC236}">
                <a16:creationId xmlns:a16="http://schemas.microsoft.com/office/drawing/2014/main" id="{DA081007-6BAE-34AA-CA63-3E835AE10E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12894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DA282F4-4B80-4F8D-AF94-15B8B7BD82A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710" b="1710"/>
          <a:stretch>
            <a:fillRect/>
          </a:stretch>
        </p:blipFill>
        <p:spPr/>
      </p:pic>
      <p:sp>
        <p:nvSpPr>
          <p:cNvPr id="9" name="Freeform: Shape 8">
            <a:extLst>
              <a:ext uri="{FF2B5EF4-FFF2-40B4-BE49-F238E27FC236}">
                <a16:creationId xmlns:a16="http://schemas.microsoft.com/office/drawing/2014/main" id="{F2FBCAF0-ADCF-417B-AF4F-9255CDD1AEE6}"/>
              </a:ext>
            </a:extLst>
          </p:cNvPr>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6" name="عنصر نائب للصورة 15" descr="صورة تحتوي على داخلي, منضدة, كمبيوتر محمول, جالس&#10;&#10;تم إنشاء الوصف تلقائياً">
            <a:extLst>
              <a:ext uri="{FF2B5EF4-FFF2-40B4-BE49-F238E27FC236}">
                <a16:creationId xmlns:a16="http://schemas.microsoft.com/office/drawing/2014/main" id="{A071AF3D-81D7-4029-8C5C-5525D136E896}"/>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7" name="Freeform: Shape 6">
            <a:extLst>
              <a:ext uri="{FF2B5EF4-FFF2-40B4-BE49-F238E27FC236}">
                <a16:creationId xmlns:a16="http://schemas.microsoft.com/office/drawing/2014/main" id="{E91C7144-D03C-4120-A40E-0C2E8F00041A}"/>
              </a:ext>
            </a:extLst>
          </p:cNvPr>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8" name="Freeform: Shape 7">
            <a:extLst>
              <a:ext uri="{FF2B5EF4-FFF2-40B4-BE49-F238E27FC236}">
                <a16:creationId xmlns:a16="http://schemas.microsoft.com/office/drawing/2014/main" id="{14B8952B-A022-4EE4-BB99-BE971FBC7F71}"/>
              </a:ext>
            </a:extLst>
          </p:cNvPr>
          <p:cNvSpPr/>
          <p:nvPr/>
        </p:nvSpPr>
        <p:spPr>
          <a:xfrm rot="18900000" flipV="1">
            <a:off x="2517471" y="4553745"/>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sp>
        <p:nvSpPr>
          <p:cNvPr id="10" name="TextBox 9">
            <a:extLst>
              <a:ext uri="{FF2B5EF4-FFF2-40B4-BE49-F238E27FC236}">
                <a16:creationId xmlns:a16="http://schemas.microsoft.com/office/drawing/2014/main" id="{6897FF62-B6FA-4A89-8DD7-EB2453DDE909}"/>
              </a:ext>
            </a:extLst>
          </p:cNvPr>
          <p:cNvSpPr txBox="1"/>
          <p:nvPr/>
        </p:nvSpPr>
        <p:spPr>
          <a:xfrm flipH="1">
            <a:off x="5112105" y="3927549"/>
            <a:ext cx="6333659" cy="1200329"/>
          </a:xfrm>
          <a:prstGeom prst="rect">
            <a:avLst/>
          </a:prstGeom>
          <a:noFill/>
        </p:spPr>
        <p:txBody>
          <a:bodyPr wrap="square" rtlCol="0">
            <a:spAutoFit/>
          </a:bodyPr>
          <a:lstStyle/>
          <a:p>
            <a:pPr lvl="0" algn="r" rtl="1">
              <a:defRPr/>
            </a:pPr>
            <a:r>
              <a:rPr kumimoji="0" lang="ar-EG"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من خلال ما تم شرحه وضح </a:t>
            </a:r>
            <a:r>
              <a:rPr lang="ar-EG" sz="2400" b="1" dirty="0">
                <a:solidFill>
                  <a:srgbClr val="03478B"/>
                </a:solidFill>
                <a:latin typeface="VIP Hakm Bold" panose="02000500000000000000" pitchFamily="2" charset="-78"/>
                <a:cs typeface="VIP Hakm Bold" panose="02000500000000000000" pitchFamily="2" charset="-78"/>
              </a:rPr>
              <a:t>التقدم للوظيفة وإجراء المقابلة الشخصية..</a:t>
            </a:r>
            <a:endParaRPr kumimoji="0" lang="ar-EG"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
        <p:nvSpPr>
          <p:cNvPr id="12" name="TextBox 11">
            <a:extLst>
              <a:ext uri="{FF2B5EF4-FFF2-40B4-BE49-F238E27FC236}">
                <a16:creationId xmlns:a16="http://schemas.microsoft.com/office/drawing/2014/main" id="{F8AC7ADC-E2CD-4472-8DB5-04A06A3C5BB1}"/>
              </a:ext>
            </a:extLst>
          </p:cNvPr>
          <p:cNvSpPr txBox="1"/>
          <p:nvPr/>
        </p:nvSpPr>
        <p:spPr>
          <a:xfrm flipH="1">
            <a:off x="9122691" y="3238478"/>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a:extLst>
              <a:ext uri="{FF2B5EF4-FFF2-40B4-BE49-F238E27FC236}">
                <a16:creationId xmlns:a16="http://schemas.microsoft.com/office/drawing/2014/main" id="{F8AC7ADC-E2CD-4472-8DB5-04A06A3C5BB1}"/>
              </a:ext>
            </a:extLst>
          </p:cNvPr>
          <p:cNvSpPr txBox="1"/>
          <p:nvPr/>
        </p:nvSpPr>
        <p:spPr>
          <a:xfrm flipH="1">
            <a:off x="9252535" y="2386372"/>
            <a:ext cx="219322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a:extLst>
              <a:ext uri="{FF2B5EF4-FFF2-40B4-BE49-F238E27FC236}">
                <a16:creationId xmlns:a16="http://schemas.microsoft.com/office/drawing/2014/main" id="{F8AC7ADC-E2CD-4472-8DB5-04A06A3C5BB1}"/>
              </a:ext>
            </a:extLst>
          </p:cNvPr>
          <p:cNvSpPr txBox="1"/>
          <p:nvPr/>
        </p:nvSpPr>
        <p:spPr>
          <a:xfrm flipH="1">
            <a:off x="7703713" y="2386372"/>
            <a:ext cx="1418978"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r>
              <a:rPr kumimoji="0" lang="ar-EG"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فردي</a:t>
            </a:r>
            <a:r>
              <a:rPr kumimoji="0" lang="ar-SY"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995" y="2909592"/>
            <a:ext cx="1579563" cy="157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Rounded Corners 2">
            <a:extLst>
              <a:ext uri="{FF2B5EF4-FFF2-40B4-BE49-F238E27FC236}">
                <a16:creationId xmlns:a16="http://schemas.microsoft.com/office/drawing/2014/main" id="{BE67917F-9263-4022-94CD-3732AE3DFE60}"/>
              </a:ext>
            </a:extLst>
          </p:cNvPr>
          <p:cNvSpPr/>
          <p:nvPr/>
        </p:nvSpPr>
        <p:spPr>
          <a:xfrm rot="2700000">
            <a:off x="517472" y="2435467"/>
            <a:ext cx="2518611" cy="2518611"/>
          </a:xfrm>
          <a:prstGeom prst="round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Expo Arabic Light" panose="00000400000000000000" pitchFamily="2" charset="-78"/>
              <a:cs typeface="Expo Arabic Light" panose="00000400000000000000" pitchFamily="2" charset="-78"/>
            </a:endParaRPr>
          </a:p>
        </p:txBody>
      </p:sp>
      <p:pic>
        <p:nvPicPr>
          <p:cNvPr id="2" name="صورة 1">
            <a:extLst>
              <a:ext uri="{FF2B5EF4-FFF2-40B4-BE49-F238E27FC236}">
                <a16:creationId xmlns:a16="http://schemas.microsoft.com/office/drawing/2014/main" id="{6CE13930-79CB-06D5-DB90-45E147B5A8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53802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heel(1)">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BA3B5EC-1A1D-4F24-9555-952609B1D63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8716" b="8716"/>
          <a:stretch>
            <a:fillRect/>
          </a:stretch>
        </p:blipFill>
        <p:spPr/>
      </p:pic>
      <p:sp>
        <p:nvSpPr>
          <p:cNvPr id="11" name="Rectangle 10">
            <a:extLst>
              <a:ext uri="{FF2B5EF4-FFF2-40B4-BE49-F238E27FC236}">
                <a16:creationId xmlns:a16="http://schemas.microsoft.com/office/drawing/2014/main" id="{B130FFA8-8D77-482A-92CA-9A977B2A0BEB}"/>
              </a:ext>
            </a:extLst>
          </p:cNvPr>
          <p:cNvSpPr/>
          <p:nvPr/>
        </p:nvSpPr>
        <p:spPr>
          <a:xfrm flipV="1">
            <a:off x="-2916" y="0"/>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8" name="Graphic 6">
            <a:extLst>
              <a:ext uri="{FF2B5EF4-FFF2-40B4-BE49-F238E27FC236}">
                <a16:creationId xmlns:a16="http://schemas.microsoft.com/office/drawing/2014/main" id="{32F2D390-7E83-4B20-907B-F8AD034C94A1}"/>
              </a:ext>
            </a:extLst>
          </p:cNvPr>
          <p:cNvSpPr/>
          <p:nvPr/>
        </p:nvSpPr>
        <p:spPr>
          <a:xfrm>
            <a:off x="0"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7" name="TextBox 16">
            <a:extLst>
              <a:ext uri="{FF2B5EF4-FFF2-40B4-BE49-F238E27FC236}">
                <a16:creationId xmlns:a16="http://schemas.microsoft.com/office/drawing/2014/main" id="{CFD6C242-1C94-4741-92E2-B1FF8B7CEC0D}"/>
              </a:ext>
            </a:extLst>
          </p:cNvPr>
          <p:cNvSpPr txBox="1"/>
          <p:nvPr/>
        </p:nvSpPr>
        <p:spPr>
          <a:xfrm>
            <a:off x="8120496" y="2889768"/>
            <a:ext cx="2476960"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1890A1">
                    <a:lumMod val="75000"/>
                  </a:srgbClr>
                </a:solidFill>
                <a:effectLst/>
                <a:uLnTx/>
                <a:uFillTx/>
                <a:latin typeface="VIP Hakm Bold" panose="02000500000000000000" pitchFamily="2" charset="-78"/>
                <a:ea typeface="+mn-ea"/>
                <a:cs typeface="VIP Hakm Bold" panose="02000500000000000000" pitchFamily="2" charset="-78"/>
              </a:rPr>
              <a:t>شكر وتقدير</a:t>
            </a:r>
            <a:endParaRPr kumimoji="0" lang="en-US" sz="3600" b="1" i="0" u="none" strike="noStrike" kern="1200" cap="none" spc="0" normalizeH="0" baseline="0" noProof="0" dirty="0">
              <a:ln>
                <a:noFill/>
              </a:ln>
              <a:solidFill>
                <a:srgbClr val="1890A1">
                  <a:lumMod val="75000"/>
                </a:srgbClr>
              </a:solidFill>
              <a:effectLst/>
              <a:uLnTx/>
              <a:uFillTx/>
              <a:latin typeface="VIP Hakm Bold" panose="02000500000000000000" pitchFamily="2" charset="-78"/>
              <a:ea typeface="+mn-ea"/>
              <a:cs typeface="VIP Hakm Bold" panose="02000500000000000000" pitchFamily="2" charset="-78"/>
            </a:endParaRPr>
          </a:p>
        </p:txBody>
      </p:sp>
      <p:sp>
        <p:nvSpPr>
          <p:cNvPr id="19" name="TextBox 18">
            <a:extLst>
              <a:ext uri="{FF2B5EF4-FFF2-40B4-BE49-F238E27FC236}">
                <a16:creationId xmlns:a16="http://schemas.microsoft.com/office/drawing/2014/main" id="{28C76E9F-567B-4235-911C-0566D6AA21A0}"/>
              </a:ext>
            </a:extLst>
          </p:cNvPr>
          <p:cNvSpPr txBox="1"/>
          <p:nvPr/>
        </p:nvSpPr>
        <p:spPr>
          <a:xfrm>
            <a:off x="5184396" y="3944541"/>
            <a:ext cx="6839327" cy="163121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الحمد لله الذي وفقني لجمع هذه المادة العلمية .</a:t>
            </a:r>
            <a:br>
              <a:rPr kumimoji="0" lang="ar-SY"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br>
            <a:r>
              <a:rPr kumimoji="0" lang="ar-SY"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وكل التقدير والاحترام لكافة المراجع والأبحاث التي تم الاسترشاد بها وتعتبر مِحوراً أساسياً للمعارف والمعلومات التي اكتسبها المتدربين في هذا البرنامج وأيضا كل التقدير والاحترام لمن ساهم في نجاح هذا البرنامج .</a:t>
            </a:r>
            <a:endParaRPr kumimoji="0" lang="en-US"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id="{1713AEBE-D519-4AD2-A2C1-49603F0733DE}"/>
              </a:ext>
            </a:extLst>
          </p:cNvPr>
          <p:cNvSpPr/>
          <p:nvPr/>
        </p:nvSpPr>
        <p:spPr>
          <a:xfrm>
            <a:off x="867783" y="3703726"/>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Slide Number Placeholder 5">
            <a:extLst>
              <a:ext uri="{FF2B5EF4-FFF2-40B4-BE49-F238E27FC236}">
                <a16:creationId xmlns:a16="http://schemas.microsoft.com/office/drawing/2014/main" id="{C210E2F5-B66E-408A-B5C8-EE8411D133CE}"/>
              </a:ext>
            </a:extLst>
          </p:cNvPr>
          <p:cNvSpPr txBox="1">
            <a:spLocks/>
          </p:cNvSpPr>
          <p:nvPr/>
        </p:nvSpPr>
        <p:spPr>
          <a:xfrm>
            <a:off x="11204812" y="6049962"/>
            <a:ext cx="58396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35</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
        <p:nvSpPr>
          <p:cNvPr id="20" name="TextBox 18">
            <a:extLst>
              <a:ext uri="{FF2B5EF4-FFF2-40B4-BE49-F238E27FC236}">
                <a16:creationId xmlns:a16="http://schemas.microsoft.com/office/drawing/2014/main" id="{28C76E9F-567B-4235-911C-0566D6AA21A0}"/>
              </a:ext>
            </a:extLst>
          </p:cNvPr>
          <p:cNvSpPr txBox="1"/>
          <p:nvPr/>
        </p:nvSpPr>
        <p:spPr>
          <a:xfrm>
            <a:off x="6989984" y="5777271"/>
            <a:ext cx="3775393"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وفقنا الله دوماً لما فيه الخير</a:t>
            </a:r>
            <a:endPar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pic>
        <p:nvPicPr>
          <p:cNvPr id="2" name="صورة 1">
            <a:extLst>
              <a:ext uri="{FF2B5EF4-FFF2-40B4-BE49-F238E27FC236}">
                <a16:creationId xmlns:a16="http://schemas.microsoft.com/office/drawing/2014/main" id="{BA8180FB-274D-ABF3-B8BC-7A55DB872E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095" y="115199"/>
            <a:ext cx="1755600" cy="1233919"/>
          </a:xfrm>
          <a:prstGeom prst="rect">
            <a:avLst/>
          </a:prstGeom>
        </p:spPr>
      </p:pic>
    </p:spTree>
    <p:extLst>
      <p:ext uri="{BB962C8B-B14F-4D97-AF65-F5344CB8AC3E}">
        <p14:creationId xmlns:p14="http://schemas.microsoft.com/office/powerpoint/2010/main" val="10916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8DCCA27-6268-45A0-8817-F0CA6301964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26" b="7826"/>
          <a:stretch>
            <a:fillRect/>
          </a:stretch>
        </p:blipFill>
        <p:spPr/>
      </p:pic>
      <p:sp>
        <p:nvSpPr>
          <p:cNvPr id="2" name="Rectangle 1">
            <a:extLst>
              <a:ext uri="{FF2B5EF4-FFF2-40B4-BE49-F238E27FC236}">
                <a16:creationId xmlns:a16="http://schemas.microsoft.com/office/drawing/2014/main" id="{EC615B89-75D4-4271-9247-12B33CE63F15}"/>
              </a:ext>
            </a:extLst>
          </p:cNvPr>
          <p:cNvSpPr/>
          <p:nvPr/>
        </p:nvSpPr>
        <p:spPr>
          <a:xfrm flipV="1">
            <a:off x="-12880" y="0"/>
            <a:ext cx="12204880"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grpSp>
        <p:nvGrpSpPr>
          <p:cNvPr id="10" name="Graphic 8">
            <a:extLst>
              <a:ext uri="{FF2B5EF4-FFF2-40B4-BE49-F238E27FC236}">
                <a16:creationId xmlns:a16="http://schemas.microsoft.com/office/drawing/2014/main" id="{EC384762-69C5-4EBD-A795-FBC818E1A680}"/>
              </a:ext>
            </a:extLst>
          </p:cNvPr>
          <p:cNvGrpSpPr/>
          <p:nvPr/>
        </p:nvGrpSpPr>
        <p:grpSpPr>
          <a:xfrm>
            <a:off x="-1" y="0"/>
            <a:ext cx="4677507" cy="4267200"/>
            <a:chOff x="5553075" y="1010871"/>
            <a:chExt cx="3193566" cy="2913429"/>
          </a:xfrm>
        </p:grpSpPr>
        <p:sp>
          <p:nvSpPr>
            <p:cNvPr id="11" name="Freeform: Shape 10">
              <a:extLst>
                <a:ext uri="{FF2B5EF4-FFF2-40B4-BE49-F238E27FC236}">
                  <a16:creationId xmlns:a16="http://schemas.microsoft.com/office/drawing/2014/main" id="{135FB0B3-537F-4A45-A693-02013AF3B7F0}"/>
                </a:ext>
              </a:extLst>
            </p:cNvPr>
            <p:cNvSpPr/>
            <p:nvPr/>
          </p:nvSpPr>
          <p:spPr>
            <a:xfrm>
              <a:off x="5553075" y="1010871"/>
              <a:ext cx="2152015" cy="1154726"/>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2" name="Freeform: Shape 11">
              <a:extLst>
                <a:ext uri="{FF2B5EF4-FFF2-40B4-BE49-F238E27FC236}">
                  <a16:creationId xmlns:a16="http://schemas.microsoft.com/office/drawing/2014/main" id="{74B8B92C-4ECC-48E7-B4A1-65CF40BCBFAC}"/>
                </a:ext>
              </a:extLst>
            </p:cNvPr>
            <p:cNvSpPr/>
            <p:nvPr/>
          </p:nvSpPr>
          <p:spPr>
            <a:xfrm>
              <a:off x="5553075" y="1010871"/>
              <a:ext cx="3199168" cy="291202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sp>
        <p:nvSpPr>
          <p:cNvPr id="14" name="Freeform: Shape 13">
            <a:extLst>
              <a:ext uri="{FF2B5EF4-FFF2-40B4-BE49-F238E27FC236}">
                <a16:creationId xmlns:a16="http://schemas.microsoft.com/office/drawing/2014/main" id="{F67A733A-54D8-40AD-828B-4A46D1CF28F4}"/>
              </a:ext>
            </a:extLst>
          </p:cNvPr>
          <p:cNvSpPr/>
          <p:nvPr/>
        </p:nvSpPr>
        <p:spPr>
          <a:xfrm rot="10800000">
            <a:off x="9040017" y="5166712"/>
            <a:ext cx="3151983" cy="169128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5" name="Freeform: Shape 14">
            <a:extLst>
              <a:ext uri="{FF2B5EF4-FFF2-40B4-BE49-F238E27FC236}">
                <a16:creationId xmlns:a16="http://schemas.microsoft.com/office/drawing/2014/main" id="{0699FE29-A01F-4A33-B69F-A7185573668E}"/>
              </a:ext>
            </a:extLst>
          </p:cNvPr>
          <p:cNvSpPr/>
          <p:nvPr/>
        </p:nvSpPr>
        <p:spPr>
          <a:xfrm rot="10800000">
            <a:off x="7506288" y="2592852"/>
            <a:ext cx="4685712" cy="426514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6" name="TextBox 15">
            <a:extLst>
              <a:ext uri="{FF2B5EF4-FFF2-40B4-BE49-F238E27FC236}">
                <a16:creationId xmlns:a16="http://schemas.microsoft.com/office/drawing/2014/main" id="{81B5B90C-CCCD-4407-872D-08191331EBDC}"/>
              </a:ext>
            </a:extLst>
          </p:cNvPr>
          <p:cNvSpPr txBox="1"/>
          <p:nvPr/>
        </p:nvSpPr>
        <p:spPr>
          <a:xfrm>
            <a:off x="2855241" y="2705725"/>
            <a:ext cx="5335115" cy="1446550"/>
          </a:xfrm>
          <a:prstGeom prst="rect">
            <a:avLst/>
          </a:prstGeom>
          <a:noFill/>
        </p:spPr>
        <p:txBody>
          <a:bodyPr wrap="none" rtlCol="0">
            <a:spAutoFit/>
          </a:bodyPr>
          <a:lstStyle/>
          <a:p>
            <a:pPr algn="ctr"/>
            <a:r>
              <a:rPr lang="ar-SA" sz="8800" b="1" dirty="0">
                <a:solidFill>
                  <a:schemeClr val="bg2"/>
                </a:solidFill>
                <a:latin typeface="VIP Hakm Bold" panose="02000500000000000000" pitchFamily="2" charset="-78"/>
                <a:cs typeface="VIP Hakm Bold" panose="02000500000000000000" pitchFamily="2" charset="-78"/>
              </a:rPr>
              <a:t>شكــراً لكــم</a:t>
            </a:r>
            <a:endParaRPr lang="en-US" sz="8800" b="1" dirty="0">
              <a:solidFill>
                <a:schemeClr val="bg2"/>
              </a:solidFill>
              <a:latin typeface="VIP Hakm Bold" panose="02000500000000000000" pitchFamily="2" charset="-78"/>
              <a:cs typeface="VIP Hakm Bold" panose="02000500000000000000" pitchFamily="2" charset="-78"/>
            </a:endParaRPr>
          </a:p>
        </p:txBody>
      </p:sp>
    </p:spTree>
    <p:extLst>
      <p:ext uri="{BB962C8B-B14F-4D97-AF65-F5344CB8AC3E}">
        <p14:creationId xmlns:p14="http://schemas.microsoft.com/office/powerpoint/2010/main" val="284652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heme/theme1.xml><?xml version="1.0" encoding="utf-8"?>
<a:theme xmlns:a="http://schemas.openxmlformats.org/drawingml/2006/main" name="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2844</TotalTime>
  <Words>1664</Words>
  <Application>Microsoft Macintosh PowerPoint</Application>
  <PresentationFormat>شاشة عريضة</PresentationFormat>
  <Paragraphs>185</Paragraphs>
  <Slides>36</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4</vt:i4>
      </vt:variant>
      <vt:variant>
        <vt:lpstr>عناوين الشرائح</vt:lpstr>
      </vt:variant>
      <vt:variant>
        <vt:i4>36</vt:i4>
      </vt:variant>
    </vt:vector>
  </HeadingPairs>
  <TitlesOfParts>
    <vt:vector size="46" baseType="lpstr">
      <vt:lpstr>Arial</vt:lpstr>
      <vt:lpstr>Calibri</vt:lpstr>
      <vt:lpstr>Helvetica Light</vt:lpstr>
      <vt:lpstr>Expo Arabic Light</vt:lpstr>
      <vt:lpstr>Calibri Light</vt:lpstr>
      <vt:lpstr>VIP Hakm Bold</vt:lpstr>
      <vt:lpstr>نيـون - من ادركها بوربوينت</vt:lpstr>
      <vt:lpstr>1_نيـون - من ادركها بوربوينت</vt:lpstr>
      <vt:lpstr>2_نيـون - من ادركها بوربوينت</vt:lpstr>
      <vt:lpstr>1_نسق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ادركها بوربوينت</dc:creator>
  <cp:keywords>ادركها بوربوينت</cp:keywords>
  <cp:lastModifiedBy>looly star</cp:lastModifiedBy>
  <cp:revision>371</cp:revision>
  <dcterms:created xsi:type="dcterms:W3CDTF">2019-11-26T02:30:10Z</dcterms:created>
  <dcterms:modified xsi:type="dcterms:W3CDTF">2025-12-22T06:55:05Z</dcterms:modified>
  <cp:category>قوالب بوربوينت تعليمية</cp:category>
</cp:coreProperties>
</file>