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48" r:id="rId1"/>
  </p:sldMasterIdLst>
  <p:sldIdLst>
    <p:sldId id="256" r:id="rId3"/>
    <p:sldId id="311" r:id="rId4"/>
    <p:sldId id="292" r:id="rId5"/>
    <p:sldId id="290" r:id="rId6"/>
    <p:sldId id="678" r:id="rId7"/>
    <p:sldId id="321" r:id="rId8"/>
    <p:sldId id="339" r:id="rId9"/>
    <p:sldId id="359" r:id="rId10"/>
    <p:sldId id="372" r:id="rId11"/>
    <p:sldId id="482" r:id="rId12"/>
    <p:sldId id="801" r:id="rId13"/>
    <p:sldId id="260" r:id="rId14"/>
    <p:sldId id="846" r:id="rId15"/>
    <p:sldId id="264" r:id="rId16"/>
    <p:sldId id="843" r:id="rId17"/>
    <p:sldId id="844" r:id="rId18"/>
    <p:sldId id="845" r:id="rId19"/>
    <p:sldId id="821" r:id="rId20"/>
    <p:sldId id="847" r:id="rId21"/>
    <p:sldId id="919" r:id="rId22"/>
    <p:sldId id="278" r:id="rId23"/>
    <p:sldId id="875" r:id="rId24"/>
    <p:sldId id="267" r:id="rId25"/>
    <p:sldId id="850" r:id="rId26"/>
    <p:sldId id="822" r:id="rId27"/>
    <p:sldId id="802" r:id="rId28"/>
    <p:sldId id="268" r:id="rId29"/>
    <p:sldId id="825" r:id="rId30"/>
    <p:sldId id="809" r:id="rId31"/>
    <p:sldId id="937" r:id="rId32"/>
    <p:sldId id="923" r:id="rId33"/>
    <p:sldId id="924" r:id="rId34"/>
    <p:sldId id="488" r:id="rId35"/>
    <p:sldId id="925" r:id="rId36"/>
    <p:sldId id="931" r:id="rId37"/>
    <p:sldId id="928" r:id="rId38"/>
    <p:sldId id="808" r:id="rId39"/>
    <p:sldId id="926" r:id="rId40"/>
    <p:sldId id="927" r:id="rId41"/>
    <p:sldId id="932" r:id="rId42"/>
    <p:sldId id="489" r:id="rId43"/>
    <p:sldId id="490" r:id="rId44"/>
    <p:sldId id="938" r:id="rId45"/>
    <p:sldId id="939" r:id="rId46"/>
    <p:sldId id="940" r:id="rId47"/>
    <p:sldId id="941" r:id="rId48"/>
    <p:sldId id="942" r:id="rId49"/>
    <p:sldId id="943" r:id="rId50"/>
    <p:sldId id="944" r:id="rId51"/>
    <p:sldId id="947" r:id="rId52"/>
    <p:sldId id="948" r:id="rId53"/>
    <p:sldId id="945" r:id="rId54"/>
    <p:sldId id="952" r:id="rId55"/>
    <p:sldId id="946" r:id="rId56"/>
    <p:sldId id="951" r:id="rId57"/>
    <p:sldId id="949" r:id="rId58"/>
    <p:sldId id="950" r:id="rId59"/>
    <p:sldId id="953" r:id="rId60"/>
    <p:sldId id="954" r:id="rId61"/>
    <p:sldId id="955" r:id="rId62"/>
    <p:sldId id="957" r:id="rId63"/>
    <p:sldId id="956" r:id="rId64"/>
    <p:sldId id="958" r:id="rId65"/>
    <p:sldId id="959" r:id="rId66"/>
    <p:sldId id="960" r:id="rId67"/>
    <p:sldId id="961" r:id="rId68"/>
    <p:sldId id="967" r:id="rId69"/>
    <p:sldId id="962" r:id="rId70"/>
    <p:sldId id="963" r:id="rId71"/>
    <p:sldId id="964" r:id="rId72"/>
    <p:sldId id="965" r:id="rId73"/>
    <p:sldId id="966" r:id="rId74"/>
    <p:sldId id="968" r:id="rId75"/>
    <p:sldId id="969" r:id="rId76"/>
    <p:sldId id="970" r:id="rId77"/>
    <p:sldId id="977" r:id="rId78"/>
    <p:sldId id="978" r:id="rId79"/>
    <p:sldId id="979" r:id="rId80"/>
    <p:sldId id="980" r:id="rId81"/>
    <p:sldId id="981" r:id="rId82"/>
    <p:sldId id="982" r:id="rId83"/>
    <p:sldId id="983" r:id="rId84"/>
    <p:sldId id="987" r:id="rId85"/>
    <p:sldId id="984" r:id="rId86"/>
    <p:sldId id="986" r:id="rId87"/>
    <p:sldId id="985" r:id="rId88"/>
    <p:sldId id="991" r:id="rId89"/>
    <p:sldId id="988" r:id="rId90"/>
    <p:sldId id="989" r:id="rId91"/>
    <p:sldId id="990" r:id="rId92"/>
    <p:sldId id="993" r:id="rId93"/>
    <p:sldId id="992" r:id="rId94"/>
    <p:sldId id="994" r:id="rId95"/>
    <p:sldId id="995" r:id="rId96"/>
    <p:sldId id="996" r:id="rId97"/>
    <p:sldId id="997" r:id="rId98"/>
    <p:sldId id="998" r:id="rId99"/>
    <p:sldId id="999" r:id="rId100"/>
    <p:sldId id="1002" r:id="rId101"/>
    <p:sldId id="1000" r:id="rId102"/>
    <p:sldId id="1001" r:id="rId103"/>
    <p:sldId id="1006" r:id="rId104"/>
    <p:sldId id="1003" r:id="rId105"/>
    <p:sldId id="1004" r:id="rId106"/>
    <p:sldId id="1008" r:id="rId107"/>
    <p:sldId id="1005" r:id="rId108"/>
    <p:sldId id="1007" r:id="rId109"/>
    <p:sldId id="1009" r:id="rId110"/>
    <p:sldId id="1010" r:id="rId111"/>
    <p:sldId id="1011" r:id="rId112"/>
    <p:sldId id="1012" r:id="rId113"/>
    <p:sldId id="1013" r:id="rId114"/>
    <p:sldId id="1014" r:id="rId115"/>
    <p:sldId id="1018" r:id="rId116"/>
    <p:sldId id="1019" r:id="rId117"/>
    <p:sldId id="1020" r:id="rId118"/>
    <p:sldId id="1021" r:id="rId119"/>
    <p:sldId id="1022" r:id="rId120"/>
    <p:sldId id="1023" r:id="rId121"/>
    <p:sldId id="1024" r:id="rId122"/>
    <p:sldId id="1028" r:id="rId123"/>
    <p:sldId id="1025" r:id="rId124"/>
    <p:sldId id="1027" r:id="rId125"/>
    <p:sldId id="1026" r:id="rId126"/>
    <p:sldId id="1029" r:id="rId127"/>
    <p:sldId id="1030" r:id="rId128"/>
    <p:sldId id="1031" r:id="rId129"/>
    <p:sldId id="1034" r:id="rId130"/>
    <p:sldId id="1033" r:id="rId131"/>
    <p:sldId id="1035" r:id="rId132"/>
    <p:sldId id="1036" r:id="rId133"/>
    <p:sldId id="1037" r:id="rId134"/>
    <p:sldId id="1038" r:id="rId135"/>
    <p:sldId id="1039" r:id="rId136"/>
    <p:sldId id="1040" r:id="rId137"/>
    <p:sldId id="1041" r:id="rId138"/>
    <p:sldId id="1042" r:id="rId139"/>
    <p:sldId id="1049" r:id="rId140"/>
    <p:sldId id="1043" r:id="rId141"/>
    <p:sldId id="1047" r:id="rId142"/>
    <p:sldId id="1044" r:id="rId143"/>
    <p:sldId id="1045" r:id="rId144"/>
    <p:sldId id="1046" r:id="rId145"/>
    <p:sldId id="1048" r:id="rId146"/>
    <p:sldId id="1050" r:id="rId147"/>
    <p:sldId id="1051" r:id="rId148"/>
    <p:sldId id="1055" r:id="rId149"/>
    <p:sldId id="1059" r:id="rId150"/>
    <p:sldId id="1060" r:id="rId151"/>
    <p:sldId id="527" r:id="rId152"/>
    <p:sldId id="528" r:id="rId153"/>
  </p:sldIdLst>
  <p:sldSz cx="12192000" cy="6858000"/>
  <p:notesSz cx="6858000" cy="9144000"/>
  <p:embeddedFontLst>
    <p:embeddedFont>
      <p:font typeface="VIP Hakm Bold" panose="02000500000000000000" pitchFamily="2" charset="-78"/>
      <p:regular r:id="rId157"/>
    </p:embeddedFont>
    <p:embeddedFont>
      <p:font typeface="Calibri" panose="020F0502020204030204" pitchFamily="34" charset="0"/>
      <p:regular r:id="rId158"/>
      <p:bold r:id="rId159"/>
    </p:embeddedFont>
    <p:embeddedFont>
      <p:font typeface="Aldhabi" panose="01000000000000000000" charset="0"/>
      <p:regular r:id="rId160"/>
    </p:embeddedFont>
    <p:embeddedFont>
      <p:font typeface="Roboto" panose="02000000000000000000"/>
      <p:regular r:id="rId161"/>
      <p:bold r:id="rId162"/>
      <p:italic r:id="rId163"/>
      <p:boldItalic r:id="rId1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FF3300"/>
    <a:srgbClr val="663300"/>
    <a:srgbClr val="003300"/>
    <a:srgbClr val="188FA1"/>
    <a:srgbClr val="06508E"/>
    <a:srgbClr val="0885B6"/>
    <a:srgbClr val="0EA7E2"/>
    <a:srgbClr val="23AC9D"/>
    <a:srgbClr val="0C7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750" autoAdjust="0"/>
    <p:restoredTop sz="94660"/>
  </p:normalViewPr>
  <p:slideViewPr>
    <p:cSldViewPr snapToGrid="0">
      <p:cViewPr varScale="1">
        <p:scale>
          <a:sx n="68" d="100"/>
          <a:sy n="68" d="100"/>
        </p:scale>
        <p:origin x="972" y="66"/>
      </p:cViewPr>
      <p:guideLst/>
    </p:cSldViewPr>
  </p:slideViewPr>
  <p:notesTextViewPr>
    <p:cViewPr>
      <p:scale>
        <a:sx n="1" d="1"/>
        <a:sy n="1" d="1"/>
      </p:scale>
      <p:origin x="0" y="0"/>
    </p:cViewPr>
  </p:notesTextViewPr>
  <p:sorterViewPr>
    <p:cViewPr varScale="1">
      <p:scale>
        <a:sx n="1" d="1"/>
        <a:sy n="1" d="1"/>
      </p:scale>
      <p:origin x="0" y="0"/>
    </p:cViewPr>
  </p:sorterViewPr>
  <p:gridSpacing cx="36004" cy="36004"/>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4" Type="http://schemas.openxmlformats.org/officeDocument/2006/relationships/font" Target="fonts/font8.fntdata"/><Relationship Id="rId163" Type="http://schemas.openxmlformats.org/officeDocument/2006/relationships/font" Target="fonts/font7.fntdata"/><Relationship Id="rId162" Type="http://schemas.openxmlformats.org/officeDocument/2006/relationships/font" Target="fonts/font6.fntdata"/><Relationship Id="rId161" Type="http://schemas.openxmlformats.org/officeDocument/2006/relationships/font" Target="fonts/font5.fntdata"/><Relationship Id="rId160" Type="http://schemas.openxmlformats.org/officeDocument/2006/relationships/font" Target="fonts/font4.fntdata"/><Relationship Id="rId16" Type="http://schemas.openxmlformats.org/officeDocument/2006/relationships/slide" Target="slides/slide14.xml"/><Relationship Id="rId159" Type="http://schemas.openxmlformats.org/officeDocument/2006/relationships/font" Target="fonts/font3.fntdata"/><Relationship Id="rId158" Type="http://schemas.openxmlformats.org/officeDocument/2006/relationships/font" Target="fonts/font2.fntdata"/><Relationship Id="rId157" Type="http://schemas.openxmlformats.org/officeDocument/2006/relationships/font" Target="fonts/font1.fntdata"/><Relationship Id="rId156" Type="http://schemas.openxmlformats.org/officeDocument/2006/relationships/tableStyles" Target="tableStyles.xml"/><Relationship Id="rId155" Type="http://schemas.openxmlformats.org/officeDocument/2006/relationships/viewProps" Target="viewProps.xml"/><Relationship Id="rId154" Type="http://schemas.openxmlformats.org/officeDocument/2006/relationships/presProps" Target="presProps.xml"/><Relationship Id="rId153" Type="http://schemas.openxmlformats.org/officeDocument/2006/relationships/slide" Target="slides/slide151.xml"/><Relationship Id="rId152" Type="http://schemas.openxmlformats.org/officeDocument/2006/relationships/slide" Target="slides/slide150.xml"/><Relationship Id="rId151" Type="http://schemas.openxmlformats.org/officeDocument/2006/relationships/slide" Target="slides/slide149.xml"/><Relationship Id="rId150" Type="http://schemas.openxmlformats.org/officeDocument/2006/relationships/slide" Target="slides/slide148.xml"/><Relationship Id="rId15" Type="http://schemas.openxmlformats.org/officeDocument/2006/relationships/slide" Target="slides/slide13.xml"/><Relationship Id="rId149" Type="http://schemas.openxmlformats.org/officeDocument/2006/relationships/slide" Target="slides/slide147.xml"/><Relationship Id="rId148" Type="http://schemas.openxmlformats.org/officeDocument/2006/relationships/slide" Target="slides/slide146.xml"/><Relationship Id="rId147" Type="http://schemas.openxmlformats.org/officeDocument/2006/relationships/slide" Target="slides/slide145.xml"/><Relationship Id="rId146" Type="http://schemas.openxmlformats.org/officeDocument/2006/relationships/slide" Target="slides/slide144.xml"/><Relationship Id="rId145" Type="http://schemas.openxmlformats.org/officeDocument/2006/relationships/slide" Target="slides/slide143.xml"/><Relationship Id="rId144" Type="http://schemas.openxmlformats.org/officeDocument/2006/relationships/slide" Target="slides/slide142.xml"/><Relationship Id="rId143" Type="http://schemas.openxmlformats.org/officeDocument/2006/relationships/slide" Target="slides/slide141.xml"/><Relationship Id="rId142" Type="http://schemas.openxmlformats.org/officeDocument/2006/relationships/slide" Target="slides/slide140.xml"/><Relationship Id="rId141" Type="http://schemas.openxmlformats.org/officeDocument/2006/relationships/slide" Target="slides/slide139.xml"/><Relationship Id="rId140" Type="http://schemas.openxmlformats.org/officeDocument/2006/relationships/slide" Target="slides/slide138.xml"/><Relationship Id="rId14" Type="http://schemas.openxmlformats.org/officeDocument/2006/relationships/slide" Target="slides/slide12.xml"/><Relationship Id="rId139" Type="http://schemas.openxmlformats.org/officeDocument/2006/relationships/slide" Target="slides/slide137.xml"/><Relationship Id="rId138" Type="http://schemas.openxmlformats.org/officeDocument/2006/relationships/slide" Target="slides/slide136.xml"/><Relationship Id="rId137" Type="http://schemas.openxmlformats.org/officeDocument/2006/relationships/slide" Target="slides/slide135.xml"/><Relationship Id="rId136" Type="http://schemas.openxmlformats.org/officeDocument/2006/relationships/slide" Target="slides/slide134.xml"/><Relationship Id="rId135" Type="http://schemas.openxmlformats.org/officeDocument/2006/relationships/slide" Target="slides/slide133.xml"/><Relationship Id="rId134" Type="http://schemas.openxmlformats.org/officeDocument/2006/relationships/slide" Target="slides/slide132.xml"/><Relationship Id="rId133" Type="http://schemas.openxmlformats.org/officeDocument/2006/relationships/slide" Target="slides/slide131.xml"/><Relationship Id="rId132" Type="http://schemas.openxmlformats.org/officeDocument/2006/relationships/slide" Target="slides/slide130.xml"/><Relationship Id="rId131" Type="http://schemas.openxmlformats.org/officeDocument/2006/relationships/slide" Target="slides/slide129.xml"/><Relationship Id="rId130" Type="http://schemas.openxmlformats.org/officeDocument/2006/relationships/slide" Target="slides/slide128.xml"/><Relationship Id="rId13" Type="http://schemas.openxmlformats.org/officeDocument/2006/relationships/slide" Target="slides/slide11.xml"/><Relationship Id="rId129" Type="http://schemas.openxmlformats.org/officeDocument/2006/relationships/slide" Target="slides/slide127.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ar-SA" dirty="0"/>
          </a:p>
        </p:txBody>
      </p:sp>
      <p:sp>
        <p:nvSpPr>
          <p:cNvPr id="8" name="عنصر نائب للصورة 7"/>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ar-SA"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ar-SA"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ar-SA"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ar-SA"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ar-SA" dirty="0"/>
          </a:p>
        </p:txBody>
      </p:sp>
      <p:sp>
        <p:nvSpPr>
          <p:cNvPr id="11" name="عنصر نائب للصورة 10"/>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ar-SA"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ar-SA"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ar-SA"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p:cNvSpPr txBox="1"/>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fld>
            <a:endParaRPr lang="en-US" b="1" dirty="0">
              <a:solidFill>
                <a:schemeClr val="accent1"/>
              </a:solidFill>
              <a:latin typeface="Expo Arabic Light" panose="00000400000000000000" pitchFamily="2" charset="-78"/>
              <a:cs typeface="Expo Arabic Light" panose="00000400000000000000" pitchFamily="2" charset="-7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2.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9.pn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15.GIF"/><Relationship Id="rId1" Type="http://schemas.openxmlformats.org/officeDocument/2006/relationships/hyperlink" Target="https://www.youtube.com/watch?v=v7HFSZCgnrs" TargetMode="Externa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9.xml"/><Relationship Id="rId4" Type="http://schemas.openxmlformats.org/officeDocument/2006/relationships/image" Target="../media/image19.pn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21.png"/><Relationship Id="rId1" Type="http://schemas.openxmlformats.org/officeDocument/2006/relationships/image" Target="../media/image20.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1.png"/><Relationship Id="rId1"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1.png"/><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1.png"/><Relationship Id="rId1" Type="http://schemas.openxmlformats.org/officeDocument/2006/relationships/image" Target="../media/image25.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1.png"/><Relationship Id="rId1"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27.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5.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1.png"/><Relationship Id="rId1"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1.png"/><Relationship Id="rId1" Type="http://schemas.openxmlformats.org/officeDocument/2006/relationships/image" Target="../media/image32.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1.png"/><Relationship Id="rId1"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1.png"/><Relationship Id="rId1" Type="http://schemas.openxmlformats.org/officeDocument/2006/relationships/image" Target="../media/image33.jpeg"/></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image" Target="../media/image21.png"/><Relationship Id="rId3"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image" Target="../media/image34.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21.png"/><Relationship Id="rId1" Type="http://schemas.openxmlformats.org/officeDocument/2006/relationships/image" Target="../media/image35.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21.png"/><Relationship Id="rId1" Type="http://schemas.openxmlformats.org/officeDocument/2006/relationships/image" Target="../media/image36.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1.png"/><Relationship Id="rId1"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1.png"/><Relationship Id="rId1"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1.png"/><Relationship Id="rId1"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1.png"/><Relationship Id="rId1" Type="http://schemas.openxmlformats.org/officeDocument/2006/relationships/image" Target="../media/image40.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4.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GIF"/><Relationship Id="rId1" Type="http://schemas.openxmlformats.org/officeDocument/2006/relationships/hyperlink" Target="https://www.youtube.com/watch?v=r2RLO0yzd34" TargetMode="Externa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1.jpe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jpe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GIF"/><Relationship Id="rId1" Type="http://schemas.openxmlformats.org/officeDocument/2006/relationships/hyperlink" Target="https://www.youtube.com/watch?v=-z6nz0H8Tks" TargetMode="Externa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5.jpeg"/></Relationships>
</file>

<file path=ppt/slides/_rels/slide47.xml.rels><?xml version="1.0" encoding="UTF-8" standalone="yes"?>
<Relationships xmlns="http://schemas.openxmlformats.org/package/2006/relationships"><Relationship Id="rId6"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image" Target="../media/image21.pn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21.png"/><Relationship Id="rId1" Type="http://schemas.openxmlformats.org/officeDocument/2006/relationships/image" Target="../media/image20.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1.png"/><Relationship Id="rId1" Type="http://schemas.openxmlformats.org/officeDocument/2006/relationships/image" Target="../media/image24.jpe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1.png"/><Relationship Id="rId1" Type="http://schemas.openxmlformats.org/officeDocument/2006/relationships/image" Target="../media/image17.jpe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9.png"/><Relationship Id="rId1" Type="http://schemas.openxmlformats.org/officeDocument/2006/relationships/image" Target="../media/image26.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image" Target="../media/image22.jpe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27.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1.png"/><Relationship Id="rId1" Type="http://schemas.openxmlformats.org/officeDocument/2006/relationships/image" Target="../media/image25.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1.png"/><Relationship Id="rId1" Type="http://schemas.openxmlformats.org/officeDocument/2006/relationships/image" Target="../media/image18.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5.jpeg"/></Relationships>
</file>

<file path=ppt/slides/_rels/slide60.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image" Target="../media/image29.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31.jpe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1.png"/><Relationship Id="rId1" Type="http://schemas.openxmlformats.org/officeDocument/2006/relationships/image" Target="../media/image30.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1.png"/><Relationship Id="rId1" Type="http://schemas.openxmlformats.org/officeDocument/2006/relationships/image" Target="../media/image32.jpe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1.png"/><Relationship Id="rId1" Type="http://schemas.openxmlformats.org/officeDocument/2006/relationships/image" Target="../media/image23.jpeg"/></Relationships>
</file>

<file path=ppt/slides/_rels/slide67.xml.rels><?xml version="1.0" encoding="UTF-8" standalone="yes"?>
<Relationships xmlns="http://schemas.openxmlformats.org/package/2006/relationships"><Relationship Id="rId5" Type="http://schemas.openxmlformats.org/officeDocument/2006/relationships/slideLayout" Target="../slideLayouts/slideLayout9.xml"/><Relationship Id="rId4" Type="http://schemas.openxmlformats.org/officeDocument/2006/relationships/image" Target="../media/image19.png"/><Relationship Id="rId3"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image" Target="../media/image34.jpe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1.png"/><Relationship Id="rId1" Type="http://schemas.openxmlformats.org/officeDocument/2006/relationships/image" Target="../media/image33.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21.png"/><Relationship Id="rId1" Type="http://schemas.openxmlformats.org/officeDocument/2006/relationships/image" Target="../media/image35.jpe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21.png"/><Relationship Id="rId1" Type="http://schemas.openxmlformats.org/officeDocument/2006/relationships/image" Target="../media/image36.jpe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35.jpe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1.png"/><Relationship Id="rId1" Type="http://schemas.openxmlformats.org/officeDocument/2006/relationships/image" Target="../media/image37.pn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38.jpe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39.png"/></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4.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GIF"/><Relationship Id="rId1" Type="http://schemas.openxmlformats.org/officeDocument/2006/relationships/hyperlink" Target="https://www.youtube.com/watch?v=G-tCMP2U6dg" TargetMode="Externa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1.jpeg"/></Relationships>
</file>

<file path=ppt/slides/_rels/slide79.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jpe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GIF"/><Relationship Id="rId1" Type="http://schemas.openxmlformats.org/officeDocument/2006/relationships/hyperlink" Target="https://www.youtube.com/watch?v=jI_YVBVqhKM" TargetMode="Externa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5.jpeg"/></Relationships>
</file>

<file path=ppt/slides/_rels/slide82.xml.rels><?xml version="1.0" encoding="UTF-8" standalone="yes"?>
<Relationships xmlns="http://schemas.openxmlformats.org/package/2006/relationships"><Relationship Id="rId5" Type="http://schemas.openxmlformats.org/officeDocument/2006/relationships/slideLayout" Target="../slideLayouts/slideLayout9.xml"/><Relationship Id="rId4" Type="http://schemas.openxmlformats.org/officeDocument/2006/relationships/image" Target="../media/image19.pn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3.jpeg"/><Relationship Id="rId1" Type="http://schemas.openxmlformats.org/officeDocument/2006/relationships/image" Target="../media/image22.jpe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20.jpe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9.png"/><Relationship Id="rId1" Type="http://schemas.openxmlformats.org/officeDocument/2006/relationships/image" Target="../media/image2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8.jpe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24.jpeg"/></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7.jpe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25.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7.jpeg"/></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5.jpeg"/></Relationships>
</file>

<file path=ppt/slides/_rels/slide95.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image" Target="../media/image29.pn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1.png"/><Relationship Id="rId1" Type="http://schemas.openxmlformats.org/officeDocument/2006/relationships/image" Target="../media/image30.pn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31.jpeg"/></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1.png"/><Relationship Id="rId1" Type="http://schemas.openxmlformats.org/officeDocument/2006/relationships/image" Target="../media/image32.jpeg"/></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1.png"/><Relationship Id="rId1" Type="http://schemas.openxmlformats.org/officeDocument/2006/relationships/image" Target="../media/image23.jpe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21.png"/><Relationship Id="rId1" Type="http://schemas.openxmlformats.org/officeDocument/2006/relationships/image" Target="../media/image36.jpe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1.png"/><Relationship Id="rId1" Type="http://schemas.openxmlformats.org/officeDocument/2006/relationships/image" Target="../media/image33.jpe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21.png"/><Relationship Id="rId1" Type="http://schemas.openxmlformats.org/officeDocument/2006/relationships/image" Target="../media/image35.jpeg"/></Relationships>
</file>

<file path=ppt/slides/_rels/slide105.xml.rels><?xml version="1.0" encoding="UTF-8" standalone="yes"?>
<Relationships xmlns="http://schemas.openxmlformats.org/package/2006/relationships"><Relationship Id="rId6"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image" Target="../media/image21.png"/><Relationship Id="rId3"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image" Target="../media/image34.jpeg"/></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35.jpeg"/></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1.png"/><Relationship Id="rId1" Type="http://schemas.openxmlformats.org/officeDocument/2006/relationships/image" Target="../media/image37.png"/></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1.png"/><Relationship Id="rId1" Type="http://schemas.openxmlformats.org/officeDocument/2006/relationships/image" Target="../media/image38.jpeg"/></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1.png"/><Relationship Id="rId1" Type="http://schemas.openxmlformats.org/officeDocument/2006/relationships/image" Target="../media/image39.png"/></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1.png"/><Relationship Id="rId1" Type="http://schemas.openxmlformats.org/officeDocument/2006/relationships/image" Target="../media/image40.png"/></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1.png"/><Relationship Id="rId1" Type="http://schemas.openxmlformats.org/officeDocument/2006/relationships/image" Target="../media/image41.jpeg"/></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114.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4.png"/></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GIF"/><Relationship Id="rId1" Type="http://schemas.openxmlformats.org/officeDocument/2006/relationships/hyperlink" Target="https://www.youtube.com/watch?v=eT0dRbDu1J0" TargetMode="Externa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1.jpeg"/></Relationships>
</file>

<file path=ppt/slides/_rels/slide117.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jpeg"/></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GIF"/><Relationship Id="rId1" Type="http://schemas.openxmlformats.org/officeDocument/2006/relationships/hyperlink" Target="https://www.youtube.com/watch?v=reVuHrG5t7Q" TargetMode="External"/></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5.jpeg"/></Relationships>
</file>

<file path=ppt/slides/_rels/slide120.xml.rels><?xml version="1.0" encoding="UTF-8" standalone="yes"?>
<Relationships xmlns="http://schemas.openxmlformats.org/package/2006/relationships"><Relationship Id="rId5" Type="http://schemas.openxmlformats.org/officeDocument/2006/relationships/slideLayout" Target="../slideLayouts/slideLayout9.xml"/><Relationship Id="rId4" Type="http://schemas.openxmlformats.org/officeDocument/2006/relationships/image" Target="../media/image19.pn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3.jpeg"/><Relationship Id="rId1" Type="http://schemas.openxmlformats.org/officeDocument/2006/relationships/image" Target="../media/image22.jpeg"/></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21.png"/><Relationship Id="rId1" Type="http://schemas.openxmlformats.org/officeDocument/2006/relationships/image" Target="../media/image20.jpeg"/></Relationships>
</file>

<file path=ppt/slides/_rels/slide123.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image" Target="../media/image26.png"/></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1.png"/><Relationship Id="rId1" Type="http://schemas.openxmlformats.org/officeDocument/2006/relationships/image" Target="../media/image24.jpeg"/></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1.png"/><Relationship Id="rId1" Type="http://schemas.openxmlformats.org/officeDocument/2006/relationships/image" Target="../media/image17.jpeg"/></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25.jpeg"/></Relationships>
</file>

<file path=ppt/slides/_rels/slide128.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27.jpeg"/></Relationships>
</file>

<file path=ppt/slides/_rels/slide1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13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5.jpeg"/></Relationships>
</file>

<file path=ppt/slides/_rels/slide132.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image" Target="../media/image29.png"/></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1.png"/><Relationship Id="rId1" Type="http://schemas.openxmlformats.org/officeDocument/2006/relationships/image" Target="../media/image30.png"/></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31.jpeg"/></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1.png"/><Relationship Id="rId1" Type="http://schemas.openxmlformats.org/officeDocument/2006/relationships/image" Target="../media/image32.jpeg"/></Relationships>
</file>

<file path=ppt/slides/_rels/slide136.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137.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38.xml.rels><?xml version="1.0" encoding="UTF-8" standalone="yes"?>
<Relationships xmlns="http://schemas.openxmlformats.org/package/2006/relationships"><Relationship Id="rId6"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image" Target="../media/image21.png"/><Relationship Id="rId3"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image" Target="../media/image34.jpeg"/></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21.png"/><Relationship Id="rId1" Type="http://schemas.openxmlformats.org/officeDocument/2006/relationships/image" Target="../media/image23.jpeg"/></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21.png"/><Relationship Id="rId1" Type="http://schemas.openxmlformats.org/officeDocument/2006/relationships/image" Target="../media/image36.jpeg"/></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1.png"/><Relationship Id="rId1" Type="http://schemas.openxmlformats.org/officeDocument/2006/relationships/image" Target="../media/image33.jpeg"/></Relationships>
</file>

<file path=ppt/slides/_rels/slide14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21.png"/><Relationship Id="rId1" Type="http://schemas.openxmlformats.org/officeDocument/2006/relationships/image" Target="../media/image35.jpeg"/></Relationships>
</file>

<file path=ppt/slides/_rels/slide14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1.png"/></Relationships>
</file>

<file path=ppt/slides/_rels/slide14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1.png"/><Relationship Id="rId1" Type="http://schemas.openxmlformats.org/officeDocument/2006/relationships/image" Target="../media/image35.jpeg"/></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1.png"/><Relationship Id="rId1" Type="http://schemas.openxmlformats.org/officeDocument/2006/relationships/image" Target="../media/image37.png"/></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1.png"/><Relationship Id="rId1" Type="http://schemas.openxmlformats.org/officeDocument/2006/relationships/image" Target="../media/image38.jpeg"/></Relationships>
</file>

<file path=ppt/slides/_rels/slide147.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148.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4.png"/></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GIF"/><Relationship Id="rId1" Type="http://schemas.openxmlformats.org/officeDocument/2006/relationships/hyperlink" Target="https://www.youtube.com/watch?v=ZbnfG6Pwrro" TargetMode="External"/></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2.jpeg"/></Relationships>
</file>

<file path=ppt/slides/_rels/slide1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عنصر نائب للصورة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a:stretch>
            <a:fillRect/>
          </a:stretch>
        </p:blipFill>
        <p:spPr>
          <a:xfrm>
            <a:off x="-1371" y="29783"/>
            <a:ext cx="12189345" cy="6824571"/>
          </a:xfrm>
        </p:spPr>
      </p:pic>
      <p:sp>
        <p:nvSpPr>
          <p:cNvPr id="10" name="Rectangle 9"/>
          <p:cNvSpPr/>
          <p:nvPr/>
        </p:nvSpPr>
        <p:spPr>
          <a:xfrm>
            <a:off x="-1" y="-3645"/>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6" name="Freeform: Shape 5"/>
          <p:cNvSpPr/>
          <p:nvPr/>
        </p:nvSpPr>
        <p:spPr>
          <a:xfrm>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7" name="Freeform: Shape 6"/>
          <p:cNvSpPr/>
          <p:nvPr/>
        </p:nvSpPr>
        <p:spPr>
          <a:xfrm>
            <a:off x="7982709"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34" name="Freeform: Shape 33"/>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35" name="Freeform: Shape 34"/>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44" name="TextBox 43"/>
          <p:cNvSpPr txBox="1"/>
          <p:nvPr/>
        </p:nvSpPr>
        <p:spPr>
          <a:xfrm>
            <a:off x="2233635" y="3416094"/>
            <a:ext cx="7719331" cy="1862048"/>
          </a:xfrm>
          <a:prstGeom prst="rect">
            <a:avLst/>
          </a:prstGeom>
          <a:noFill/>
        </p:spPr>
        <p:txBody>
          <a:bodyPr wrap="square" rtlCol="0">
            <a:spAutoFit/>
          </a:bodyPr>
          <a:lstStyle/>
          <a:p>
            <a:pPr algn="ctr" rtl="1">
              <a:lnSpc>
                <a:spcPct val="150000"/>
              </a:lnSpc>
            </a:pPr>
            <a:r>
              <a:rPr lang="ar-EG" sz="4000">
                <a:solidFill>
                  <a:schemeClr val="bg1"/>
                </a:solidFill>
                <a:latin typeface="VIP Hakm Bold" panose="02000500000000000000" pitchFamily="2" charset="-78"/>
                <a:cs typeface="VIP Hakm Bold" panose="02000500000000000000" pitchFamily="2" charset="-78"/>
              </a:rPr>
              <a:t>الذكاء الإصطناعي في صناعة المحتوى</a:t>
            </a:r>
            <a:endParaRPr lang="en-US" sz="4000" dirty="0">
              <a:solidFill>
                <a:schemeClr val="bg1"/>
              </a:solidFill>
              <a:latin typeface="VIP Hakm Bold" panose="02000500000000000000" pitchFamily="2" charset="-78"/>
              <a:cs typeface="VIP Hakm Bold" panose="02000500000000000000" pitchFamily="2" charset="-78"/>
            </a:endParaRPr>
          </a:p>
        </p:txBody>
      </p:sp>
      <p:sp>
        <p:nvSpPr>
          <p:cNvPr id="47" name="Freeform: Shape 46"/>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48" name="Freeform: Shape 47"/>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49" name="Freeform: Shape 48"/>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grpSp>
        <p:nvGrpSpPr>
          <p:cNvPr id="55" name="Group 54"/>
          <p:cNvGrpSpPr/>
          <p:nvPr/>
        </p:nvGrpSpPr>
        <p:grpSpPr>
          <a:xfrm>
            <a:off x="0" y="5807302"/>
            <a:ext cx="3300907" cy="1054343"/>
            <a:chOff x="0" y="5807302"/>
            <a:chExt cx="3300907" cy="1054343"/>
          </a:xfrm>
        </p:grpSpPr>
        <p:sp>
          <p:nvSpPr>
            <p:cNvPr id="52" name="Freeform: Shape 51"/>
            <p:cNvSpPr/>
            <p:nvPr/>
          </p:nvSpPr>
          <p:spPr>
            <a:xfrm flipH="1">
              <a:off x="215"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53" name="Freeform: Shape 52"/>
            <p:cNvSpPr/>
            <p:nvPr/>
          </p:nvSpPr>
          <p:spPr>
            <a:xfrm flipH="1">
              <a:off x="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54" name="Freeform: Shape 53"/>
            <p:cNvSpPr/>
            <p:nvPr/>
          </p:nvSpPr>
          <p:spPr>
            <a:xfrm flipH="1">
              <a:off x="0"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grpSp>
      <p:pic>
        <p:nvPicPr>
          <p:cNvPr id="2" name="Picture 1" descr="LOG MDATARAT"/>
          <p:cNvPicPr>
            <a:picLocks noChangeAspect="1"/>
          </p:cNvPicPr>
          <p:nvPr/>
        </p:nvPicPr>
        <p:blipFill>
          <a:blip r:embed="rId2"/>
          <a:stretch>
            <a:fillRect/>
          </a:stretch>
        </p:blipFill>
        <p:spPr>
          <a:xfrm>
            <a:off x="3301365" y="1273175"/>
            <a:ext cx="5669280" cy="214376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wipe(down)">
                                      <p:cBhvr>
                                        <p:cTn id="7" dur="580">
                                          <p:stCondLst>
                                            <p:cond delay="0"/>
                                          </p:stCondLst>
                                        </p:cTn>
                                        <p:tgtEl>
                                          <p:spTgt spid="44">
                                            <p:txEl>
                                              <p:pRg st="0" end="0"/>
                                            </p:txEl>
                                          </p:spTgt>
                                        </p:tgtEl>
                                      </p:cBhvr>
                                    </p:animEffect>
                                    <p:anim calcmode="lin" valueType="num">
                                      <p:cBhvr>
                                        <p:cTn id="8" dur="1822" tmFilter="0,0; 0.14,0.36; 0.43,0.73; 0.71,0.91; 1.0,1.0">
                                          <p:stCondLst>
                                            <p:cond delay="0"/>
                                          </p:stCondLst>
                                        </p:cTn>
                                        <p:tgtEl>
                                          <p:spTgt spid="4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4">
                                            <p:txEl>
                                              <p:pRg st="0" end="0"/>
                                            </p:txEl>
                                          </p:spTgt>
                                        </p:tgtEl>
                                      </p:cBhvr>
                                      <p:to x="100000" y="60000"/>
                                    </p:animScale>
                                    <p:animScale>
                                      <p:cBhvr>
                                        <p:cTn id="14" dur="166" decel="50000">
                                          <p:stCondLst>
                                            <p:cond delay="676"/>
                                          </p:stCondLst>
                                        </p:cTn>
                                        <p:tgtEl>
                                          <p:spTgt spid="44">
                                            <p:txEl>
                                              <p:pRg st="0" end="0"/>
                                            </p:txEl>
                                          </p:spTgt>
                                        </p:tgtEl>
                                      </p:cBhvr>
                                      <p:to x="100000" y="100000"/>
                                    </p:animScale>
                                    <p:animScale>
                                      <p:cBhvr>
                                        <p:cTn id="15" dur="26">
                                          <p:stCondLst>
                                            <p:cond delay="1312"/>
                                          </p:stCondLst>
                                        </p:cTn>
                                        <p:tgtEl>
                                          <p:spTgt spid="44">
                                            <p:txEl>
                                              <p:pRg st="0" end="0"/>
                                            </p:txEl>
                                          </p:spTgt>
                                        </p:tgtEl>
                                      </p:cBhvr>
                                      <p:to x="100000" y="80000"/>
                                    </p:animScale>
                                    <p:animScale>
                                      <p:cBhvr>
                                        <p:cTn id="16" dur="166" decel="50000">
                                          <p:stCondLst>
                                            <p:cond delay="1338"/>
                                          </p:stCondLst>
                                        </p:cTn>
                                        <p:tgtEl>
                                          <p:spTgt spid="44">
                                            <p:txEl>
                                              <p:pRg st="0" end="0"/>
                                            </p:txEl>
                                          </p:spTgt>
                                        </p:tgtEl>
                                      </p:cBhvr>
                                      <p:to x="100000" y="100000"/>
                                    </p:animScale>
                                    <p:animScale>
                                      <p:cBhvr>
                                        <p:cTn id="17" dur="26">
                                          <p:stCondLst>
                                            <p:cond delay="1642"/>
                                          </p:stCondLst>
                                        </p:cTn>
                                        <p:tgtEl>
                                          <p:spTgt spid="44">
                                            <p:txEl>
                                              <p:pRg st="0" end="0"/>
                                            </p:txEl>
                                          </p:spTgt>
                                        </p:tgtEl>
                                      </p:cBhvr>
                                      <p:to x="100000" y="90000"/>
                                    </p:animScale>
                                    <p:animScale>
                                      <p:cBhvr>
                                        <p:cTn id="18" dur="166" decel="50000">
                                          <p:stCondLst>
                                            <p:cond delay="1668"/>
                                          </p:stCondLst>
                                        </p:cTn>
                                        <p:tgtEl>
                                          <p:spTgt spid="44">
                                            <p:txEl>
                                              <p:pRg st="0" end="0"/>
                                            </p:txEl>
                                          </p:spTgt>
                                        </p:tgtEl>
                                      </p:cBhvr>
                                      <p:to x="100000" y="100000"/>
                                    </p:animScale>
                                    <p:animScale>
                                      <p:cBhvr>
                                        <p:cTn id="19" dur="26">
                                          <p:stCondLst>
                                            <p:cond delay="1808"/>
                                          </p:stCondLst>
                                        </p:cTn>
                                        <p:tgtEl>
                                          <p:spTgt spid="44">
                                            <p:txEl>
                                              <p:pRg st="0" end="0"/>
                                            </p:txEl>
                                          </p:spTgt>
                                        </p:tgtEl>
                                      </p:cBhvr>
                                      <p:to x="100000" y="95000"/>
                                    </p:animScale>
                                    <p:animScale>
                                      <p:cBhvr>
                                        <p:cTn id="20" dur="166" decel="50000">
                                          <p:stCondLst>
                                            <p:cond delay="1834"/>
                                          </p:stCondLst>
                                        </p:cTn>
                                        <p:tgtEl>
                                          <p:spTgt spid="4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tretch>
            <a:fillRect/>
          </a:stretch>
        </p:blipFill>
        <p:spPr>
          <a:xfrm>
            <a:off x="96431" y="-14093"/>
            <a:ext cx="12092913" cy="6872093"/>
          </a:xfrm>
        </p:spPr>
      </p:pic>
      <p:sp>
        <p:nvSpPr>
          <p:cNvPr id="11" name="Rectangle 10"/>
          <p:cNvSpPr/>
          <p:nvPr/>
        </p:nvSpPr>
        <p:spPr>
          <a:xfrm flipV="1">
            <a:off x="2655"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8" name="Graphic 6"/>
          <p:cNvSpPr/>
          <p:nvPr/>
        </p:nvSpPr>
        <p:spPr>
          <a:xfrm>
            <a:off x="0" y="2018922"/>
            <a:ext cx="12190436" cy="4839077"/>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algn="r" rtl="1"/>
            <a:endParaRPr lang="en-US">
              <a:latin typeface="Expo Arabic Light" panose="00000400000000000000" pitchFamily="2" charset="-78"/>
              <a:cs typeface="Expo Arabic Light" panose="00000400000000000000" pitchFamily="2" charset="-78"/>
            </a:endParaRPr>
          </a:p>
        </p:txBody>
      </p:sp>
      <p:sp>
        <p:nvSpPr>
          <p:cNvPr id="17" name="TextBox 16"/>
          <p:cNvSpPr txBox="1"/>
          <p:nvPr/>
        </p:nvSpPr>
        <p:spPr>
          <a:xfrm>
            <a:off x="9371680" y="3227013"/>
            <a:ext cx="1822935" cy="830997"/>
          </a:xfrm>
          <a:prstGeom prst="rect">
            <a:avLst/>
          </a:prstGeom>
          <a:noFill/>
        </p:spPr>
        <p:txBody>
          <a:bodyPr wrap="none" rtlCol="0">
            <a:spAutoFit/>
          </a:bodyPr>
          <a:lstStyle/>
          <a:p>
            <a:pPr algn="r" rtl="1"/>
            <a:r>
              <a:rPr lang="en-US" sz="4800" b="1" dirty="0">
                <a:solidFill>
                  <a:schemeClr val="accent1"/>
                </a:solidFill>
                <a:latin typeface="VIP Hakm Bold" panose="02000500000000000000" pitchFamily="2" charset="-78"/>
                <a:cs typeface="VIP Hakm Bold" panose="02000500000000000000" pitchFamily="2" charset="-78"/>
              </a:rPr>
              <a:t>ترحيب</a:t>
            </a:r>
            <a:endParaRPr lang="en-US" sz="4800" b="1" dirty="0">
              <a:solidFill>
                <a:schemeClr val="accent1"/>
              </a:solidFill>
              <a:latin typeface="VIP Hakm Bold" panose="02000500000000000000" pitchFamily="2" charset="-78"/>
              <a:cs typeface="VIP Hakm Bold" panose="02000500000000000000" pitchFamily="2" charset="-78"/>
            </a:endParaRPr>
          </a:p>
        </p:txBody>
      </p:sp>
      <p:sp>
        <p:nvSpPr>
          <p:cNvPr id="19" name="TextBox 18"/>
          <p:cNvSpPr txBox="1"/>
          <p:nvPr/>
        </p:nvSpPr>
        <p:spPr>
          <a:xfrm>
            <a:off x="5297210" y="4354819"/>
            <a:ext cx="6064469" cy="1815882"/>
          </a:xfrm>
          <a:prstGeom prst="rect">
            <a:avLst/>
          </a:prstGeom>
          <a:noFill/>
        </p:spPr>
        <p:txBody>
          <a:bodyPr wrap="square" rtlCol="0">
            <a:spAutoFit/>
          </a:bodyPr>
          <a:lstStyle/>
          <a:p>
            <a:pPr algn="justLow" rtl="1"/>
            <a:r>
              <a:rPr lang="ar-EG" sz="2800" dirty="0">
                <a:solidFill>
                  <a:schemeClr val="tx1">
                    <a:lumMod val="85000"/>
                    <a:lumOff val="15000"/>
                  </a:schemeClr>
                </a:solidFill>
                <a:latin typeface="VIP Hakm Bold" panose="02000500000000000000" pitchFamily="2" charset="-78"/>
                <a:cs typeface="VIP Hakm Bold" panose="02000500000000000000" pitchFamily="2" charset="-78"/>
              </a:rPr>
              <a:t>نحييكم ونرحب بكم أجمل ترحيب لحضوركم ونتمنى للجميع تحقيق الاستفادة المنشودة من حضور هذا البرنامج المتميز </a:t>
            </a:r>
            <a:r>
              <a:rPr lang="ar-EG" sz="2800" dirty="0" err="1">
                <a:solidFill>
                  <a:schemeClr val="tx1">
                    <a:lumMod val="85000"/>
                    <a:lumOff val="15000"/>
                  </a:schemeClr>
                </a:solidFill>
                <a:latin typeface="VIP Hakm Bold" panose="02000500000000000000" pitchFamily="2" charset="-78"/>
                <a:cs typeface="VIP Hakm Bold" panose="02000500000000000000" pitchFamily="2" charset="-78"/>
              </a:rPr>
              <a:t>بمشاكارتكم</a:t>
            </a:r>
            <a:r>
              <a:rPr lang="ar-EG" sz="2800" dirty="0">
                <a:solidFill>
                  <a:schemeClr val="tx1">
                    <a:lumMod val="85000"/>
                    <a:lumOff val="15000"/>
                  </a:schemeClr>
                </a:solidFill>
                <a:latin typeface="VIP Hakm Bold" panose="02000500000000000000" pitchFamily="2" charset="-78"/>
                <a:cs typeface="VIP Hakm Bold" panose="02000500000000000000" pitchFamily="2" charset="-78"/>
              </a:rPr>
              <a:t> </a:t>
            </a:r>
            <a:r>
              <a:rPr lang="ar-EG" sz="2800" dirty="0" err="1">
                <a:solidFill>
                  <a:schemeClr val="tx1">
                    <a:lumMod val="85000"/>
                    <a:lumOff val="15000"/>
                  </a:schemeClr>
                </a:solidFill>
                <a:latin typeface="VIP Hakm Bold" panose="02000500000000000000" pitchFamily="2" charset="-78"/>
                <a:cs typeface="VIP Hakm Bold" panose="02000500000000000000" pitchFamily="2" charset="-78"/>
              </a:rPr>
              <a:t>وإثراءاتكم</a:t>
            </a:r>
            <a:r>
              <a:rPr lang="ar-EG" sz="2800" dirty="0">
                <a:solidFill>
                  <a:schemeClr val="tx1">
                    <a:lumMod val="85000"/>
                    <a:lumOff val="15000"/>
                  </a:schemeClr>
                </a:solidFill>
                <a:latin typeface="VIP Hakm Bold" panose="02000500000000000000" pitchFamily="2" charset="-78"/>
                <a:cs typeface="VIP Hakm Bold" panose="02000500000000000000" pitchFamily="2" charset="-78"/>
              </a:rPr>
              <a:t>.</a:t>
            </a:r>
            <a:endParaRPr lang="en-US" sz="2800" dirty="0">
              <a:solidFill>
                <a:schemeClr val="tx1">
                  <a:lumMod val="85000"/>
                  <a:lumOff val="15000"/>
                </a:schemeClr>
              </a:solidFill>
              <a:latin typeface="VIP Hakm Bold" panose="02000500000000000000" pitchFamily="2" charset="-78"/>
              <a:cs typeface="VIP Hakm Bold" panose="02000500000000000000" pitchFamily="2" charset="-78"/>
            </a:endParaRPr>
          </a:p>
        </p:txBody>
      </p:sp>
      <p:sp>
        <p:nvSpPr>
          <p:cNvPr id="22" name="Freeform: Shape 21"/>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fld>
            <a:endParaRPr lang="en-US" b="1" dirty="0">
              <a:solidFill>
                <a:schemeClr val="accent1"/>
              </a:solidFill>
              <a:latin typeface="Expo Arabic Light" panose="00000400000000000000" pitchFamily="2" charset="-78"/>
              <a:cs typeface="Expo Arabic Light" panose="00000400000000000000" pitchFamily="2" charset="-78"/>
            </a:endParaRPr>
          </a:p>
        </p:txBody>
      </p:sp>
      <p:sp>
        <p:nvSpPr>
          <p:cNvPr id="20" name="Rectangle: Rounded Corners 9"/>
          <p:cNvSpPr/>
          <p:nvPr/>
        </p:nvSpPr>
        <p:spPr>
          <a:xfrm rot="2700000">
            <a:off x="3082127" y="4466133"/>
            <a:ext cx="1312087" cy="1312087"/>
          </a:xfrm>
          <a:prstGeom prst="roundRect">
            <a:avLst/>
          </a:prstGeom>
          <a:solidFill>
            <a:schemeClr val="bg1"/>
          </a:solidFill>
          <a:ln w="25400" cap="flat">
            <a:solidFill>
              <a:schemeClr val="accent1"/>
            </a:solidFill>
            <a:prstDash val="solid"/>
            <a:miter/>
          </a:ln>
          <a:effectLst>
            <a:outerShdw blurRad="749300" sx="102000" sy="102000" algn="ctr" rotWithShape="0">
              <a:prstClr val="black">
                <a:alpha val="31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solidFill>
                <a:schemeClr val="tx1"/>
              </a:solidFill>
              <a:latin typeface="Expo Arabic Light" panose="00000400000000000000" pitchFamily="2" charset="-78"/>
              <a:cs typeface="Expo Arabic Light" panose="00000400000000000000" pitchFamily="2" charset="-78"/>
            </a:endParaRPr>
          </a:p>
        </p:txBody>
      </p:sp>
      <p:pic>
        <p:nvPicPr>
          <p:cNvPr id="21" name="صورة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0862" y="4676008"/>
            <a:ext cx="1014621" cy="1014621"/>
          </a:xfrm>
          <a:prstGeom prst="rect">
            <a:avLst/>
          </a:prstGeom>
        </p:spPr>
      </p:pic>
      <p:pic>
        <p:nvPicPr>
          <p:cNvPr id="3" name="Picture 2" descr="LOG MDATARAT"/>
          <p:cNvPicPr>
            <a:picLocks noChangeAspect="1"/>
          </p:cNvPicPr>
          <p:nvPr/>
        </p:nvPicPr>
        <p:blipFill>
          <a:blip r:embed="rId3"/>
          <a:stretch>
            <a:fillRect/>
          </a:stretch>
        </p:blipFill>
        <p:spPr>
          <a:xfrm>
            <a:off x="-80645" y="537210"/>
            <a:ext cx="3522980" cy="1626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 calcmode="lin" valueType="num">
                                      <p:cBhvr>
                                        <p:cTn id="14" dur="1000" fill="hold"/>
                                        <p:tgtEl>
                                          <p:spTgt spid="19"/>
                                        </p:tgtEl>
                                        <p:attrNameLst>
                                          <p:attrName>style.rotation</p:attrName>
                                        </p:attrNameLst>
                                      </p:cBhvr>
                                      <p:tavLst>
                                        <p:tav tm="0">
                                          <p:val>
                                            <p:fltVal val="90"/>
                                          </p:val>
                                        </p:tav>
                                        <p:tav tm="100000">
                                          <p:val>
                                            <p:fltVal val="0"/>
                                          </p:val>
                                        </p:tav>
                                      </p:tavLst>
                                    </p:anim>
                                    <p:animEffect transition="in" filter="fade">
                                      <p:cBhvr>
                                        <p:cTn id="1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p:cNvPicPr>
            <a:picLocks noGrp="1" noChangeAspect="1"/>
          </p:cNvPicPr>
          <p:nvPr>
            <p:ph type="pic" sz="quarter" idx="11"/>
          </p:nvPr>
        </p:nvPicPr>
        <p:blipFill>
          <a:blip r:embed="rId1" cstate="email"/>
          <a:srcRect/>
          <a:stretch>
            <a:fillRect/>
          </a:stretch>
        </p:blipFill>
        <p:spPr>
          <a:xfrm>
            <a:off x="7787414" y="5000624"/>
            <a:ext cx="4404585" cy="1857377"/>
          </a:xfrm>
        </p:spPr>
      </p:pic>
      <p:sp>
        <p:nvSpPr>
          <p:cNvPr id="34" name="Graphic 32"/>
          <p:cNvSpPr/>
          <p:nvPr/>
        </p:nvSpPr>
        <p:spPr>
          <a:xfrm flipH="1">
            <a:off x="7694508" y="5000624"/>
            <a:ext cx="4522809" cy="1857377"/>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6684" y="630677"/>
            <a:ext cx="7313684" cy="5371179"/>
          </a:xfrm>
          <a:prstGeom prst="rect">
            <a:avLst/>
          </a:prstGeom>
        </p:spPr>
      </p:pic>
      <p:sp>
        <p:nvSpPr>
          <p:cNvPr id="9" name="مربع نص 8"/>
          <p:cNvSpPr txBox="1"/>
          <p:nvPr/>
        </p:nvSpPr>
        <p:spPr>
          <a:xfrm>
            <a:off x="5133976" y="261345"/>
            <a:ext cx="1005016" cy="369332"/>
          </a:xfrm>
          <a:prstGeom prst="rect">
            <a:avLst/>
          </a:prstGeom>
          <a:noFill/>
        </p:spPr>
        <p:txBody>
          <a:bodyPr wrap="square" rtlCol="1">
            <a:spAutoFit/>
          </a:bodyPr>
          <a:lstStyle/>
          <a:p>
            <a:r>
              <a:rPr lang="en-US" b="1" dirty="0">
                <a:solidFill>
                  <a:schemeClr val="accent1">
                    <a:lumMod val="75000"/>
                  </a:schemeClr>
                </a:solidFill>
                <a:latin typeface="VIP Hakm Bold" panose="02000500000000000000" pitchFamily="2" charset="-78"/>
                <a:cs typeface="VIP Hakm Bold" panose="02000500000000000000" pitchFamily="2" charset="-78"/>
              </a:rPr>
              <a:t>الاسم</a:t>
            </a:r>
            <a:endParaRPr lang="en-US" b="1" dirty="0">
              <a:solidFill>
                <a:schemeClr val="accent1">
                  <a:lumMod val="75000"/>
                </a:schemeClr>
              </a:solidFill>
              <a:latin typeface="VIP Hakm Bold" panose="02000500000000000000" pitchFamily="2" charset="-78"/>
              <a:cs typeface="VIP Hakm Bold" panose="02000500000000000000" pitchFamily="2" charset="-78"/>
            </a:endParaRPr>
          </a:p>
        </p:txBody>
      </p:sp>
      <p:sp>
        <p:nvSpPr>
          <p:cNvPr id="35" name="مربع نص 34"/>
          <p:cNvSpPr txBox="1"/>
          <p:nvPr/>
        </p:nvSpPr>
        <p:spPr>
          <a:xfrm>
            <a:off x="7986980" y="2022644"/>
            <a:ext cx="1005016" cy="369332"/>
          </a:xfrm>
          <a:prstGeom prst="rect">
            <a:avLst/>
          </a:prstGeom>
          <a:noFill/>
        </p:spPr>
        <p:txBody>
          <a:bodyPr wrap="square" rtlCol="1">
            <a:spAutoFit/>
          </a:bodyPr>
          <a:lstStyle/>
          <a:p>
            <a:r>
              <a:rPr lang="en-US" b="1" dirty="0">
                <a:solidFill>
                  <a:schemeClr val="accent1">
                    <a:lumMod val="75000"/>
                  </a:schemeClr>
                </a:solidFill>
                <a:latin typeface="VIP Hakm Bold" panose="02000500000000000000" pitchFamily="2" charset="-78"/>
                <a:cs typeface="VIP Hakm Bold" panose="02000500000000000000" pitchFamily="2" charset="-78"/>
              </a:rPr>
              <a:t>الكنية</a:t>
            </a:r>
            <a:endParaRPr lang="en-US" b="1" dirty="0">
              <a:solidFill>
                <a:schemeClr val="accent1">
                  <a:lumMod val="75000"/>
                </a:schemeClr>
              </a:solidFill>
              <a:latin typeface="VIP Hakm Bold" panose="02000500000000000000" pitchFamily="2" charset="-78"/>
              <a:cs typeface="VIP Hakm Bold" panose="02000500000000000000" pitchFamily="2" charset="-78"/>
            </a:endParaRPr>
          </a:p>
        </p:txBody>
      </p:sp>
      <p:sp>
        <p:nvSpPr>
          <p:cNvPr id="50" name="مربع نص 49"/>
          <p:cNvSpPr txBox="1"/>
          <p:nvPr/>
        </p:nvSpPr>
        <p:spPr>
          <a:xfrm>
            <a:off x="8093528" y="3929727"/>
            <a:ext cx="2292900" cy="369332"/>
          </a:xfrm>
          <a:prstGeom prst="rect">
            <a:avLst/>
          </a:prstGeom>
          <a:noFill/>
        </p:spPr>
        <p:txBody>
          <a:bodyPr wrap="square" rtlCol="1">
            <a:spAutoFit/>
          </a:bodyPr>
          <a:lstStyle/>
          <a:p>
            <a:r>
              <a:rPr lang="en-US" b="1" dirty="0">
                <a:solidFill>
                  <a:schemeClr val="accent1">
                    <a:lumMod val="75000"/>
                  </a:schemeClr>
                </a:solidFill>
                <a:latin typeface="VIP Hakm Bold" panose="02000500000000000000" pitchFamily="2" charset="-78"/>
                <a:cs typeface="VIP Hakm Bold" panose="02000500000000000000" pitchFamily="2" charset="-78"/>
              </a:rPr>
              <a:t>الحالة الاجتماعية</a:t>
            </a:r>
            <a:endParaRPr lang="en-US" b="1" dirty="0">
              <a:solidFill>
                <a:schemeClr val="accent1">
                  <a:lumMod val="75000"/>
                </a:schemeClr>
              </a:solidFill>
              <a:latin typeface="VIP Hakm Bold" panose="02000500000000000000" pitchFamily="2" charset="-78"/>
              <a:cs typeface="VIP Hakm Bold" panose="02000500000000000000" pitchFamily="2" charset="-78"/>
            </a:endParaRPr>
          </a:p>
        </p:txBody>
      </p:sp>
      <p:sp>
        <p:nvSpPr>
          <p:cNvPr id="51" name="مربع نص 50"/>
          <p:cNvSpPr txBox="1"/>
          <p:nvPr/>
        </p:nvSpPr>
        <p:spPr>
          <a:xfrm>
            <a:off x="5307464" y="5826890"/>
            <a:ext cx="1949856" cy="369332"/>
          </a:xfrm>
          <a:prstGeom prst="rect">
            <a:avLst/>
          </a:prstGeom>
          <a:noFill/>
        </p:spPr>
        <p:txBody>
          <a:bodyPr wrap="square" rtlCol="1">
            <a:spAutoFit/>
          </a:bodyPr>
          <a:lstStyle/>
          <a:p>
            <a:r>
              <a:rPr lang="en-US" b="1" dirty="0">
                <a:solidFill>
                  <a:schemeClr val="accent1">
                    <a:lumMod val="75000"/>
                  </a:schemeClr>
                </a:solidFill>
                <a:latin typeface="VIP Hakm Bold" panose="02000500000000000000" pitchFamily="2" charset="-78"/>
                <a:cs typeface="VIP Hakm Bold" panose="02000500000000000000" pitchFamily="2" charset="-78"/>
              </a:rPr>
              <a:t>الخبرات العلمية</a:t>
            </a:r>
            <a:endParaRPr lang="en-US" b="1" dirty="0">
              <a:solidFill>
                <a:schemeClr val="accent1">
                  <a:lumMod val="75000"/>
                </a:schemeClr>
              </a:solidFill>
              <a:latin typeface="VIP Hakm Bold" panose="02000500000000000000" pitchFamily="2" charset="-78"/>
              <a:cs typeface="VIP Hakm Bold" panose="02000500000000000000" pitchFamily="2" charset="-78"/>
            </a:endParaRPr>
          </a:p>
        </p:txBody>
      </p:sp>
      <p:sp>
        <p:nvSpPr>
          <p:cNvPr id="52" name="مربع نص 51"/>
          <p:cNvSpPr txBox="1"/>
          <p:nvPr/>
        </p:nvSpPr>
        <p:spPr>
          <a:xfrm>
            <a:off x="1625126" y="5586193"/>
            <a:ext cx="2309163" cy="646331"/>
          </a:xfrm>
          <a:prstGeom prst="rect">
            <a:avLst/>
          </a:prstGeom>
          <a:noFill/>
        </p:spPr>
        <p:txBody>
          <a:bodyPr wrap="square" rtlCol="1">
            <a:spAutoFit/>
          </a:bodyPr>
          <a:lstStyle/>
          <a:p>
            <a:pPr algn="ctr"/>
            <a:r>
              <a:rPr lang="en-US" b="1" dirty="0">
                <a:solidFill>
                  <a:schemeClr val="accent1">
                    <a:lumMod val="75000"/>
                  </a:schemeClr>
                </a:solidFill>
                <a:latin typeface="VIP Hakm Bold" panose="02000500000000000000" pitchFamily="2" charset="-78"/>
                <a:cs typeface="VIP Hakm Bold" panose="02000500000000000000" pitchFamily="2" charset="-78"/>
              </a:rPr>
              <a:t>العمل الحالي مع مشروع طبيعة العمل</a:t>
            </a:r>
            <a:endParaRPr lang="en-US" b="1" dirty="0">
              <a:solidFill>
                <a:schemeClr val="accent1">
                  <a:lumMod val="75000"/>
                </a:schemeClr>
              </a:solidFill>
              <a:latin typeface="VIP Hakm Bold" panose="02000500000000000000" pitchFamily="2" charset="-78"/>
              <a:cs typeface="VIP Hakm Bold" panose="02000500000000000000" pitchFamily="2" charset="-78"/>
            </a:endParaRPr>
          </a:p>
        </p:txBody>
      </p:sp>
      <p:sp>
        <p:nvSpPr>
          <p:cNvPr id="53" name="مربع نص 52"/>
          <p:cNvSpPr txBox="1"/>
          <p:nvPr/>
        </p:nvSpPr>
        <p:spPr>
          <a:xfrm>
            <a:off x="1555604" y="3995266"/>
            <a:ext cx="1005016" cy="369332"/>
          </a:xfrm>
          <a:prstGeom prst="rect">
            <a:avLst/>
          </a:prstGeom>
          <a:noFill/>
        </p:spPr>
        <p:txBody>
          <a:bodyPr wrap="square" rtlCol="1">
            <a:spAutoFit/>
          </a:bodyPr>
          <a:lstStyle/>
          <a:p>
            <a:r>
              <a:rPr lang="en-US" b="1" dirty="0">
                <a:solidFill>
                  <a:schemeClr val="accent1">
                    <a:lumMod val="75000"/>
                  </a:schemeClr>
                </a:solidFill>
                <a:latin typeface="VIP Hakm Bold" panose="02000500000000000000" pitchFamily="2" charset="-78"/>
                <a:cs typeface="VIP Hakm Bold" panose="02000500000000000000" pitchFamily="2" charset="-78"/>
              </a:rPr>
              <a:t>الهوايات</a:t>
            </a:r>
            <a:endParaRPr lang="en-US" b="1" dirty="0">
              <a:solidFill>
                <a:schemeClr val="accent1">
                  <a:lumMod val="75000"/>
                </a:schemeClr>
              </a:solidFill>
              <a:latin typeface="VIP Hakm Bold" panose="02000500000000000000" pitchFamily="2" charset="-78"/>
              <a:cs typeface="VIP Hakm Bold" panose="02000500000000000000" pitchFamily="2" charset="-78"/>
            </a:endParaRPr>
          </a:p>
        </p:txBody>
      </p:sp>
      <p:sp>
        <p:nvSpPr>
          <p:cNvPr id="55" name="مربع نص 54"/>
          <p:cNvSpPr txBox="1"/>
          <p:nvPr/>
        </p:nvSpPr>
        <p:spPr>
          <a:xfrm>
            <a:off x="876965" y="1884144"/>
            <a:ext cx="2116513" cy="646331"/>
          </a:xfrm>
          <a:prstGeom prst="rect">
            <a:avLst/>
          </a:prstGeom>
          <a:noFill/>
        </p:spPr>
        <p:txBody>
          <a:bodyPr wrap="square" rtlCol="1">
            <a:spAutoFit/>
          </a:bodyPr>
          <a:lstStyle/>
          <a:p>
            <a:pPr algn="ctr"/>
            <a:r>
              <a:rPr lang="en-US" b="1" dirty="0">
                <a:solidFill>
                  <a:schemeClr val="accent1">
                    <a:lumMod val="75000"/>
                  </a:schemeClr>
                </a:solidFill>
                <a:latin typeface="VIP Hakm Bold" panose="02000500000000000000" pitchFamily="2" charset="-78"/>
                <a:cs typeface="VIP Hakm Bold" panose="02000500000000000000" pitchFamily="2" charset="-78"/>
              </a:rPr>
              <a:t>ماهي توقعاتك وأهدافك من الدورة</a:t>
            </a:r>
            <a:endParaRPr lang="en-US" b="1" dirty="0">
              <a:solidFill>
                <a:schemeClr val="accent1">
                  <a:lumMod val="75000"/>
                </a:schemeClr>
              </a:solidFill>
              <a:latin typeface="VIP Hakm Bold" panose="02000500000000000000" pitchFamily="2" charset="-78"/>
              <a:cs typeface="VIP Hakm Bold" panose="02000500000000000000" pitchFamily="2" charset="-78"/>
            </a:endParaRPr>
          </a:p>
        </p:txBody>
      </p:sp>
      <p:sp>
        <p:nvSpPr>
          <p:cNvPr id="56" name="شكل بيضاوي 55"/>
          <p:cNvSpPr/>
          <p:nvPr/>
        </p:nvSpPr>
        <p:spPr>
          <a:xfrm>
            <a:off x="4423828" y="2349446"/>
            <a:ext cx="2092556" cy="206074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noAutofit/>
          </a:bodyPr>
          <a:lstStyle/>
          <a:p>
            <a:pPr algn="ctr">
              <a:lnSpc>
                <a:spcPct val="115000"/>
              </a:lnSpc>
              <a:spcAft>
                <a:spcPts val="1000"/>
              </a:spcAft>
            </a:pPr>
            <a:r>
              <a:rPr lang="en-US" sz="3600" b="1" dirty="0">
                <a:solidFill>
                  <a:srgbClr val="FFFF00"/>
                </a:solidFill>
                <a:effectLst/>
                <a:ea typeface="Calibri" panose="020F0502020204030204" pitchFamily="34" charset="0"/>
                <a:cs typeface="VIP Hakm Bold" panose="02000500000000000000" pitchFamily="2" charset="-78"/>
              </a:rPr>
              <a:t>تعارف</a:t>
            </a:r>
            <a:endParaRPr lang="en-US" sz="2800" dirty="0">
              <a:solidFill>
                <a:srgbClr val="FFFF00"/>
              </a:solidFill>
              <a:effectLst/>
              <a:ea typeface="Calibri" panose="020F0502020204030204" pitchFamily="34" charset="0"/>
              <a:cs typeface="Arial" panose="020B0604020202020204" pitchFamily="34" charset="0"/>
            </a:endParaRPr>
          </a:p>
        </p:txBody>
      </p:sp>
      <p:pic>
        <p:nvPicPr>
          <p:cNvPr id="2" name="Picture 1" descr="LOG MDATARAT"/>
          <p:cNvPicPr>
            <a:picLocks noChangeAspect="1"/>
          </p:cNvPicPr>
          <p:nvPr/>
        </p:nvPicPr>
        <p:blipFill>
          <a:blip r:embed="rId3"/>
          <a:stretch>
            <a:fillRect/>
          </a:stretch>
        </p:blipFill>
        <p:spPr>
          <a:xfrm>
            <a:off x="8991600" y="262255"/>
            <a:ext cx="3073400" cy="14192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circle(in)">
                                      <p:cBhvr>
                                        <p:cTn id="7" dur="20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heel(1)">
                                      <p:cBhvr>
                                        <p:cTn id="22" dur="2000"/>
                                        <p:tgtEl>
                                          <p:spTgt spid="35"/>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heel(1)">
                                      <p:cBhvr>
                                        <p:cTn id="25" dur="2000"/>
                                        <p:tgtEl>
                                          <p:spTgt spid="50"/>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heel(1)">
                                      <p:cBhvr>
                                        <p:cTn id="28" dur="2000"/>
                                        <p:tgtEl>
                                          <p:spTgt spid="51"/>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heel(1)">
                                      <p:cBhvr>
                                        <p:cTn id="31" dur="2000"/>
                                        <p:tgtEl>
                                          <p:spTgt spid="52"/>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heel(1)">
                                      <p:cBhvr>
                                        <p:cTn id="34" dur="2000"/>
                                        <p:tgtEl>
                                          <p:spTgt spid="53"/>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heel(1)">
                                      <p:cBhvr>
                                        <p:cTn id="37" dur="2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p:bldP spid="50" grpId="0"/>
      <p:bldP spid="51" grpId="0"/>
      <p:bldP spid="52" grpId="0"/>
      <p:bldP spid="53" grpId="0"/>
      <p:bldP spid="55" grpId="0"/>
      <p:bldP spid="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rot="10800000" flipH="1" flipV="1">
            <a:off x="6568990" y="4461433"/>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pic>
        <p:nvPicPr>
          <p:cNvPr id="24" name="صورة 23"/>
          <p:cNvPicPr/>
          <p:nvPr/>
        </p:nvPicPr>
        <p:blipFill>
          <a:blip r:embed="rId1" cstate="print">
            <a:extLst>
              <a:ext uri="{28A0092B-C50C-407E-A947-70E740481C1C}">
                <a14:useLocalDpi xmlns:a14="http://schemas.microsoft.com/office/drawing/2010/main" val="0"/>
              </a:ext>
            </a:extLst>
          </a:blip>
          <a:stretch>
            <a:fillRect/>
          </a:stretch>
        </p:blipFill>
        <p:spPr>
          <a:xfrm>
            <a:off x="2801301" y="734713"/>
            <a:ext cx="7723824" cy="5809297"/>
          </a:xfrm>
          <a:prstGeom prst="rect">
            <a:avLst/>
          </a:prstGeom>
        </p:spPr>
      </p:pic>
      <p:sp>
        <p:nvSpPr>
          <p:cNvPr id="26" name="مستطيل 25"/>
          <p:cNvSpPr/>
          <p:nvPr/>
        </p:nvSpPr>
        <p:spPr>
          <a:xfrm>
            <a:off x="8286607" y="830093"/>
            <a:ext cx="1671247" cy="33191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noAutofit/>
          </a:bodyPr>
          <a:lstStyle/>
          <a:p>
            <a:pPr algn="ctr" rtl="1">
              <a:lnSpc>
                <a:spcPct val="115000"/>
              </a:lnSpc>
              <a:spcAft>
                <a:spcPts val="1000"/>
              </a:spcAft>
            </a:pPr>
            <a:r>
              <a:rPr lang="ar-EG" sz="1400" b="1" dirty="0">
                <a:solidFill>
                  <a:srgbClr val="FF0000"/>
                </a:solidFill>
                <a:effectLst/>
                <a:ea typeface="Calibri" panose="020F0502020204030204" pitchFamily="34" charset="0"/>
                <a:cs typeface="VIP Hakm Bold" panose="02000500000000000000" pitchFamily="2" charset="-78"/>
              </a:rPr>
              <a:t>20  </a:t>
            </a:r>
            <a:r>
              <a:rPr lang="ar-SA" sz="1400" b="1" dirty="0">
                <a:solidFill>
                  <a:schemeClr val="tx1">
                    <a:lumMod val="85000"/>
                    <a:lumOff val="15000"/>
                  </a:schemeClr>
                </a:solidFill>
                <a:effectLst/>
                <a:ea typeface="Calibri" panose="020F0502020204030204" pitchFamily="34" charset="0"/>
                <a:cs typeface="VIP Hakm Bold" panose="02000500000000000000" pitchFamily="2" charset="-78"/>
              </a:rPr>
              <a:t>ساع</a:t>
            </a:r>
            <a:r>
              <a:rPr lang="ar-EG" sz="1400" b="1" dirty="0">
                <a:solidFill>
                  <a:schemeClr val="tx1">
                    <a:lumMod val="85000"/>
                    <a:lumOff val="15000"/>
                  </a:schemeClr>
                </a:solidFill>
                <a:effectLst/>
                <a:ea typeface="Calibri" panose="020F0502020204030204" pitchFamily="34" charset="0"/>
                <a:cs typeface="VIP Hakm Bold" panose="02000500000000000000" pitchFamily="2" charset="-78"/>
              </a:rPr>
              <a:t>ة </a:t>
            </a:r>
            <a:r>
              <a:rPr lang="ar-SA" sz="1400" b="1" dirty="0">
                <a:solidFill>
                  <a:schemeClr val="tx1">
                    <a:lumMod val="85000"/>
                    <a:lumOff val="15000"/>
                  </a:schemeClr>
                </a:solidFill>
                <a:effectLst/>
                <a:ea typeface="Calibri" panose="020F0502020204030204" pitchFamily="34" charset="0"/>
                <a:cs typeface="VIP Hakm Bold" panose="02000500000000000000" pitchFamily="2" charset="-78"/>
              </a:rPr>
              <a:t>تدريبية</a:t>
            </a:r>
            <a:endParaRPr lang="en-US" dirty="0">
              <a:effectLst/>
              <a:ea typeface="Calibri" panose="020F0502020204030204" pitchFamily="34" charset="0"/>
              <a:cs typeface="Arial" panose="020B0604020202020204" pitchFamily="34" charset="0"/>
            </a:endParaRPr>
          </a:p>
        </p:txBody>
      </p:sp>
      <p:sp>
        <p:nvSpPr>
          <p:cNvPr id="27" name="مستطيل 26"/>
          <p:cNvSpPr/>
          <p:nvPr/>
        </p:nvSpPr>
        <p:spPr>
          <a:xfrm>
            <a:off x="9403715" y="1815972"/>
            <a:ext cx="2162810" cy="9283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noAutofit/>
          </a:bodyPr>
          <a:lstStyle/>
          <a:p>
            <a:pPr algn="ctr" rtl="1">
              <a:lnSpc>
                <a:spcPct val="150000"/>
              </a:lnSpc>
              <a:spcAft>
                <a:spcPts val="1000"/>
              </a:spcAft>
            </a:pPr>
            <a:r>
              <a:rPr lang="ar-EG"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4 أيام</a:t>
            </a:r>
            <a:br>
              <a:rPr lang="en-US"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br>
            <a:r>
              <a:rPr lang="en-US"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  </a:t>
            </a:r>
            <a:r>
              <a:rPr lang="ar-SA" sz="1400" b="1" dirty="0">
                <a:effectLst/>
                <a:latin typeface="VIP Hakm Bold" panose="02000500000000000000" pitchFamily="2" charset="-78"/>
                <a:ea typeface="Calibri" panose="020F0502020204030204" pitchFamily="34" charset="0"/>
                <a:cs typeface="VIP Hakm Bold" panose="02000500000000000000" pitchFamily="2" charset="-78"/>
              </a:rPr>
              <a:t>ال</a:t>
            </a:r>
            <a:r>
              <a:rPr lang="ar-EG" sz="1400" b="1" dirty="0">
                <a:effectLst/>
                <a:latin typeface="VIP Hakm Bold" panose="02000500000000000000" pitchFamily="2" charset="-78"/>
                <a:ea typeface="Calibri" panose="020F0502020204030204" pitchFamily="34" charset="0"/>
                <a:cs typeface="VIP Hakm Bold" panose="02000500000000000000" pitchFamily="2" charset="-78"/>
              </a:rPr>
              <a:t>جلسة</a:t>
            </a:r>
            <a:r>
              <a:rPr lang="ar-SA" sz="1400" b="1" dirty="0">
                <a:effectLst/>
                <a:latin typeface="VIP Hakm Bold" panose="02000500000000000000" pitchFamily="2" charset="-78"/>
                <a:ea typeface="Calibri" panose="020F0502020204030204" pitchFamily="34" charset="0"/>
                <a:cs typeface="VIP Hakm Bold" panose="02000500000000000000" pitchFamily="2" charset="-78"/>
              </a:rPr>
              <a:t> التدريبية</a:t>
            </a:r>
            <a:br>
              <a:rPr lang="ar-SA" sz="1400" b="1" dirty="0">
                <a:effectLst/>
                <a:latin typeface="VIP Hakm Bold" panose="02000500000000000000" pitchFamily="2" charset="-78"/>
                <a:ea typeface="Calibri" panose="020F0502020204030204" pitchFamily="34" charset="0"/>
                <a:cs typeface="VIP Hakm Bold" panose="02000500000000000000" pitchFamily="2" charset="-78"/>
              </a:rPr>
            </a:br>
            <a:r>
              <a:rPr lang="ar-EG"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5 ساعات</a:t>
            </a:r>
            <a:endParaRPr lang="en-US" dirty="0">
              <a:effectLst/>
              <a:latin typeface="VIP Hakm Bold" panose="02000500000000000000" pitchFamily="2" charset="-78"/>
              <a:ea typeface="Calibri" panose="020F0502020204030204" pitchFamily="34" charset="0"/>
              <a:cs typeface="VIP Hakm Bold" panose="02000500000000000000" pitchFamily="2" charset="-78"/>
            </a:endParaRPr>
          </a:p>
        </p:txBody>
      </p:sp>
      <p:sp>
        <p:nvSpPr>
          <p:cNvPr id="29" name="مستطيل 28"/>
          <p:cNvSpPr/>
          <p:nvPr/>
        </p:nvSpPr>
        <p:spPr>
          <a:xfrm>
            <a:off x="9403715" y="4317525"/>
            <a:ext cx="1751328" cy="6934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سجل اسمك</a:t>
            </a:r>
            <a:r>
              <a:rPr lang="ar-SA" sz="1400" b="1" dirty="0">
                <a:effectLst/>
                <a:ea typeface="Calibri" panose="020F0502020204030204" pitchFamily="34" charset="0"/>
                <a:cs typeface="VIP Hakm Bold" panose="02000500000000000000" pitchFamily="2" charset="-78"/>
              </a:rPr>
              <a:t> </a:t>
            </a:r>
            <a:br>
              <a:rPr lang="en-US" sz="1400" b="1" dirty="0">
                <a:effectLst/>
                <a:ea typeface="Calibri" panose="020F0502020204030204" pitchFamily="34" charset="0"/>
                <a:cs typeface="VIP Hakm Bold" panose="02000500000000000000" pitchFamily="2" charset="-78"/>
              </a:rPr>
            </a:br>
            <a:r>
              <a:rPr lang="ar-SA" sz="1400" b="1" dirty="0">
                <a:effectLst/>
                <a:ea typeface="Calibri" panose="020F0502020204030204" pitchFamily="34" charset="0"/>
                <a:cs typeface="VIP Hakm Bold" panose="02000500000000000000" pitchFamily="2" charset="-78"/>
              </a:rPr>
              <a:t>في بطاقة التعارف</a:t>
            </a:r>
            <a:endParaRPr lang="en-US" dirty="0">
              <a:effectLst/>
              <a:ea typeface="Calibri" panose="020F0502020204030204" pitchFamily="34" charset="0"/>
              <a:cs typeface="Arial" panose="020B0604020202020204" pitchFamily="34" charset="0"/>
            </a:endParaRPr>
          </a:p>
        </p:txBody>
      </p:sp>
      <p:sp>
        <p:nvSpPr>
          <p:cNvPr id="30" name="مستطيل 29"/>
          <p:cNvSpPr/>
          <p:nvPr/>
        </p:nvSpPr>
        <p:spPr>
          <a:xfrm>
            <a:off x="8584134" y="6105207"/>
            <a:ext cx="2123236"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شرح مناقشات</a:t>
            </a:r>
            <a:r>
              <a:rPr lang="ar-SA" sz="1400" b="1" dirty="0">
                <a:effectLst/>
                <a:ea typeface="Calibri" panose="020F0502020204030204" pitchFamily="34" charset="0"/>
                <a:cs typeface="VIP Hakm Bold" panose="02000500000000000000" pitchFamily="2" charset="-78"/>
              </a:rPr>
              <a:t> ورش عمل</a:t>
            </a:r>
            <a:endParaRPr lang="en-US" dirty="0">
              <a:effectLst/>
              <a:ea typeface="Calibri" panose="020F0502020204030204" pitchFamily="34" charset="0"/>
              <a:cs typeface="Arial" panose="020B0604020202020204" pitchFamily="34" charset="0"/>
            </a:endParaRPr>
          </a:p>
        </p:txBody>
      </p:sp>
      <p:sp>
        <p:nvSpPr>
          <p:cNvPr id="31" name="مستطيل 30"/>
          <p:cNvSpPr/>
          <p:nvPr/>
        </p:nvSpPr>
        <p:spPr>
          <a:xfrm>
            <a:off x="1785577" y="6105207"/>
            <a:ext cx="3053593"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noAutofit/>
          </a:bodyPr>
          <a:lstStyle/>
          <a:p>
            <a:pPr algn="ctr">
              <a:lnSpc>
                <a:spcPct val="115000"/>
              </a:lnSpc>
              <a:spcAft>
                <a:spcPts val="1000"/>
              </a:spcAft>
            </a:pPr>
            <a:r>
              <a:rPr lang="en-US" sz="1400" b="1" dirty="0">
                <a:solidFill>
                  <a:srgbClr val="FF0000"/>
                </a:solidFill>
                <a:effectLst/>
                <a:ea typeface="Calibri" panose="020F0502020204030204" pitchFamily="34" charset="0"/>
                <a:cs typeface="VIP Hakm Bold" panose="02000500000000000000" pitchFamily="2" charset="-78"/>
              </a:rPr>
              <a:t>يقسم المشاركين</a:t>
            </a:r>
            <a:r>
              <a:rPr lang="en-US" sz="1400" b="1" dirty="0">
                <a:effectLst/>
                <a:ea typeface="Calibri" panose="020F0502020204030204" pitchFamily="34" charset="0"/>
                <a:cs typeface="VIP Hakm Bold" panose="02000500000000000000" pitchFamily="2" charset="-78"/>
              </a:rPr>
              <a:t> </a:t>
            </a:r>
            <a:r>
              <a:rPr lang="en-US" sz="1400" b="1" dirty="0">
                <a:solidFill>
                  <a:srgbClr val="FF0000"/>
                </a:solidFill>
                <a:effectLst/>
                <a:ea typeface="Calibri" panose="020F0502020204030204" pitchFamily="34" charset="0"/>
                <a:cs typeface="VIP Hakm Bold" panose="02000500000000000000" pitchFamily="2" charset="-78"/>
              </a:rPr>
              <a:t>إلى </a:t>
            </a:r>
            <a:r>
              <a:rPr lang="en-US" sz="1400" b="1" dirty="0">
                <a:effectLst/>
                <a:ea typeface="Calibri" panose="020F0502020204030204" pitchFamily="34" charset="0"/>
                <a:cs typeface="VIP Hakm Bold" panose="02000500000000000000" pitchFamily="2" charset="-78"/>
              </a:rPr>
              <a:t>.... مجموعة</a:t>
            </a:r>
            <a:endParaRPr lang="en-US" dirty="0">
              <a:effectLst/>
              <a:ea typeface="Calibri" panose="020F0502020204030204" pitchFamily="34" charset="0"/>
              <a:cs typeface="Arial" panose="020B0604020202020204" pitchFamily="34" charset="0"/>
            </a:endParaRPr>
          </a:p>
        </p:txBody>
      </p:sp>
      <p:sp>
        <p:nvSpPr>
          <p:cNvPr id="32" name="مستطيل 31"/>
          <p:cNvSpPr/>
          <p:nvPr/>
        </p:nvSpPr>
        <p:spPr>
          <a:xfrm>
            <a:off x="1434838" y="4845247"/>
            <a:ext cx="2122488" cy="64389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noAutofit/>
          </a:bodyPr>
          <a:lstStyle/>
          <a:p>
            <a:pPr algn="ctr">
              <a:lnSpc>
                <a:spcPct val="115000"/>
              </a:lnSpc>
              <a:spcAft>
                <a:spcPts val="1000"/>
              </a:spcAft>
            </a:pPr>
            <a:r>
              <a:rPr lang="ar-SA"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سجل ملاحظاتك</a:t>
            </a:r>
            <a:r>
              <a:rPr lang="ar-SA" sz="1400" b="1" dirty="0">
                <a:effectLst/>
                <a:latin typeface="VIP Hakm Bold" panose="02000500000000000000" pitchFamily="2" charset="-78"/>
                <a:ea typeface="Calibri" panose="020F0502020204030204" pitchFamily="34" charset="0"/>
                <a:cs typeface="VIP Hakm Bold" panose="02000500000000000000" pitchFamily="2" charset="-78"/>
              </a:rPr>
              <a:t> بالدورة</a:t>
            </a:r>
            <a:br>
              <a:rPr lang="ar-SA" sz="1400" b="1" dirty="0">
                <a:effectLst/>
                <a:latin typeface="VIP Hakm Bold" panose="02000500000000000000" pitchFamily="2" charset="-78"/>
                <a:ea typeface="Calibri" panose="020F0502020204030204" pitchFamily="34" charset="0"/>
                <a:cs typeface="VIP Hakm Bold" panose="02000500000000000000" pitchFamily="2" charset="-78"/>
              </a:rPr>
            </a:br>
            <a:r>
              <a:rPr lang="ar-SA" sz="1400" b="1" dirty="0">
                <a:effectLst/>
                <a:latin typeface="VIP Hakm Bold" panose="02000500000000000000" pitchFamily="2" charset="-78"/>
                <a:ea typeface="Calibri" panose="020F0502020204030204" pitchFamily="34" charset="0"/>
                <a:cs typeface="VIP Hakm Bold" panose="02000500000000000000" pitchFamily="2" charset="-78"/>
              </a:rPr>
              <a:t> في نهاية الصفحة</a:t>
            </a:r>
            <a:endParaRPr lang="en-US" dirty="0">
              <a:effectLst/>
              <a:latin typeface="VIP Hakm Bold" panose="02000500000000000000" pitchFamily="2" charset="-78"/>
              <a:ea typeface="Calibri" panose="020F0502020204030204" pitchFamily="34" charset="0"/>
              <a:cs typeface="VIP Hakm Bold" panose="02000500000000000000" pitchFamily="2" charset="-78"/>
            </a:endParaRPr>
          </a:p>
          <a:p>
            <a:pPr>
              <a:lnSpc>
                <a:spcPct val="115000"/>
              </a:lnSpc>
              <a:spcAft>
                <a:spcPts val="1000"/>
              </a:spcAft>
            </a:pPr>
            <a:r>
              <a:rPr lang="en-US" dirty="0">
                <a:effectLst/>
                <a:latin typeface="VIP Hakm Bold" panose="02000500000000000000" pitchFamily="2" charset="-78"/>
                <a:ea typeface="Calibri" panose="020F0502020204030204" pitchFamily="34" charset="0"/>
                <a:cs typeface="VIP Hakm Bold" panose="02000500000000000000" pitchFamily="2" charset="-78"/>
              </a:rPr>
              <a:t> </a:t>
            </a:r>
            <a:endParaRPr lang="en-US" dirty="0">
              <a:effectLst/>
              <a:latin typeface="VIP Hakm Bold" panose="02000500000000000000" pitchFamily="2" charset="-78"/>
              <a:ea typeface="Calibri" panose="020F0502020204030204" pitchFamily="34" charset="0"/>
              <a:cs typeface="VIP Hakm Bold" panose="02000500000000000000" pitchFamily="2" charset="-78"/>
            </a:endParaRPr>
          </a:p>
        </p:txBody>
      </p:sp>
      <p:sp>
        <p:nvSpPr>
          <p:cNvPr id="33" name="مستطيل 32"/>
          <p:cNvSpPr/>
          <p:nvPr/>
        </p:nvSpPr>
        <p:spPr>
          <a:xfrm>
            <a:off x="1200430" y="2430652"/>
            <a:ext cx="2591305" cy="6273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يقوم المدرب</a:t>
            </a:r>
            <a:r>
              <a:rPr lang="ar-SA" sz="1400" b="1" dirty="0">
                <a:effectLst/>
                <a:ea typeface="Calibri" panose="020F0502020204030204" pitchFamily="34" charset="0"/>
                <a:cs typeface="VIP Hakm Bold" panose="02000500000000000000" pitchFamily="2" charset="-78"/>
              </a:rPr>
              <a:t> بشرح النقاط الحاكمة في نهاية المحاضرة</a:t>
            </a:r>
            <a:endParaRPr lang="en-US" dirty="0">
              <a:effectLst/>
              <a:ea typeface="Calibri" panose="020F0502020204030204" pitchFamily="34" charset="0"/>
              <a:cs typeface="Arial" panose="020B0604020202020204" pitchFamily="34" charset="0"/>
            </a:endParaRPr>
          </a:p>
        </p:txBody>
      </p:sp>
      <p:sp>
        <p:nvSpPr>
          <p:cNvPr id="34" name="مستطيل 33"/>
          <p:cNvSpPr/>
          <p:nvPr/>
        </p:nvSpPr>
        <p:spPr>
          <a:xfrm>
            <a:off x="2260491" y="825608"/>
            <a:ext cx="2593670" cy="6146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noAutofit/>
          </a:bodyPr>
          <a:lstStyle/>
          <a:p>
            <a:pPr algn="ctr" rtl="1">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 شارك بجدية</a:t>
            </a:r>
            <a:r>
              <a:rPr lang="ar-SA" sz="1400" b="1" dirty="0">
                <a:effectLst/>
                <a:ea typeface="Calibri" panose="020F0502020204030204" pitchFamily="34" charset="0"/>
                <a:cs typeface="VIP Hakm Bold" panose="02000500000000000000" pitchFamily="2" charset="-78"/>
              </a:rPr>
              <a:t> للتأكد من اكتسابك للمعارف والمهارات المرتبطة</a:t>
            </a:r>
            <a:endParaRPr lang="en-US" dirty="0">
              <a:effectLst/>
              <a:ea typeface="Calibri" panose="020F0502020204030204" pitchFamily="34" charset="0"/>
              <a:cs typeface="Arial" panose="020B0604020202020204" pitchFamily="34" charset="0"/>
            </a:endParaRPr>
          </a:p>
        </p:txBody>
      </p:sp>
      <p:sp>
        <p:nvSpPr>
          <p:cNvPr id="35" name="شكل بيضاوي 34"/>
          <p:cNvSpPr/>
          <p:nvPr/>
        </p:nvSpPr>
        <p:spPr>
          <a:xfrm>
            <a:off x="5583559" y="2522032"/>
            <a:ext cx="2234657" cy="2234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noAutofit/>
          </a:bodyPr>
          <a:lstStyle/>
          <a:p>
            <a:pPr algn="ctr">
              <a:lnSpc>
                <a:spcPct val="115000"/>
              </a:lnSpc>
              <a:spcAft>
                <a:spcPts val="1000"/>
              </a:spcAft>
            </a:pPr>
            <a:r>
              <a:rPr lang="ar-EG" sz="3200" b="1" dirty="0">
                <a:solidFill>
                  <a:srgbClr val="FFFF00"/>
                </a:solidFill>
                <a:ea typeface="Calibri" panose="020F0502020204030204" pitchFamily="34" charset="0"/>
                <a:cs typeface="VIP Hakm Bold" panose="02000500000000000000" pitchFamily="2" charset="-78"/>
              </a:rPr>
              <a:t>نظام البرنامج</a:t>
            </a:r>
            <a:endParaRPr lang="en-US" sz="2400" b="1" dirty="0">
              <a:solidFill>
                <a:srgbClr val="FFFF00"/>
              </a:solidFill>
              <a:effectLst/>
              <a:ea typeface="Calibri" panose="020F0502020204030204" pitchFamily="34" charset="0"/>
              <a:cs typeface="Arial" panose="020B0604020202020204" pitchFamily="34" charset="0"/>
            </a:endParaRPr>
          </a:p>
        </p:txBody>
      </p:sp>
      <p:sp>
        <p:nvSpPr>
          <p:cNvPr id="14" name="Freeform: Shape 9"/>
          <p:cNvSpPr/>
          <p:nvPr/>
        </p:nvSpPr>
        <p:spPr>
          <a:xfrm flipH="1" flipV="1">
            <a:off x="766" y="-420737"/>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pic>
        <p:nvPicPr>
          <p:cNvPr id="2" name="Picture 1" descr="LOG MDATARAT"/>
          <p:cNvPicPr>
            <a:picLocks noChangeAspect="1"/>
          </p:cNvPicPr>
          <p:nvPr/>
        </p:nvPicPr>
        <p:blipFill>
          <a:blip r:embed="rId2"/>
          <a:stretch>
            <a:fillRect/>
          </a:stretch>
        </p:blipFill>
        <p:spPr>
          <a:xfrm>
            <a:off x="635" y="-175895"/>
            <a:ext cx="2896870" cy="13379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fltVal val="0"/>
                                          </p:val>
                                        </p:tav>
                                        <p:tav tm="100000">
                                          <p:val>
                                            <p:strVal val="#ppt_w"/>
                                          </p:val>
                                        </p:tav>
                                      </p:tavLst>
                                    </p:anim>
                                    <p:anim calcmode="lin" valueType="num">
                                      <p:cBhvr>
                                        <p:cTn id="8" dur="1000" fill="hold"/>
                                        <p:tgtEl>
                                          <p:spTgt spid="35"/>
                                        </p:tgtEl>
                                        <p:attrNameLst>
                                          <p:attrName>ppt_h</p:attrName>
                                        </p:attrNameLst>
                                      </p:cBhvr>
                                      <p:tavLst>
                                        <p:tav tm="0">
                                          <p:val>
                                            <p:fltVal val="0"/>
                                          </p:val>
                                        </p:tav>
                                        <p:tav tm="100000">
                                          <p:val>
                                            <p:strVal val="#ppt_h"/>
                                          </p:val>
                                        </p:tav>
                                      </p:tavLst>
                                    </p:anim>
                                    <p:anim calcmode="lin" valueType="num">
                                      <p:cBhvr>
                                        <p:cTn id="9" dur="1000" fill="hold"/>
                                        <p:tgtEl>
                                          <p:spTgt spid="35"/>
                                        </p:tgtEl>
                                        <p:attrNameLst>
                                          <p:attrName>style.rotation</p:attrName>
                                        </p:attrNameLst>
                                      </p:cBhvr>
                                      <p:tavLst>
                                        <p:tav tm="0">
                                          <p:val>
                                            <p:fltVal val="90"/>
                                          </p:val>
                                        </p:tav>
                                        <p:tav tm="100000">
                                          <p:val>
                                            <p:fltVal val="0"/>
                                          </p:val>
                                        </p:tav>
                                      </p:tavLst>
                                    </p:anim>
                                    <p:animEffect transition="in" filter="fade">
                                      <p:cBhvr>
                                        <p:cTn id="10" dur="10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down)">
                                      <p:cBhvr>
                                        <p:cTn id="22" dur="580">
                                          <p:stCondLst>
                                            <p:cond delay="0"/>
                                          </p:stCondLst>
                                        </p:cTn>
                                        <p:tgtEl>
                                          <p:spTgt spid="26"/>
                                        </p:tgtEl>
                                      </p:cBhvr>
                                    </p:animEffect>
                                    <p:anim calcmode="lin" valueType="num">
                                      <p:cBhvr>
                                        <p:cTn id="23"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8" dur="26">
                                          <p:stCondLst>
                                            <p:cond delay="650"/>
                                          </p:stCondLst>
                                        </p:cTn>
                                        <p:tgtEl>
                                          <p:spTgt spid="26"/>
                                        </p:tgtEl>
                                      </p:cBhvr>
                                      <p:to x="100000" y="60000"/>
                                    </p:animScale>
                                    <p:animScale>
                                      <p:cBhvr>
                                        <p:cTn id="29" dur="166" decel="50000">
                                          <p:stCondLst>
                                            <p:cond delay="676"/>
                                          </p:stCondLst>
                                        </p:cTn>
                                        <p:tgtEl>
                                          <p:spTgt spid="26"/>
                                        </p:tgtEl>
                                      </p:cBhvr>
                                      <p:to x="100000" y="100000"/>
                                    </p:animScale>
                                    <p:animScale>
                                      <p:cBhvr>
                                        <p:cTn id="30" dur="26">
                                          <p:stCondLst>
                                            <p:cond delay="1312"/>
                                          </p:stCondLst>
                                        </p:cTn>
                                        <p:tgtEl>
                                          <p:spTgt spid="26"/>
                                        </p:tgtEl>
                                      </p:cBhvr>
                                      <p:to x="100000" y="80000"/>
                                    </p:animScale>
                                    <p:animScale>
                                      <p:cBhvr>
                                        <p:cTn id="31" dur="166" decel="50000">
                                          <p:stCondLst>
                                            <p:cond delay="1338"/>
                                          </p:stCondLst>
                                        </p:cTn>
                                        <p:tgtEl>
                                          <p:spTgt spid="26"/>
                                        </p:tgtEl>
                                      </p:cBhvr>
                                      <p:to x="100000" y="100000"/>
                                    </p:animScale>
                                    <p:animScale>
                                      <p:cBhvr>
                                        <p:cTn id="32" dur="26">
                                          <p:stCondLst>
                                            <p:cond delay="1642"/>
                                          </p:stCondLst>
                                        </p:cTn>
                                        <p:tgtEl>
                                          <p:spTgt spid="26"/>
                                        </p:tgtEl>
                                      </p:cBhvr>
                                      <p:to x="100000" y="90000"/>
                                    </p:animScale>
                                    <p:animScale>
                                      <p:cBhvr>
                                        <p:cTn id="33" dur="166" decel="50000">
                                          <p:stCondLst>
                                            <p:cond delay="1668"/>
                                          </p:stCondLst>
                                        </p:cTn>
                                        <p:tgtEl>
                                          <p:spTgt spid="26"/>
                                        </p:tgtEl>
                                      </p:cBhvr>
                                      <p:to x="100000" y="100000"/>
                                    </p:animScale>
                                    <p:animScale>
                                      <p:cBhvr>
                                        <p:cTn id="34" dur="26">
                                          <p:stCondLst>
                                            <p:cond delay="1808"/>
                                          </p:stCondLst>
                                        </p:cTn>
                                        <p:tgtEl>
                                          <p:spTgt spid="26"/>
                                        </p:tgtEl>
                                      </p:cBhvr>
                                      <p:to x="100000" y="95000"/>
                                    </p:animScale>
                                    <p:animScale>
                                      <p:cBhvr>
                                        <p:cTn id="35" dur="166" decel="50000">
                                          <p:stCondLst>
                                            <p:cond delay="1834"/>
                                          </p:stCondLst>
                                        </p:cTn>
                                        <p:tgtEl>
                                          <p:spTgt spid="26"/>
                                        </p:tgtEl>
                                      </p:cBhvr>
                                      <p:to x="100000" y="100000"/>
                                    </p:animScale>
                                  </p:childTnLst>
                                </p:cTn>
                              </p:par>
                              <p:par>
                                <p:cTn id="36" presetID="26"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down)">
                                      <p:cBhvr>
                                        <p:cTn id="38" dur="580">
                                          <p:stCondLst>
                                            <p:cond delay="0"/>
                                          </p:stCondLst>
                                        </p:cTn>
                                        <p:tgtEl>
                                          <p:spTgt spid="27"/>
                                        </p:tgtEl>
                                      </p:cBhvr>
                                    </p:animEffect>
                                    <p:anim calcmode="lin" valueType="num">
                                      <p:cBhvr>
                                        <p:cTn id="39"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44" dur="26">
                                          <p:stCondLst>
                                            <p:cond delay="650"/>
                                          </p:stCondLst>
                                        </p:cTn>
                                        <p:tgtEl>
                                          <p:spTgt spid="27"/>
                                        </p:tgtEl>
                                      </p:cBhvr>
                                      <p:to x="100000" y="60000"/>
                                    </p:animScale>
                                    <p:animScale>
                                      <p:cBhvr>
                                        <p:cTn id="45" dur="166" decel="50000">
                                          <p:stCondLst>
                                            <p:cond delay="676"/>
                                          </p:stCondLst>
                                        </p:cTn>
                                        <p:tgtEl>
                                          <p:spTgt spid="27"/>
                                        </p:tgtEl>
                                      </p:cBhvr>
                                      <p:to x="100000" y="100000"/>
                                    </p:animScale>
                                    <p:animScale>
                                      <p:cBhvr>
                                        <p:cTn id="46" dur="26">
                                          <p:stCondLst>
                                            <p:cond delay="1312"/>
                                          </p:stCondLst>
                                        </p:cTn>
                                        <p:tgtEl>
                                          <p:spTgt spid="27"/>
                                        </p:tgtEl>
                                      </p:cBhvr>
                                      <p:to x="100000" y="80000"/>
                                    </p:animScale>
                                    <p:animScale>
                                      <p:cBhvr>
                                        <p:cTn id="47" dur="166" decel="50000">
                                          <p:stCondLst>
                                            <p:cond delay="1338"/>
                                          </p:stCondLst>
                                        </p:cTn>
                                        <p:tgtEl>
                                          <p:spTgt spid="27"/>
                                        </p:tgtEl>
                                      </p:cBhvr>
                                      <p:to x="100000" y="100000"/>
                                    </p:animScale>
                                    <p:animScale>
                                      <p:cBhvr>
                                        <p:cTn id="48" dur="26">
                                          <p:stCondLst>
                                            <p:cond delay="1642"/>
                                          </p:stCondLst>
                                        </p:cTn>
                                        <p:tgtEl>
                                          <p:spTgt spid="27"/>
                                        </p:tgtEl>
                                      </p:cBhvr>
                                      <p:to x="100000" y="90000"/>
                                    </p:animScale>
                                    <p:animScale>
                                      <p:cBhvr>
                                        <p:cTn id="49" dur="166" decel="50000">
                                          <p:stCondLst>
                                            <p:cond delay="1668"/>
                                          </p:stCondLst>
                                        </p:cTn>
                                        <p:tgtEl>
                                          <p:spTgt spid="27"/>
                                        </p:tgtEl>
                                      </p:cBhvr>
                                      <p:to x="100000" y="100000"/>
                                    </p:animScale>
                                    <p:animScale>
                                      <p:cBhvr>
                                        <p:cTn id="50" dur="26">
                                          <p:stCondLst>
                                            <p:cond delay="1808"/>
                                          </p:stCondLst>
                                        </p:cTn>
                                        <p:tgtEl>
                                          <p:spTgt spid="27"/>
                                        </p:tgtEl>
                                      </p:cBhvr>
                                      <p:to x="100000" y="95000"/>
                                    </p:animScale>
                                    <p:animScale>
                                      <p:cBhvr>
                                        <p:cTn id="51" dur="166" decel="50000">
                                          <p:stCondLst>
                                            <p:cond delay="1834"/>
                                          </p:stCondLst>
                                        </p:cTn>
                                        <p:tgtEl>
                                          <p:spTgt spid="27"/>
                                        </p:tgtEl>
                                      </p:cBhvr>
                                      <p:to x="100000" y="100000"/>
                                    </p:animScale>
                                  </p:childTnLst>
                                </p:cTn>
                              </p:par>
                              <p:par>
                                <p:cTn id="52" presetID="26" presetClass="entr" presetSubtype="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down)">
                                      <p:cBhvr>
                                        <p:cTn id="54" dur="580">
                                          <p:stCondLst>
                                            <p:cond delay="0"/>
                                          </p:stCondLst>
                                        </p:cTn>
                                        <p:tgtEl>
                                          <p:spTgt spid="29"/>
                                        </p:tgtEl>
                                      </p:cBhvr>
                                    </p:animEffect>
                                    <p:anim calcmode="lin" valueType="num">
                                      <p:cBhvr>
                                        <p:cTn id="55"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60" dur="26">
                                          <p:stCondLst>
                                            <p:cond delay="650"/>
                                          </p:stCondLst>
                                        </p:cTn>
                                        <p:tgtEl>
                                          <p:spTgt spid="29"/>
                                        </p:tgtEl>
                                      </p:cBhvr>
                                      <p:to x="100000" y="60000"/>
                                    </p:animScale>
                                    <p:animScale>
                                      <p:cBhvr>
                                        <p:cTn id="61" dur="166" decel="50000">
                                          <p:stCondLst>
                                            <p:cond delay="676"/>
                                          </p:stCondLst>
                                        </p:cTn>
                                        <p:tgtEl>
                                          <p:spTgt spid="29"/>
                                        </p:tgtEl>
                                      </p:cBhvr>
                                      <p:to x="100000" y="100000"/>
                                    </p:animScale>
                                    <p:animScale>
                                      <p:cBhvr>
                                        <p:cTn id="62" dur="26">
                                          <p:stCondLst>
                                            <p:cond delay="1312"/>
                                          </p:stCondLst>
                                        </p:cTn>
                                        <p:tgtEl>
                                          <p:spTgt spid="29"/>
                                        </p:tgtEl>
                                      </p:cBhvr>
                                      <p:to x="100000" y="80000"/>
                                    </p:animScale>
                                    <p:animScale>
                                      <p:cBhvr>
                                        <p:cTn id="63" dur="166" decel="50000">
                                          <p:stCondLst>
                                            <p:cond delay="1338"/>
                                          </p:stCondLst>
                                        </p:cTn>
                                        <p:tgtEl>
                                          <p:spTgt spid="29"/>
                                        </p:tgtEl>
                                      </p:cBhvr>
                                      <p:to x="100000" y="100000"/>
                                    </p:animScale>
                                    <p:animScale>
                                      <p:cBhvr>
                                        <p:cTn id="64" dur="26">
                                          <p:stCondLst>
                                            <p:cond delay="1642"/>
                                          </p:stCondLst>
                                        </p:cTn>
                                        <p:tgtEl>
                                          <p:spTgt spid="29"/>
                                        </p:tgtEl>
                                      </p:cBhvr>
                                      <p:to x="100000" y="90000"/>
                                    </p:animScale>
                                    <p:animScale>
                                      <p:cBhvr>
                                        <p:cTn id="65" dur="166" decel="50000">
                                          <p:stCondLst>
                                            <p:cond delay="1668"/>
                                          </p:stCondLst>
                                        </p:cTn>
                                        <p:tgtEl>
                                          <p:spTgt spid="29"/>
                                        </p:tgtEl>
                                      </p:cBhvr>
                                      <p:to x="100000" y="100000"/>
                                    </p:animScale>
                                    <p:animScale>
                                      <p:cBhvr>
                                        <p:cTn id="66" dur="26">
                                          <p:stCondLst>
                                            <p:cond delay="1808"/>
                                          </p:stCondLst>
                                        </p:cTn>
                                        <p:tgtEl>
                                          <p:spTgt spid="29"/>
                                        </p:tgtEl>
                                      </p:cBhvr>
                                      <p:to x="100000" y="95000"/>
                                    </p:animScale>
                                    <p:animScale>
                                      <p:cBhvr>
                                        <p:cTn id="67" dur="166" decel="50000">
                                          <p:stCondLst>
                                            <p:cond delay="1834"/>
                                          </p:stCondLst>
                                        </p:cTn>
                                        <p:tgtEl>
                                          <p:spTgt spid="29"/>
                                        </p:tgtEl>
                                      </p:cBhvr>
                                      <p:to x="100000" y="100000"/>
                                    </p:animScale>
                                  </p:childTnLst>
                                </p:cTn>
                              </p:par>
                              <p:par>
                                <p:cTn id="68" presetID="26"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80">
                                          <p:stCondLst>
                                            <p:cond delay="0"/>
                                          </p:stCondLst>
                                        </p:cTn>
                                        <p:tgtEl>
                                          <p:spTgt spid="30"/>
                                        </p:tgtEl>
                                      </p:cBhvr>
                                    </p:animEffect>
                                    <p:anim calcmode="lin" valueType="num">
                                      <p:cBhvr>
                                        <p:cTn id="71"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76" dur="26">
                                          <p:stCondLst>
                                            <p:cond delay="650"/>
                                          </p:stCondLst>
                                        </p:cTn>
                                        <p:tgtEl>
                                          <p:spTgt spid="30"/>
                                        </p:tgtEl>
                                      </p:cBhvr>
                                      <p:to x="100000" y="60000"/>
                                    </p:animScale>
                                    <p:animScale>
                                      <p:cBhvr>
                                        <p:cTn id="77" dur="166" decel="50000">
                                          <p:stCondLst>
                                            <p:cond delay="676"/>
                                          </p:stCondLst>
                                        </p:cTn>
                                        <p:tgtEl>
                                          <p:spTgt spid="30"/>
                                        </p:tgtEl>
                                      </p:cBhvr>
                                      <p:to x="100000" y="100000"/>
                                    </p:animScale>
                                    <p:animScale>
                                      <p:cBhvr>
                                        <p:cTn id="78" dur="26">
                                          <p:stCondLst>
                                            <p:cond delay="1312"/>
                                          </p:stCondLst>
                                        </p:cTn>
                                        <p:tgtEl>
                                          <p:spTgt spid="30"/>
                                        </p:tgtEl>
                                      </p:cBhvr>
                                      <p:to x="100000" y="80000"/>
                                    </p:animScale>
                                    <p:animScale>
                                      <p:cBhvr>
                                        <p:cTn id="79" dur="166" decel="50000">
                                          <p:stCondLst>
                                            <p:cond delay="1338"/>
                                          </p:stCondLst>
                                        </p:cTn>
                                        <p:tgtEl>
                                          <p:spTgt spid="30"/>
                                        </p:tgtEl>
                                      </p:cBhvr>
                                      <p:to x="100000" y="100000"/>
                                    </p:animScale>
                                    <p:animScale>
                                      <p:cBhvr>
                                        <p:cTn id="80" dur="26">
                                          <p:stCondLst>
                                            <p:cond delay="1642"/>
                                          </p:stCondLst>
                                        </p:cTn>
                                        <p:tgtEl>
                                          <p:spTgt spid="30"/>
                                        </p:tgtEl>
                                      </p:cBhvr>
                                      <p:to x="100000" y="90000"/>
                                    </p:animScale>
                                    <p:animScale>
                                      <p:cBhvr>
                                        <p:cTn id="81" dur="166" decel="50000">
                                          <p:stCondLst>
                                            <p:cond delay="1668"/>
                                          </p:stCondLst>
                                        </p:cTn>
                                        <p:tgtEl>
                                          <p:spTgt spid="30"/>
                                        </p:tgtEl>
                                      </p:cBhvr>
                                      <p:to x="100000" y="100000"/>
                                    </p:animScale>
                                    <p:animScale>
                                      <p:cBhvr>
                                        <p:cTn id="82" dur="26">
                                          <p:stCondLst>
                                            <p:cond delay="1808"/>
                                          </p:stCondLst>
                                        </p:cTn>
                                        <p:tgtEl>
                                          <p:spTgt spid="30"/>
                                        </p:tgtEl>
                                      </p:cBhvr>
                                      <p:to x="100000" y="95000"/>
                                    </p:animScale>
                                    <p:animScale>
                                      <p:cBhvr>
                                        <p:cTn id="83" dur="166" decel="50000">
                                          <p:stCondLst>
                                            <p:cond delay="1834"/>
                                          </p:stCondLst>
                                        </p:cTn>
                                        <p:tgtEl>
                                          <p:spTgt spid="30"/>
                                        </p:tgtEl>
                                      </p:cBhvr>
                                      <p:to x="100000" y="100000"/>
                                    </p:animScale>
                                  </p:childTnLst>
                                </p:cTn>
                              </p:par>
                              <p:par>
                                <p:cTn id="84" presetID="26" presetClass="entr" presetSubtype="0"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wipe(down)">
                                      <p:cBhvr>
                                        <p:cTn id="86" dur="580">
                                          <p:stCondLst>
                                            <p:cond delay="0"/>
                                          </p:stCondLst>
                                        </p:cTn>
                                        <p:tgtEl>
                                          <p:spTgt spid="31"/>
                                        </p:tgtEl>
                                      </p:cBhvr>
                                    </p:animEffect>
                                    <p:anim calcmode="lin" valueType="num">
                                      <p:cBhvr>
                                        <p:cTn id="87"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92" dur="26">
                                          <p:stCondLst>
                                            <p:cond delay="650"/>
                                          </p:stCondLst>
                                        </p:cTn>
                                        <p:tgtEl>
                                          <p:spTgt spid="31"/>
                                        </p:tgtEl>
                                      </p:cBhvr>
                                      <p:to x="100000" y="60000"/>
                                    </p:animScale>
                                    <p:animScale>
                                      <p:cBhvr>
                                        <p:cTn id="93" dur="166" decel="50000">
                                          <p:stCondLst>
                                            <p:cond delay="676"/>
                                          </p:stCondLst>
                                        </p:cTn>
                                        <p:tgtEl>
                                          <p:spTgt spid="31"/>
                                        </p:tgtEl>
                                      </p:cBhvr>
                                      <p:to x="100000" y="100000"/>
                                    </p:animScale>
                                    <p:animScale>
                                      <p:cBhvr>
                                        <p:cTn id="94" dur="26">
                                          <p:stCondLst>
                                            <p:cond delay="1312"/>
                                          </p:stCondLst>
                                        </p:cTn>
                                        <p:tgtEl>
                                          <p:spTgt spid="31"/>
                                        </p:tgtEl>
                                      </p:cBhvr>
                                      <p:to x="100000" y="80000"/>
                                    </p:animScale>
                                    <p:animScale>
                                      <p:cBhvr>
                                        <p:cTn id="95" dur="166" decel="50000">
                                          <p:stCondLst>
                                            <p:cond delay="1338"/>
                                          </p:stCondLst>
                                        </p:cTn>
                                        <p:tgtEl>
                                          <p:spTgt spid="31"/>
                                        </p:tgtEl>
                                      </p:cBhvr>
                                      <p:to x="100000" y="100000"/>
                                    </p:animScale>
                                    <p:animScale>
                                      <p:cBhvr>
                                        <p:cTn id="96" dur="26">
                                          <p:stCondLst>
                                            <p:cond delay="1642"/>
                                          </p:stCondLst>
                                        </p:cTn>
                                        <p:tgtEl>
                                          <p:spTgt spid="31"/>
                                        </p:tgtEl>
                                      </p:cBhvr>
                                      <p:to x="100000" y="90000"/>
                                    </p:animScale>
                                    <p:animScale>
                                      <p:cBhvr>
                                        <p:cTn id="97" dur="166" decel="50000">
                                          <p:stCondLst>
                                            <p:cond delay="1668"/>
                                          </p:stCondLst>
                                        </p:cTn>
                                        <p:tgtEl>
                                          <p:spTgt spid="31"/>
                                        </p:tgtEl>
                                      </p:cBhvr>
                                      <p:to x="100000" y="100000"/>
                                    </p:animScale>
                                    <p:animScale>
                                      <p:cBhvr>
                                        <p:cTn id="98" dur="26">
                                          <p:stCondLst>
                                            <p:cond delay="1808"/>
                                          </p:stCondLst>
                                        </p:cTn>
                                        <p:tgtEl>
                                          <p:spTgt spid="31"/>
                                        </p:tgtEl>
                                      </p:cBhvr>
                                      <p:to x="100000" y="95000"/>
                                    </p:animScale>
                                    <p:animScale>
                                      <p:cBhvr>
                                        <p:cTn id="99" dur="166" decel="50000">
                                          <p:stCondLst>
                                            <p:cond delay="1834"/>
                                          </p:stCondLst>
                                        </p:cTn>
                                        <p:tgtEl>
                                          <p:spTgt spid="31"/>
                                        </p:tgtEl>
                                      </p:cBhvr>
                                      <p:to x="100000" y="100000"/>
                                    </p:animScale>
                                  </p:childTnLst>
                                </p:cTn>
                              </p:par>
                              <p:par>
                                <p:cTn id="100" presetID="26"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wipe(down)">
                                      <p:cBhvr>
                                        <p:cTn id="102" dur="580">
                                          <p:stCondLst>
                                            <p:cond delay="0"/>
                                          </p:stCondLst>
                                        </p:cTn>
                                        <p:tgtEl>
                                          <p:spTgt spid="32"/>
                                        </p:tgtEl>
                                      </p:cBhvr>
                                    </p:animEffect>
                                    <p:anim calcmode="lin" valueType="num">
                                      <p:cBhvr>
                                        <p:cTn id="103"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108" dur="26">
                                          <p:stCondLst>
                                            <p:cond delay="650"/>
                                          </p:stCondLst>
                                        </p:cTn>
                                        <p:tgtEl>
                                          <p:spTgt spid="32"/>
                                        </p:tgtEl>
                                      </p:cBhvr>
                                      <p:to x="100000" y="60000"/>
                                    </p:animScale>
                                    <p:animScale>
                                      <p:cBhvr>
                                        <p:cTn id="109" dur="166" decel="50000">
                                          <p:stCondLst>
                                            <p:cond delay="676"/>
                                          </p:stCondLst>
                                        </p:cTn>
                                        <p:tgtEl>
                                          <p:spTgt spid="32"/>
                                        </p:tgtEl>
                                      </p:cBhvr>
                                      <p:to x="100000" y="100000"/>
                                    </p:animScale>
                                    <p:animScale>
                                      <p:cBhvr>
                                        <p:cTn id="110" dur="26">
                                          <p:stCondLst>
                                            <p:cond delay="1312"/>
                                          </p:stCondLst>
                                        </p:cTn>
                                        <p:tgtEl>
                                          <p:spTgt spid="32"/>
                                        </p:tgtEl>
                                      </p:cBhvr>
                                      <p:to x="100000" y="80000"/>
                                    </p:animScale>
                                    <p:animScale>
                                      <p:cBhvr>
                                        <p:cTn id="111" dur="166" decel="50000">
                                          <p:stCondLst>
                                            <p:cond delay="1338"/>
                                          </p:stCondLst>
                                        </p:cTn>
                                        <p:tgtEl>
                                          <p:spTgt spid="32"/>
                                        </p:tgtEl>
                                      </p:cBhvr>
                                      <p:to x="100000" y="100000"/>
                                    </p:animScale>
                                    <p:animScale>
                                      <p:cBhvr>
                                        <p:cTn id="112" dur="26">
                                          <p:stCondLst>
                                            <p:cond delay="1642"/>
                                          </p:stCondLst>
                                        </p:cTn>
                                        <p:tgtEl>
                                          <p:spTgt spid="32"/>
                                        </p:tgtEl>
                                      </p:cBhvr>
                                      <p:to x="100000" y="90000"/>
                                    </p:animScale>
                                    <p:animScale>
                                      <p:cBhvr>
                                        <p:cTn id="113" dur="166" decel="50000">
                                          <p:stCondLst>
                                            <p:cond delay="1668"/>
                                          </p:stCondLst>
                                        </p:cTn>
                                        <p:tgtEl>
                                          <p:spTgt spid="32"/>
                                        </p:tgtEl>
                                      </p:cBhvr>
                                      <p:to x="100000" y="100000"/>
                                    </p:animScale>
                                    <p:animScale>
                                      <p:cBhvr>
                                        <p:cTn id="114" dur="26">
                                          <p:stCondLst>
                                            <p:cond delay="1808"/>
                                          </p:stCondLst>
                                        </p:cTn>
                                        <p:tgtEl>
                                          <p:spTgt spid="32"/>
                                        </p:tgtEl>
                                      </p:cBhvr>
                                      <p:to x="100000" y="95000"/>
                                    </p:animScale>
                                    <p:animScale>
                                      <p:cBhvr>
                                        <p:cTn id="115" dur="166" decel="50000">
                                          <p:stCondLst>
                                            <p:cond delay="1834"/>
                                          </p:stCondLst>
                                        </p:cTn>
                                        <p:tgtEl>
                                          <p:spTgt spid="32"/>
                                        </p:tgtEl>
                                      </p:cBhvr>
                                      <p:to x="100000" y="100000"/>
                                    </p:animScale>
                                  </p:childTnLst>
                                </p:cTn>
                              </p:par>
                              <p:par>
                                <p:cTn id="116" presetID="26" presetClass="entr" presetSubtype="0" fill="hold" grpId="0" nodeType="with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wipe(down)">
                                      <p:cBhvr>
                                        <p:cTn id="118" dur="580">
                                          <p:stCondLst>
                                            <p:cond delay="0"/>
                                          </p:stCondLst>
                                        </p:cTn>
                                        <p:tgtEl>
                                          <p:spTgt spid="33"/>
                                        </p:tgtEl>
                                      </p:cBhvr>
                                    </p:animEffect>
                                    <p:anim calcmode="lin" valueType="num">
                                      <p:cBhvr>
                                        <p:cTn id="119"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120"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21"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122"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123"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124" dur="26">
                                          <p:stCondLst>
                                            <p:cond delay="650"/>
                                          </p:stCondLst>
                                        </p:cTn>
                                        <p:tgtEl>
                                          <p:spTgt spid="33"/>
                                        </p:tgtEl>
                                      </p:cBhvr>
                                      <p:to x="100000" y="60000"/>
                                    </p:animScale>
                                    <p:animScale>
                                      <p:cBhvr>
                                        <p:cTn id="125" dur="166" decel="50000">
                                          <p:stCondLst>
                                            <p:cond delay="676"/>
                                          </p:stCondLst>
                                        </p:cTn>
                                        <p:tgtEl>
                                          <p:spTgt spid="33"/>
                                        </p:tgtEl>
                                      </p:cBhvr>
                                      <p:to x="100000" y="100000"/>
                                    </p:animScale>
                                    <p:animScale>
                                      <p:cBhvr>
                                        <p:cTn id="126" dur="26">
                                          <p:stCondLst>
                                            <p:cond delay="1312"/>
                                          </p:stCondLst>
                                        </p:cTn>
                                        <p:tgtEl>
                                          <p:spTgt spid="33"/>
                                        </p:tgtEl>
                                      </p:cBhvr>
                                      <p:to x="100000" y="80000"/>
                                    </p:animScale>
                                    <p:animScale>
                                      <p:cBhvr>
                                        <p:cTn id="127" dur="166" decel="50000">
                                          <p:stCondLst>
                                            <p:cond delay="1338"/>
                                          </p:stCondLst>
                                        </p:cTn>
                                        <p:tgtEl>
                                          <p:spTgt spid="33"/>
                                        </p:tgtEl>
                                      </p:cBhvr>
                                      <p:to x="100000" y="100000"/>
                                    </p:animScale>
                                    <p:animScale>
                                      <p:cBhvr>
                                        <p:cTn id="128" dur="26">
                                          <p:stCondLst>
                                            <p:cond delay="1642"/>
                                          </p:stCondLst>
                                        </p:cTn>
                                        <p:tgtEl>
                                          <p:spTgt spid="33"/>
                                        </p:tgtEl>
                                      </p:cBhvr>
                                      <p:to x="100000" y="90000"/>
                                    </p:animScale>
                                    <p:animScale>
                                      <p:cBhvr>
                                        <p:cTn id="129" dur="166" decel="50000">
                                          <p:stCondLst>
                                            <p:cond delay="1668"/>
                                          </p:stCondLst>
                                        </p:cTn>
                                        <p:tgtEl>
                                          <p:spTgt spid="33"/>
                                        </p:tgtEl>
                                      </p:cBhvr>
                                      <p:to x="100000" y="100000"/>
                                    </p:animScale>
                                    <p:animScale>
                                      <p:cBhvr>
                                        <p:cTn id="130" dur="26">
                                          <p:stCondLst>
                                            <p:cond delay="1808"/>
                                          </p:stCondLst>
                                        </p:cTn>
                                        <p:tgtEl>
                                          <p:spTgt spid="33"/>
                                        </p:tgtEl>
                                      </p:cBhvr>
                                      <p:to x="100000" y="95000"/>
                                    </p:animScale>
                                    <p:animScale>
                                      <p:cBhvr>
                                        <p:cTn id="131" dur="166" decel="50000">
                                          <p:stCondLst>
                                            <p:cond delay="1834"/>
                                          </p:stCondLst>
                                        </p:cTn>
                                        <p:tgtEl>
                                          <p:spTgt spid="33"/>
                                        </p:tgtEl>
                                      </p:cBhvr>
                                      <p:to x="100000" y="100000"/>
                                    </p:animScale>
                                  </p:childTnLst>
                                </p:cTn>
                              </p:par>
                              <p:par>
                                <p:cTn id="132" presetID="26" presetClass="entr" presetSubtype="0" fill="hold" grpId="0" nodeType="withEffect">
                                  <p:stCondLst>
                                    <p:cond delay="0"/>
                                  </p:stCondLst>
                                  <p:childTnLst>
                                    <p:set>
                                      <p:cBhvr>
                                        <p:cTn id="133" dur="1" fill="hold">
                                          <p:stCondLst>
                                            <p:cond delay="0"/>
                                          </p:stCondLst>
                                        </p:cTn>
                                        <p:tgtEl>
                                          <p:spTgt spid="34"/>
                                        </p:tgtEl>
                                        <p:attrNameLst>
                                          <p:attrName>style.visibility</p:attrName>
                                        </p:attrNameLst>
                                      </p:cBhvr>
                                      <p:to>
                                        <p:strVal val="visible"/>
                                      </p:to>
                                    </p:set>
                                    <p:animEffect transition="in" filter="wipe(down)">
                                      <p:cBhvr>
                                        <p:cTn id="134" dur="580">
                                          <p:stCondLst>
                                            <p:cond delay="0"/>
                                          </p:stCondLst>
                                        </p:cTn>
                                        <p:tgtEl>
                                          <p:spTgt spid="34"/>
                                        </p:tgtEl>
                                      </p:cBhvr>
                                    </p:animEffect>
                                    <p:anim calcmode="lin" valueType="num">
                                      <p:cBhvr>
                                        <p:cTn id="135"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136"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37"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138"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139"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140" dur="26">
                                          <p:stCondLst>
                                            <p:cond delay="650"/>
                                          </p:stCondLst>
                                        </p:cTn>
                                        <p:tgtEl>
                                          <p:spTgt spid="34"/>
                                        </p:tgtEl>
                                      </p:cBhvr>
                                      <p:to x="100000" y="60000"/>
                                    </p:animScale>
                                    <p:animScale>
                                      <p:cBhvr>
                                        <p:cTn id="141" dur="166" decel="50000">
                                          <p:stCondLst>
                                            <p:cond delay="676"/>
                                          </p:stCondLst>
                                        </p:cTn>
                                        <p:tgtEl>
                                          <p:spTgt spid="34"/>
                                        </p:tgtEl>
                                      </p:cBhvr>
                                      <p:to x="100000" y="100000"/>
                                    </p:animScale>
                                    <p:animScale>
                                      <p:cBhvr>
                                        <p:cTn id="142" dur="26">
                                          <p:stCondLst>
                                            <p:cond delay="1312"/>
                                          </p:stCondLst>
                                        </p:cTn>
                                        <p:tgtEl>
                                          <p:spTgt spid="34"/>
                                        </p:tgtEl>
                                      </p:cBhvr>
                                      <p:to x="100000" y="80000"/>
                                    </p:animScale>
                                    <p:animScale>
                                      <p:cBhvr>
                                        <p:cTn id="143" dur="166" decel="50000">
                                          <p:stCondLst>
                                            <p:cond delay="1338"/>
                                          </p:stCondLst>
                                        </p:cTn>
                                        <p:tgtEl>
                                          <p:spTgt spid="34"/>
                                        </p:tgtEl>
                                      </p:cBhvr>
                                      <p:to x="100000" y="100000"/>
                                    </p:animScale>
                                    <p:animScale>
                                      <p:cBhvr>
                                        <p:cTn id="144" dur="26">
                                          <p:stCondLst>
                                            <p:cond delay="1642"/>
                                          </p:stCondLst>
                                        </p:cTn>
                                        <p:tgtEl>
                                          <p:spTgt spid="34"/>
                                        </p:tgtEl>
                                      </p:cBhvr>
                                      <p:to x="100000" y="90000"/>
                                    </p:animScale>
                                    <p:animScale>
                                      <p:cBhvr>
                                        <p:cTn id="145" dur="166" decel="50000">
                                          <p:stCondLst>
                                            <p:cond delay="1668"/>
                                          </p:stCondLst>
                                        </p:cTn>
                                        <p:tgtEl>
                                          <p:spTgt spid="34"/>
                                        </p:tgtEl>
                                      </p:cBhvr>
                                      <p:to x="100000" y="100000"/>
                                    </p:animScale>
                                    <p:animScale>
                                      <p:cBhvr>
                                        <p:cTn id="146" dur="26">
                                          <p:stCondLst>
                                            <p:cond delay="1808"/>
                                          </p:stCondLst>
                                        </p:cTn>
                                        <p:tgtEl>
                                          <p:spTgt spid="34"/>
                                        </p:tgtEl>
                                      </p:cBhvr>
                                      <p:to x="100000" y="95000"/>
                                    </p:animScale>
                                    <p:animScale>
                                      <p:cBhvr>
                                        <p:cTn id="147" dur="166" decel="50000">
                                          <p:stCondLst>
                                            <p:cond delay="1834"/>
                                          </p:stCondLst>
                                        </p:cTn>
                                        <p:tgtEl>
                                          <p:spTgt spid="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P spid="30" grpId="0" animBg="1"/>
      <p:bldP spid="31" grpId="0" animBg="1"/>
      <p:bldP spid="32" grpId="0" animBg="1"/>
      <p:bldP spid="33" grpId="0"/>
      <p:bldP spid="34"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rotWithShape="1">
          <a:blip r:embed="rId1">
            <a:extLst>
              <a:ext uri="{28A0092B-C50C-407E-A947-70E740481C1C}">
                <a14:useLocalDpi xmlns:a14="http://schemas.microsoft.com/office/drawing/2010/main" val="0"/>
              </a:ext>
            </a:extLst>
          </a:blip>
          <a:srcRect l="19907" t="8488" r="22263" b="5747"/>
          <a:stretch>
            <a:fillRect/>
          </a:stretch>
        </p:blipFill>
        <p:spPr>
          <a:xfrm>
            <a:off x="4742689" y="2310897"/>
            <a:ext cx="3593365" cy="3552724"/>
          </a:xfrm>
          <a:prstGeom prst="rect">
            <a:avLst/>
          </a:prstGeom>
        </p:spPr>
      </p:pic>
      <p:pic>
        <p:nvPicPr>
          <p:cNvPr id="5" name="عنصر نائب للصورة 4" descr="صورة تحتوي على شخص, منضدة, داخلي, نافذة&#10;&#10;تم إنشاء الوصف تلقائياً"/>
          <p:cNvPicPr>
            <a:picLocks noGrp="1" noChangeAspect="1"/>
          </p:cNvPicPr>
          <p:nvPr>
            <p:ph type="pic" sz="quarter" idx="10"/>
          </p:nvPr>
        </p:nvPicPr>
        <p:blipFill>
          <a:blip r:embed="rId2" cstate="email"/>
          <a:srcRect/>
          <a:stretch>
            <a:fillRect/>
          </a:stretch>
        </p:blipFill>
        <p:spPr>
          <a:xfrm>
            <a:off x="0" y="2"/>
            <a:ext cx="4265263" cy="1698234"/>
          </a:xfrm>
        </p:spPr>
      </p:pic>
      <p:sp>
        <p:nvSpPr>
          <p:cNvPr id="37" name="Graphic 35"/>
          <p:cNvSpPr/>
          <p:nvPr/>
        </p:nvSpPr>
        <p:spPr>
          <a:xfrm>
            <a:off x="1" y="1"/>
            <a:ext cx="4265262" cy="1698234"/>
          </a:xfrm>
          <a:custGeom>
            <a:avLst/>
            <a:gdLst>
              <a:gd name="connsiteX0" fmla="*/ 8199406 w 8199405"/>
              <a:gd name="connsiteY0" fmla="*/ 0 h 3264631"/>
              <a:gd name="connsiteX1" fmla="*/ 6280785 w 8199405"/>
              <a:gd name="connsiteY1" fmla="*/ 2401824 h 3264631"/>
              <a:gd name="connsiteX2" fmla="*/ 3989165 w 8199405"/>
              <a:gd name="connsiteY2" fmla="*/ 3209830 h 3264631"/>
              <a:gd name="connsiteX3" fmla="*/ 0 w 8199405"/>
              <a:gd name="connsiteY3" fmla="*/ 2322957 h 3264631"/>
              <a:gd name="connsiteX4" fmla="*/ 0 w 8199405"/>
              <a:gd name="connsiteY4" fmla="*/ 0 h 3264631"/>
              <a:gd name="connsiteX5" fmla="*/ 8199406 w 8199405"/>
              <a:gd name="connsiteY5" fmla="*/ 0 h 326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9405" h="3264631">
                <a:moveTo>
                  <a:pt x="8199406" y="0"/>
                </a:moveTo>
                <a:lnTo>
                  <a:pt x="6280785" y="2401824"/>
                </a:lnTo>
                <a:cubicBezTo>
                  <a:pt x="5733764" y="3086576"/>
                  <a:pt x="4844701" y="3400044"/>
                  <a:pt x="3989165" y="3209830"/>
                </a:cubicBezTo>
                <a:lnTo>
                  <a:pt x="0" y="2322957"/>
                </a:lnTo>
                <a:lnTo>
                  <a:pt x="0" y="0"/>
                </a:lnTo>
                <a:lnTo>
                  <a:pt x="8199406"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47" name="Freeform: Shape 46"/>
          <p:cNvSpPr/>
          <p:nvPr/>
        </p:nvSpPr>
        <p:spPr>
          <a:xfrm flipV="1">
            <a:off x="5180462" y="2027985"/>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7" name="مربع نص 6"/>
          <p:cNvSpPr txBox="1"/>
          <p:nvPr/>
        </p:nvSpPr>
        <p:spPr>
          <a:xfrm>
            <a:off x="4634474" y="478641"/>
            <a:ext cx="4695825" cy="523220"/>
          </a:xfrm>
          <a:prstGeom prst="rect">
            <a:avLst/>
          </a:prstGeom>
          <a:noFill/>
        </p:spPr>
        <p:txBody>
          <a:bodyPr wrap="square" rtlCol="1">
            <a:spAutoFit/>
          </a:bodyPr>
          <a:lstStyle/>
          <a:p>
            <a:r>
              <a:rPr lang="ar-EG" sz="2800" b="1" dirty="0">
                <a:solidFill>
                  <a:schemeClr val="accent1">
                    <a:lumMod val="75000"/>
                  </a:schemeClr>
                </a:solidFill>
                <a:latin typeface="VIP Hakm Bold" panose="02000500000000000000" pitchFamily="2" charset="-78"/>
                <a:cs typeface="VIP Hakm Bold" panose="02000500000000000000" pitchFamily="2" charset="-78"/>
              </a:rPr>
              <a:t>أهداف البرنامج التدريبي</a:t>
            </a:r>
            <a:endParaRPr lang="ar-EG" sz="2800" b="1" dirty="0">
              <a:solidFill>
                <a:schemeClr val="accent1">
                  <a:lumMod val="75000"/>
                </a:schemeClr>
              </a:solidFill>
              <a:latin typeface="VIP Hakm Bold" panose="02000500000000000000" pitchFamily="2" charset="-78"/>
              <a:cs typeface="VIP Hakm Bold" panose="02000500000000000000" pitchFamily="2" charset="-78"/>
            </a:endParaRPr>
          </a:p>
        </p:txBody>
      </p:sp>
      <p:sp>
        <p:nvSpPr>
          <p:cNvPr id="10" name="مربع نص 9"/>
          <p:cNvSpPr txBox="1"/>
          <p:nvPr/>
        </p:nvSpPr>
        <p:spPr>
          <a:xfrm>
            <a:off x="4493870" y="1663378"/>
            <a:ext cx="3867558" cy="322845"/>
          </a:xfrm>
          <a:prstGeom prst="rect">
            <a:avLst/>
          </a:prstGeom>
          <a:noFill/>
        </p:spPr>
        <p:txBody>
          <a:bodyPr wrap="square" rtlCol="1">
            <a:spAutoFit/>
          </a:bodyPr>
          <a:lstStyle/>
          <a:p>
            <a:pPr algn="ctr" rtl="1">
              <a:lnSpc>
                <a:spcPct val="107000"/>
              </a:lnSpc>
              <a:spcAft>
                <a:spcPts val="800"/>
              </a:spcAft>
            </a:pPr>
            <a:r>
              <a:rPr lang="ar-EG" sz="1400" b="1" dirty="0">
                <a:solidFill>
                  <a:srgbClr val="FF0000"/>
                </a:solidFill>
                <a:latin typeface="Calibri" panose="020F0502020204030204" pitchFamily="34" charset="0"/>
                <a:ea typeface="Calibri" panose="020F0502020204030204" pitchFamily="34" charset="0"/>
                <a:cs typeface="VIP Hakm Bold" panose="02000500000000000000" pitchFamily="2" charset="-78"/>
              </a:rPr>
              <a:t>أن يذكر المتدرب </a:t>
            </a:r>
            <a:r>
              <a:rPr lang="ar-EG" sz="14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تطبيقات الذكاء الإصطناعي</a:t>
            </a:r>
            <a:endParaRPr lang="en-US" sz="1200" dirty="0">
              <a:latin typeface="Calibri" panose="020F0502020204030204" pitchFamily="34" charset="0"/>
              <a:ea typeface="Calibri" panose="020F0502020204030204" pitchFamily="34" charset="0"/>
              <a:cs typeface="Arial" panose="020B0604020202020204" pitchFamily="34" charset="0"/>
            </a:endParaRPr>
          </a:p>
        </p:txBody>
      </p:sp>
      <p:sp>
        <p:nvSpPr>
          <p:cNvPr id="19" name="مربع نص 16"/>
          <p:cNvSpPr txBox="1"/>
          <p:nvPr/>
        </p:nvSpPr>
        <p:spPr>
          <a:xfrm>
            <a:off x="1120502" y="2717266"/>
            <a:ext cx="4265263" cy="388568"/>
          </a:xfrm>
          <a:prstGeom prst="rect">
            <a:avLst/>
          </a:prstGeom>
          <a:noFill/>
        </p:spPr>
        <p:txBody>
          <a:bodyPr wrap="square" rtlCol="1">
            <a:spAutoFit/>
          </a:bodyPr>
          <a:lstStyle/>
          <a:p>
            <a:pPr algn="ctr" rtl="1">
              <a:lnSpc>
                <a:spcPct val="150000"/>
              </a:lnSpc>
              <a:spcAft>
                <a:spcPts val="800"/>
              </a:spcAft>
            </a:pPr>
            <a:r>
              <a:rPr lang="ar-EG" sz="1400" b="1" dirty="0">
                <a:solidFill>
                  <a:srgbClr val="FF0000"/>
                </a:solidFill>
                <a:latin typeface="Calibri" panose="020F0502020204030204" pitchFamily="34" charset="0"/>
                <a:ea typeface="Calibri" panose="020F0502020204030204" pitchFamily="34" charset="0"/>
                <a:cs typeface="VIP Hakm Bold" panose="02000500000000000000" pitchFamily="2" charset="-78"/>
              </a:rPr>
              <a:t>أن يتابع المتدرب</a:t>
            </a:r>
            <a:r>
              <a:rPr lang="ar-EG" sz="14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 كيفية تعزيز الإبداع بالذكاء الإصطناعي</a:t>
            </a:r>
            <a:endParaRPr lang="en-US" sz="1200" dirty="0">
              <a:latin typeface="Calibri" panose="020F0502020204030204" pitchFamily="34" charset="0"/>
              <a:ea typeface="Calibri" panose="020F0502020204030204" pitchFamily="34" charset="0"/>
              <a:cs typeface="Arial" panose="020B0604020202020204" pitchFamily="34" charset="0"/>
            </a:endParaRPr>
          </a:p>
        </p:txBody>
      </p:sp>
      <p:sp>
        <p:nvSpPr>
          <p:cNvPr id="2" name="مربع نص 9"/>
          <p:cNvSpPr txBox="1"/>
          <p:nvPr/>
        </p:nvSpPr>
        <p:spPr>
          <a:xfrm>
            <a:off x="7864659" y="2717266"/>
            <a:ext cx="3369920" cy="711733"/>
          </a:xfrm>
          <a:prstGeom prst="rect">
            <a:avLst/>
          </a:prstGeom>
          <a:noFill/>
        </p:spPr>
        <p:txBody>
          <a:bodyPr wrap="square" rtlCol="1">
            <a:spAutoFit/>
          </a:bodyPr>
          <a:lstStyle/>
          <a:p>
            <a:pPr algn="ctr" rtl="1">
              <a:lnSpc>
                <a:spcPct val="150000"/>
              </a:lnSpc>
              <a:spcAft>
                <a:spcPts val="800"/>
              </a:spcAft>
            </a:pPr>
            <a:r>
              <a:rPr lang="ar-EG" sz="1400" b="1" dirty="0">
                <a:solidFill>
                  <a:srgbClr val="FF0000"/>
                </a:solidFill>
                <a:latin typeface="Calibri" panose="020F0502020204030204" pitchFamily="34" charset="0"/>
                <a:ea typeface="Calibri" panose="020F0502020204030204" pitchFamily="34" charset="0"/>
                <a:cs typeface="VIP Hakm Bold" panose="02000500000000000000" pitchFamily="2" charset="-78"/>
              </a:rPr>
              <a:t>أن يحدد المتدرب </a:t>
            </a:r>
            <a:r>
              <a:rPr lang="ar-EG" sz="14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en-US" sz="1200" dirty="0">
              <a:latin typeface="Calibri" panose="020F0502020204030204" pitchFamily="34" charset="0"/>
              <a:ea typeface="Calibri" panose="020F0502020204030204" pitchFamily="34" charset="0"/>
              <a:cs typeface="Arial" panose="020B0604020202020204" pitchFamily="34" charset="0"/>
            </a:endParaRPr>
          </a:p>
        </p:txBody>
      </p:sp>
      <p:sp>
        <p:nvSpPr>
          <p:cNvPr id="3" name="مربع نص 9"/>
          <p:cNvSpPr txBox="1"/>
          <p:nvPr/>
        </p:nvSpPr>
        <p:spPr>
          <a:xfrm>
            <a:off x="1435316" y="3819341"/>
            <a:ext cx="3369920" cy="322845"/>
          </a:xfrm>
          <a:prstGeom prst="rect">
            <a:avLst/>
          </a:prstGeom>
          <a:noFill/>
        </p:spPr>
        <p:txBody>
          <a:bodyPr wrap="square" rtlCol="1">
            <a:spAutoFit/>
          </a:bodyPr>
          <a:lstStyle/>
          <a:p>
            <a:pPr algn="ctr" rtl="1">
              <a:lnSpc>
                <a:spcPct val="107000"/>
              </a:lnSpc>
              <a:spcAft>
                <a:spcPts val="800"/>
              </a:spcAft>
            </a:pPr>
            <a:r>
              <a:rPr lang="ar-EG" sz="1400" b="1" dirty="0">
                <a:solidFill>
                  <a:srgbClr val="FF0000"/>
                </a:solidFill>
                <a:latin typeface="Calibri" panose="020F0502020204030204" pitchFamily="34" charset="0"/>
                <a:ea typeface="Calibri" panose="020F0502020204030204" pitchFamily="34" charset="0"/>
                <a:cs typeface="VIP Hakm Bold" panose="02000500000000000000" pitchFamily="2" charset="-78"/>
              </a:rPr>
              <a:t>أن يستنبط المتدرب </a:t>
            </a:r>
            <a:r>
              <a:rPr lang="ar-EG" sz="14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مخاطر الأمن السيبراني</a:t>
            </a:r>
            <a:endParaRPr lang="en-US" sz="1200" dirty="0">
              <a:latin typeface="Calibri" panose="020F0502020204030204" pitchFamily="34" charset="0"/>
              <a:ea typeface="Calibri" panose="020F0502020204030204" pitchFamily="34" charset="0"/>
              <a:cs typeface="Arial" panose="020B0604020202020204" pitchFamily="34" charset="0"/>
            </a:endParaRPr>
          </a:p>
        </p:txBody>
      </p:sp>
      <p:sp>
        <p:nvSpPr>
          <p:cNvPr id="4" name="مربع نص 9"/>
          <p:cNvSpPr txBox="1"/>
          <p:nvPr/>
        </p:nvSpPr>
        <p:spPr>
          <a:xfrm>
            <a:off x="8112609" y="3711911"/>
            <a:ext cx="2950289" cy="711733"/>
          </a:xfrm>
          <a:prstGeom prst="rect">
            <a:avLst/>
          </a:prstGeom>
          <a:noFill/>
        </p:spPr>
        <p:txBody>
          <a:bodyPr wrap="square" rtlCol="1">
            <a:spAutoFit/>
          </a:bodyPr>
          <a:lstStyle/>
          <a:p>
            <a:pPr algn="ctr" rtl="1">
              <a:lnSpc>
                <a:spcPct val="150000"/>
              </a:lnSpc>
              <a:spcAft>
                <a:spcPts val="800"/>
              </a:spcAft>
            </a:pPr>
            <a:r>
              <a:rPr lang="ar-EG" sz="1400" b="1" dirty="0">
                <a:solidFill>
                  <a:srgbClr val="FF0000"/>
                </a:solidFill>
                <a:latin typeface="Calibri" panose="020F0502020204030204" pitchFamily="34" charset="0"/>
                <a:ea typeface="Calibri" panose="020F0502020204030204" pitchFamily="34" charset="0"/>
                <a:cs typeface="VIP Hakm Bold" panose="02000500000000000000" pitchFamily="2" charset="-78"/>
              </a:rPr>
              <a:t>أن يناقش المتدرب </a:t>
            </a:r>
            <a:r>
              <a:rPr lang="ar-EG" sz="14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وتقنيات الذكاء الإصطناعي</a:t>
            </a:r>
            <a:endParaRPr lang="en-US" sz="1200" dirty="0">
              <a:latin typeface="Calibri" panose="020F0502020204030204" pitchFamily="34" charset="0"/>
              <a:ea typeface="Calibri" panose="020F0502020204030204" pitchFamily="34" charset="0"/>
              <a:cs typeface="Arial" panose="020B0604020202020204" pitchFamily="34" charset="0"/>
            </a:endParaRPr>
          </a:p>
        </p:txBody>
      </p:sp>
      <p:sp>
        <p:nvSpPr>
          <p:cNvPr id="8" name="مربع نص 9"/>
          <p:cNvSpPr txBox="1"/>
          <p:nvPr/>
        </p:nvSpPr>
        <p:spPr>
          <a:xfrm>
            <a:off x="7743424" y="5007051"/>
            <a:ext cx="3912105" cy="322845"/>
          </a:xfrm>
          <a:prstGeom prst="rect">
            <a:avLst/>
          </a:prstGeom>
          <a:noFill/>
        </p:spPr>
        <p:txBody>
          <a:bodyPr wrap="square" rtlCol="1">
            <a:spAutoFit/>
          </a:bodyPr>
          <a:lstStyle/>
          <a:p>
            <a:pPr algn="ctr" rtl="1">
              <a:lnSpc>
                <a:spcPct val="107000"/>
              </a:lnSpc>
              <a:spcAft>
                <a:spcPts val="800"/>
              </a:spcAft>
            </a:pPr>
            <a:r>
              <a:rPr lang="ar-EG" sz="1400" b="1" dirty="0">
                <a:solidFill>
                  <a:srgbClr val="FF0000"/>
                </a:solidFill>
                <a:latin typeface="Calibri" panose="020F0502020204030204" pitchFamily="34" charset="0"/>
                <a:ea typeface="Calibri" panose="020F0502020204030204" pitchFamily="34" charset="0"/>
                <a:cs typeface="VIP Hakm Bold" panose="02000500000000000000" pitchFamily="2" charset="-78"/>
              </a:rPr>
              <a:t>أن يلخص المتدرب </a:t>
            </a:r>
            <a:r>
              <a:rPr lang="ar-EG" sz="14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lang="en-US" sz="1200" dirty="0">
              <a:latin typeface="Calibri" panose="020F0502020204030204" pitchFamily="34" charset="0"/>
              <a:ea typeface="Calibri" panose="020F0502020204030204" pitchFamily="34" charset="0"/>
              <a:cs typeface="Arial" panose="020B0604020202020204" pitchFamily="34" charset="0"/>
            </a:endParaRPr>
          </a:p>
        </p:txBody>
      </p:sp>
      <p:sp>
        <p:nvSpPr>
          <p:cNvPr id="9" name="مربع نص 9"/>
          <p:cNvSpPr txBox="1"/>
          <p:nvPr/>
        </p:nvSpPr>
        <p:spPr>
          <a:xfrm>
            <a:off x="4583319" y="5930897"/>
            <a:ext cx="3912104" cy="322845"/>
          </a:xfrm>
          <a:prstGeom prst="rect">
            <a:avLst/>
          </a:prstGeom>
          <a:noFill/>
        </p:spPr>
        <p:txBody>
          <a:bodyPr wrap="square" rtlCol="1">
            <a:spAutoFit/>
          </a:bodyPr>
          <a:lstStyle/>
          <a:p>
            <a:pPr algn="ctr" rtl="1">
              <a:lnSpc>
                <a:spcPct val="107000"/>
              </a:lnSpc>
              <a:spcAft>
                <a:spcPts val="800"/>
              </a:spcAft>
            </a:pPr>
            <a:r>
              <a:rPr lang="ar-EG" sz="1400" b="1" dirty="0">
                <a:solidFill>
                  <a:srgbClr val="FF0000"/>
                </a:solidFill>
                <a:latin typeface="Calibri" panose="020F0502020204030204" pitchFamily="34" charset="0"/>
                <a:ea typeface="Calibri" panose="020F0502020204030204" pitchFamily="34" charset="0"/>
                <a:cs typeface="VIP Hakm Bold" panose="02000500000000000000" pitchFamily="2" charset="-78"/>
              </a:rPr>
              <a:t>أن يطبق المتدرب </a:t>
            </a:r>
            <a:r>
              <a:rPr lang="ar-EG" sz="14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كيفية تحليل البيانات والتخصيص</a:t>
            </a:r>
            <a:endParaRPr lang="en-US" sz="1200" dirty="0">
              <a:latin typeface="Calibri" panose="020F0502020204030204" pitchFamily="34" charset="0"/>
              <a:ea typeface="Calibri" panose="020F0502020204030204" pitchFamily="34" charset="0"/>
              <a:cs typeface="Arial" panose="020B0604020202020204" pitchFamily="34" charset="0"/>
            </a:endParaRPr>
          </a:p>
        </p:txBody>
      </p:sp>
      <p:sp>
        <p:nvSpPr>
          <p:cNvPr id="11" name="مربع نص 9"/>
          <p:cNvSpPr txBox="1"/>
          <p:nvPr/>
        </p:nvSpPr>
        <p:spPr>
          <a:xfrm>
            <a:off x="2015845" y="4970772"/>
            <a:ext cx="3369920" cy="711733"/>
          </a:xfrm>
          <a:prstGeom prst="rect">
            <a:avLst/>
          </a:prstGeom>
          <a:noFill/>
        </p:spPr>
        <p:txBody>
          <a:bodyPr wrap="square" rtlCol="1">
            <a:spAutoFit/>
          </a:bodyPr>
          <a:lstStyle/>
          <a:p>
            <a:pPr algn="ctr" rtl="1">
              <a:lnSpc>
                <a:spcPct val="150000"/>
              </a:lnSpc>
              <a:spcAft>
                <a:spcPts val="800"/>
              </a:spcAft>
            </a:pPr>
            <a:r>
              <a:rPr lang="ar-EG" sz="1400" b="1" dirty="0">
                <a:solidFill>
                  <a:srgbClr val="FF0000"/>
                </a:solidFill>
                <a:latin typeface="Calibri" panose="020F0502020204030204" pitchFamily="34" charset="0"/>
                <a:ea typeface="Calibri" panose="020F0502020204030204" pitchFamily="34" charset="0"/>
                <a:cs typeface="VIP Hakm Bold" panose="02000500000000000000" pitchFamily="2" charset="-78"/>
              </a:rPr>
              <a:t>أن يناقش المتدرب</a:t>
            </a:r>
            <a:r>
              <a:rPr lang="ar-EG" sz="14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 إستراتيجيات لتحسين وتطوير المهارات بإستمرار</a:t>
            </a:r>
            <a:endParaRPr lang="en-US" sz="12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par>
                                <p:cTn id="13" presetID="26"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80">
                                          <p:stCondLst>
                                            <p:cond delay="0"/>
                                          </p:stCondLst>
                                        </p:cTn>
                                        <p:tgtEl>
                                          <p:spTgt spid="10"/>
                                        </p:tgtEl>
                                      </p:cBhvr>
                                    </p:animEffect>
                                    <p:anim calcmode="lin" valueType="num">
                                      <p:cBhvr>
                                        <p:cTn id="1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1" dur="26">
                                          <p:stCondLst>
                                            <p:cond delay="650"/>
                                          </p:stCondLst>
                                        </p:cTn>
                                        <p:tgtEl>
                                          <p:spTgt spid="10"/>
                                        </p:tgtEl>
                                      </p:cBhvr>
                                      <p:to x="100000" y="60000"/>
                                    </p:animScale>
                                    <p:animScale>
                                      <p:cBhvr>
                                        <p:cTn id="22" dur="166" decel="50000">
                                          <p:stCondLst>
                                            <p:cond delay="676"/>
                                          </p:stCondLst>
                                        </p:cTn>
                                        <p:tgtEl>
                                          <p:spTgt spid="10"/>
                                        </p:tgtEl>
                                      </p:cBhvr>
                                      <p:to x="100000" y="100000"/>
                                    </p:animScale>
                                    <p:animScale>
                                      <p:cBhvr>
                                        <p:cTn id="23" dur="26">
                                          <p:stCondLst>
                                            <p:cond delay="1312"/>
                                          </p:stCondLst>
                                        </p:cTn>
                                        <p:tgtEl>
                                          <p:spTgt spid="10"/>
                                        </p:tgtEl>
                                      </p:cBhvr>
                                      <p:to x="100000" y="80000"/>
                                    </p:animScale>
                                    <p:animScale>
                                      <p:cBhvr>
                                        <p:cTn id="24" dur="166" decel="50000">
                                          <p:stCondLst>
                                            <p:cond delay="1338"/>
                                          </p:stCondLst>
                                        </p:cTn>
                                        <p:tgtEl>
                                          <p:spTgt spid="10"/>
                                        </p:tgtEl>
                                      </p:cBhvr>
                                      <p:to x="100000" y="100000"/>
                                    </p:animScale>
                                    <p:animScale>
                                      <p:cBhvr>
                                        <p:cTn id="25" dur="26">
                                          <p:stCondLst>
                                            <p:cond delay="1642"/>
                                          </p:stCondLst>
                                        </p:cTn>
                                        <p:tgtEl>
                                          <p:spTgt spid="10"/>
                                        </p:tgtEl>
                                      </p:cBhvr>
                                      <p:to x="100000" y="90000"/>
                                    </p:animScale>
                                    <p:animScale>
                                      <p:cBhvr>
                                        <p:cTn id="26" dur="166" decel="50000">
                                          <p:stCondLst>
                                            <p:cond delay="1668"/>
                                          </p:stCondLst>
                                        </p:cTn>
                                        <p:tgtEl>
                                          <p:spTgt spid="10"/>
                                        </p:tgtEl>
                                      </p:cBhvr>
                                      <p:to x="100000" y="100000"/>
                                    </p:animScale>
                                    <p:animScale>
                                      <p:cBhvr>
                                        <p:cTn id="27" dur="26">
                                          <p:stCondLst>
                                            <p:cond delay="1808"/>
                                          </p:stCondLst>
                                        </p:cTn>
                                        <p:tgtEl>
                                          <p:spTgt spid="10"/>
                                        </p:tgtEl>
                                      </p:cBhvr>
                                      <p:to x="100000" y="95000"/>
                                    </p:animScale>
                                    <p:animScale>
                                      <p:cBhvr>
                                        <p:cTn id="28" dur="166" decel="50000">
                                          <p:stCondLst>
                                            <p:cond delay="1834"/>
                                          </p:stCondLst>
                                        </p:cTn>
                                        <p:tgtEl>
                                          <p:spTgt spid="10"/>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80">
                                          <p:stCondLst>
                                            <p:cond delay="0"/>
                                          </p:stCondLst>
                                        </p:cTn>
                                        <p:tgtEl>
                                          <p:spTgt spid="19"/>
                                        </p:tgtEl>
                                      </p:cBhvr>
                                    </p:animEffect>
                                    <p:anim calcmode="lin" valueType="num">
                                      <p:cBhvr>
                                        <p:cTn id="32"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37" dur="26">
                                          <p:stCondLst>
                                            <p:cond delay="650"/>
                                          </p:stCondLst>
                                        </p:cTn>
                                        <p:tgtEl>
                                          <p:spTgt spid="19"/>
                                        </p:tgtEl>
                                      </p:cBhvr>
                                      <p:to x="100000" y="60000"/>
                                    </p:animScale>
                                    <p:animScale>
                                      <p:cBhvr>
                                        <p:cTn id="38" dur="166" decel="50000">
                                          <p:stCondLst>
                                            <p:cond delay="676"/>
                                          </p:stCondLst>
                                        </p:cTn>
                                        <p:tgtEl>
                                          <p:spTgt spid="19"/>
                                        </p:tgtEl>
                                      </p:cBhvr>
                                      <p:to x="100000" y="100000"/>
                                    </p:animScale>
                                    <p:animScale>
                                      <p:cBhvr>
                                        <p:cTn id="39" dur="26">
                                          <p:stCondLst>
                                            <p:cond delay="1312"/>
                                          </p:stCondLst>
                                        </p:cTn>
                                        <p:tgtEl>
                                          <p:spTgt spid="19"/>
                                        </p:tgtEl>
                                      </p:cBhvr>
                                      <p:to x="100000" y="80000"/>
                                    </p:animScale>
                                    <p:animScale>
                                      <p:cBhvr>
                                        <p:cTn id="40" dur="166" decel="50000">
                                          <p:stCondLst>
                                            <p:cond delay="1338"/>
                                          </p:stCondLst>
                                        </p:cTn>
                                        <p:tgtEl>
                                          <p:spTgt spid="19"/>
                                        </p:tgtEl>
                                      </p:cBhvr>
                                      <p:to x="100000" y="100000"/>
                                    </p:animScale>
                                    <p:animScale>
                                      <p:cBhvr>
                                        <p:cTn id="41" dur="26">
                                          <p:stCondLst>
                                            <p:cond delay="1642"/>
                                          </p:stCondLst>
                                        </p:cTn>
                                        <p:tgtEl>
                                          <p:spTgt spid="19"/>
                                        </p:tgtEl>
                                      </p:cBhvr>
                                      <p:to x="100000" y="90000"/>
                                    </p:animScale>
                                    <p:animScale>
                                      <p:cBhvr>
                                        <p:cTn id="42" dur="166" decel="50000">
                                          <p:stCondLst>
                                            <p:cond delay="1668"/>
                                          </p:stCondLst>
                                        </p:cTn>
                                        <p:tgtEl>
                                          <p:spTgt spid="19"/>
                                        </p:tgtEl>
                                      </p:cBhvr>
                                      <p:to x="100000" y="100000"/>
                                    </p:animScale>
                                    <p:animScale>
                                      <p:cBhvr>
                                        <p:cTn id="43" dur="26">
                                          <p:stCondLst>
                                            <p:cond delay="1808"/>
                                          </p:stCondLst>
                                        </p:cTn>
                                        <p:tgtEl>
                                          <p:spTgt spid="19"/>
                                        </p:tgtEl>
                                      </p:cBhvr>
                                      <p:to x="100000" y="95000"/>
                                    </p:animScale>
                                    <p:animScale>
                                      <p:cBhvr>
                                        <p:cTn id="44" dur="166" decel="50000">
                                          <p:stCondLst>
                                            <p:cond delay="1834"/>
                                          </p:stCondLst>
                                        </p:cTn>
                                        <p:tgtEl>
                                          <p:spTgt spid="19"/>
                                        </p:tgtEl>
                                      </p:cBhvr>
                                      <p:to x="100000" y="100000"/>
                                    </p:animScale>
                                  </p:childTnLst>
                                </p:cTn>
                              </p:par>
                              <p:par>
                                <p:cTn id="45" presetID="26" presetClass="entr" presetSubtype="0"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down)">
                                      <p:cBhvr>
                                        <p:cTn id="47" dur="580">
                                          <p:stCondLst>
                                            <p:cond delay="0"/>
                                          </p:stCondLst>
                                        </p:cTn>
                                        <p:tgtEl>
                                          <p:spTgt spid="2"/>
                                        </p:tgtEl>
                                      </p:cBhvr>
                                    </p:animEffect>
                                    <p:anim calcmode="lin" valueType="num">
                                      <p:cBhvr>
                                        <p:cTn id="4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3" dur="26">
                                          <p:stCondLst>
                                            <p:cond delay="650"/>
                                          </p:stCondLst>
                                        </p:cTn>
                                        <p:tgtEl>
                                          <p:spTgt spid="2"/>
                                        </p:tgtEl>
                                      </p:cBhvr>
                                      <p:to x="100000" y="60000"/>
                                    </p:animScale>
                                    <p:animScale>
                                      <p:cBhvr>
                                        <p:cTn id="54" dur="166" decel="50000">
                                          <p:stCondLst>
                                            <p:cond delay="676"/>
                                          </p:stCondLst>
                                        </p:cTn>
                                        <p:tgtEl>
                                          <p:spTgt spid="2"/>
                                        </p:tgtEl>
                                      </p:cBhvr>
                                      <p:to x="100000" y="100000"/>
                                    </p:animScale>
                                    <p:animScale>
                                      <p:cBhvr>
                                        <p:cTn id="55" dur="26">
                                          <p:stCondLst>
                                            <p:cond delay="1312"/>
                                          </p:stCondLst>
                                        </p:cTn>
                                        <p:tgtEl>
                                          <p:spTgt spid="2"/>
                                        </p:tgtEl>
                                      </p:cBhvr>
                                      <p:to x="100000" y="80000"/>
                                    </p:animScale>
                                    <p:animScale>
                                      <p:cBhvr>
                                        <p:cTn id="56" dur="166" decel="50000">
                                          <p:stCondLst>
                                            <p:cond delay="1338"/>
                                          </p:stCondLst>
                                        </p:cTn>
                                        <p:tgtEl>
                                          <p:spTgt spid="2"/>
                                        </p:tgtEl>
                                      </p:cBhvr>
                                      <p:to x="100000" y="100000"/>
                                    </p:animScale>
                                    <p:animScale>
                                      <p:cBhvr>
                                        <p:cTn id="57" dur="26">
                                          <p:stCondLst>
                                            <p:cond delay="1642"/>
                                          </p:stCondLst>
                                        </p:cTn>
                                        <p:tgtEl>
                                          <p:spTgt spid="2"/>
                                        </p:tgtEl>
                                      </p:cBhvr>
                                      <p:to x="100000" y="90000"/>
                                    </p:animScale>
                                    <p:animScale>
                                      <p:cBhvr>
                                        <p:cTn id="58" dur="166" decel="50000">
                                          <p:stCondLst>
                                            <p:cond delay="1668"/>
                                          </p:stCondLst>
                                        </p:cTn>
                                        <p:tgtEl>
                                          <p:spTgt spid="2"/>
                                        </p:tgtEl>
                                      </p:cBhvr>
                                      <p:to x="100000" y="100000"/>
                                    </p:animScale>
                                    <p:animScale>
                                      <p:cBhvr>
                                        <p:cTn id="59" dur="26">
                                          <p:stCondLst>
                                            <p:cond delay="1808"/>
                                          </p:stCondLst>
                                        </p:cTn>
                                        <p:tgtEl>
                                          <p:spTgt spid="2"/>
                                        </p:tgtEl>
                                      </p:cBhvr>
                                      <p:to x="100000" y="95000"/>
                                    </p:animScale>
                                    <p:animScale>
                                      <p:cBhvr>
                                        <p:cTn id="60" dur="166" decel="50000">
                                          <p:stCondLst>
                                            <p:cond delay="1834"/>
                                          </p:stCondLst>
                                        </p:cTn>
                                        <p:tgtEl>
                                          <p:spTgt spid="2"/>
                                        </p:tgtEl>
                                      </p:cBhvr>
                                      <p:to x="100000" y="100000"/>
                                    </p:animScale>
                                  </p:childTnLst>
                                </p:cTn>
                              </p:par>
                              <p:par>
                                <p:cTn id="61" presetID="26" presetClass="entr" presetSubtype="0"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down)">
                                      <p:cBhvr>
                                        <p:cTn id="63" dur="580">
                                          <p:stCondLst>
                                            <p:cond delay="0"/>
                                          </p:stCondLst>
                                        </p:cTn>
                                        <p:tgtEl>
                                          <p:spTgt spid="3"/>
                                        </p:tgtEl>
                                      </p:cBhvr>
                                    </p:animEffect>
                                    <p:anim calcmode="lin" valueType="num">
                                      <p:cBhvr>
                                        <p:cTn id="6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69" dur="26">
                                          <p:stCondLst>
                                            <p:cond delay="650"/>
                                          </p:stCondLst>
                                        </p:cTn>
                                        <p:tgtEl>
                                          <p:spTgt spid="3"/>
                                        </p:tgtEl>
                                      </p:cBhvr>
                                      <p:to x="100000" y="60000"/>
                                    </p:animScale>
                                    <p:animScale>
                                      <p:cBhvr>
                                        <p:cTn id="70" dur="166" decel="50000">
                                          <p:stCondLst>
                                            <p:cond delay="676"/>
                                          </p:stCondLst>
                                        </p:cTn>
                                        <p:tgtEl>
                                          <p:spTgt spid="3"/>
                                        </p:tgtEl>
                                      </p:cBhvr>
                                      <p:to x="100000" y="100000"/>
                                    </p:animScale>
                                    <p:animScale>
                                      <p:cBhvr>
                                        <p:cTn id="71" dur="26">
                                          <p:stCondLst>
                                            <p:cond delay="1312"/>
                                          </p:stCondLst>
                                        </p:cTn>
                                        <p:tgtEl>
                                          <p:spTgt spid="3"/>
                                        </p:tgtEl>
                                      </p:cBhvr>
                                      <p:to x="100000" y="80000"/>
                                    </p:animScale>
                                    <p:animScale>
                                      <p:cBhvr>
                                        <p:cTn id="72" dur="166" decel="50000">
                                          <p:stCondLst>
                                            <p:cond delay="1338"/>
                                          </p:stCondLst>
                                        </p:cTn>
                                        <p:tgtEl>
                                          <p:spTgt spid="3"/>
                                        </p:tgtEl>
                                      </p:cBhvr>
                                      <p:to x="100000" y="100000"/>
                                    </p:animScale>
                                    <p:animScale>
                                      <p:cBhvr>
                                        <p:cTn id="73" dur="26">
                                          <p:stCondLst>
                                            <p:cond delay="1642"/>
                                          </p:stCondLst>
                                        </p:cTn>
                                        <p:tgtEl>
                                          <p:spTgt spid="3"/>
                                        </p:tgtEl>
                                      </p:cBhvr>
                                      <p:to x="100000" y="90000"/>
                                    </p:animScale>
                                    <p:animScale>
                                      <p:cBhvr>
                                        <p:cTn id="74" dur="166" decel="50000">
                                          <p:stCondLst>
                                            <p:cond delay="1668"/>
                                          </p:stCondLst>
                                        </p:cTn>
                                        <p:tgtEl>
                                          <p:spTgt spid="3"/>
                                        </p:tgtEl>
                                      </p:cBhvr>
                                      <p:to x="100000" y="100000"/>
                                    </p:animScale>
                                    <p:animScale>
                                      <p:cBhvr>
                                        <p:cTn id="75" dur="26">
                                          <p:stCondLst>
                                            <p:cond delay="1808"/>
                                          </p:stCondLst>
                                        </p:cTn>
                                        <p:tgtEl>
                                          <p:spTgt spid="3"/>
                                        </p:tgtEl>
                                      </p:cBhvr>
                                      <p:to x="100000" y="95000"/>
                                    </p:animScale>
                                    <p:animScale>
                                      <p:cBhvr>
                                        <p:cTn id="76" dur="166" decel="50000">
                                          <p:stCondLst>
                                            <p:cond delay="1834"/>
                                          </p:stCondLst>
                                        </p:cTn>
                                        <p:tgtEl>
                                          <p:spTgt spid="3"/>
                                        </p:tgtEl>
                                      </p:cBhvr>
                                      <p:to x="100000" y="100000"/>
                                    </p:animScale>
                                  </p:childTnLst>
                                </p:cTn>
                              </p:par>
                              <p:par>
                                <p:cTn id="77" presetID="26" presetClass="entr" presetSubtype="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down)">
                                      <p:cBhvr>
                                        <p:cTn id="79" dur="580">
                                          <p:stCondLst>
                                            <p:cond delay="0"/>
                                          </p:stCondLst>
                                        </p:cTn>
                                        <p:tgtEl>
                                          <p:spTgt spid="4"/>
                                        </p:tgtEl>
                                      </p:cBhvr>
                                    </p:animEffect>
                                    <p:anim calcmode="lin" valueType="num">
                                      <p:cBhvr>
                                        <p:cTn id="8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85" dur="26">
                                          <p:stCondLst>
                                            <p:cond delay="650"/>
                                          </p:stCondLst>
                                        </p:cTn>
                                        <p:tgtEl>
                                          <p:spTgt spid="4"/>
                                        </p:tgtEl>
                                      </p:cBhvr>
                                      <p:to x="100000" y="60000"/>
                                    </p:animScale>
                                    <p:animScale>
                                      <p:cBhvr>
                                        <p:cTn id="86" dur="166" decel="50000">
                                          <p:stCondLst>
                                            <p:cond delay="676"/>
                                          </p:stCondLst>
                                        </p:cTn>
                                        <p:tgtEl>
                                          <p:spTgt spid="4"/>
                                        </p:tgtEl>
                                      </p:cBhvr>
                                      <p:to x="100000" y="100000"/>
                                    </p:animScale>
                                    <p:animScale>
                                      <p:cBhvr>
                                        <p:cTn id="87" dur="26">
                                          <p:stCondLst>
                                            <p:cond delay="1312"/>
                                          </p:stCondLst>
                                        </p:cTn>
                                        <p:tgtEl>
                                          <p:spTgt spid="4"/>
                                        </p:tgtEl>
                                      </p:cBhvr>
                                      <p:to x="100000" y="80000"/>
                                    </p:animScale>
                                    <p:animScale>
                                      <p:cBhvr>
                                        <p:cTn id="88" dur="166" decel="50000">
                                          <p:stCondLst>
                                            <p:cond delay="1338"/>
                                          </p:stCondLst>
                                        </p:cTn>
                                        <p:tgtEl>
                                          <p:spTgt spid="4"/>
                                        </p:tgtEl>
                                      </p:cBhvr>
                                      <p:to x="100000" y="100000"/>
                                    </p:animScale>
                                    <p:animScale>
                                      <p:cBhvr>
                                        <p:cTn id="89" dur="26">
                                          <p:stCondLst>
                                            <p:cond delay="1642"/>
                                          </p:stCondLst>
                                        </p:cTn>
                                        <p:tgtEl>
                                          <p:spTgt spid="4"/>
                                        </p:tgtEl>
                                      </p:cBhvr>
                                      <p:to x="100000" y="90000"/>
                                    </p:animScale>
                                    <p:animScale>
                                      <p:cBhvr>
                                        <p:cTn id="90" dur="166" decel="50000">
                                          <p:stCondLst>
                                            <p:cond delay="1668"/>
                                          </p:stCondLst>
                                        </p:cTn>
                                        <p:tgtEl>
                                          <p:spTgt spid="4"/>
                                        </p:tgtEl>
                                      </p:cBhvr>
                                      <p:to x="100000" y="100000"/>
                                    </p:animScale>
                                    <p:animScale>
                                      <p:cBhvr>
                                        <p:cTn id="91" dur="26">
                                          <p:stCondLst>
                                            <p:cond delay="1808"/>
                                          </p:stCondLst>
                                        </p:cTn>
                                        <p:tgtEl>
                                          <p:spTgt spid="4"/>
                                        </p:tgtEl>
                                      </p:cBhvr>
                                      <p:to x="100000" y="95000"/>
                                    </p:animScale>
                                    <p:animScale>
                                      <p:cBhvr>
                                        <p:cTn id="92" dur="166" decel="50000">
                                          <p:stCondLst>
                                            <p:cond delay="1834"/>
                                          </p:stCondLst>
                                        </p:cTn>
                                        <p:tgtEl>
                                          <p:spTgt spid="4"/>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wipe(down)">
                                      <p:cBhvr>
                                        <p:cTn id="95" dur="580">
                                          <p:stCondLst>
                                            <p:cond delay="0"/>
                                          </p:stCondLst>
                                        </p:cTn>
                                        <p:tgtEl>
                                          <p:spTgt spid="8"/>
                                        </p:tgtEl>
                                      </p:cBhvr>
                                    </p:animEffect>
                                    <p:anim calcmode="lin" valueType="num">
                                      <p:cBhvr>
                                        <p:cTn id="9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01" dur="26">
                                          <p:stCondLst>
                                            <p:cond delay="650"/>
                                          </p:stCondLst>
                                        </p:cTn>
                                        <p:tgtEl>
                                          <p:spTgt spid="8"/>
                                        </p:tgtEl>
                                      </p:cBhvr>
                                      <p:to x="100000" y="60000"/>
                                    </p:animScale>
                                    <p:animScale>
                                      <p:cBhvr>
                                        <p:cTn id="102" dur="166" decel="50000">
                                          <p:stCondLst>
                                            <p:cond delay="676"/>
                                          </p:stCondLst>
                                        </p:cTn>
                                        <p:tgtEl>
                                          <p:spTgt spid="8"/>
                                        </p:tgtEl>
                                      </p:cBhvr>
                                      <p:to x="100000" y="100000"/>
                                    </p:animScale>
                                    <p:animScale>
                                      <p:cBhvr>
                                        <p:cTn id="103" dur="26">
                                          <p:stCondLst>
                                            <p:cond delay="1312"/>
                                          </p:stCondLst>
                                        </p:cTn>
                                        <p:tgtEl>
                                          <p:spTgt spid="8"/>
                                        </p:tgtEl>
                                      </p:cBhvr>
                                      <p:to x="100000" y="80000"/>
                                    </p:animScale>
                                    <p:animScale>
                                      <p:cBhvr>
                                        <p:cTn id="104" dur="166" decel="50000">
                                          <p:stCondLst>
                                            <p:cond delay="1338"/>
                                          </p:stCondLst>
                                        </p:cTn>
                                        <p:tgtEl>
                                          <p:spTgt spid="8"/>
                                        </p:tgtEl>
                                      </p:cBhvr>
                                      <p:to x="100000" y="100000"/>
                                    </p:animScale>
                                    <p:animScale>
                                      <p:cBhvr>
                                        <p:cTn id="105" dur="26">
                                          <p:stCondLst>
                                            <p:cond delay="1642"/>
                                          </p:stCondLst>
                                        </p:cTn>
                                        <p:tgtEl>
                                          <p:spTgt spid="8"/>
                                        </p:tgtEl>
                                      </p:cBhvr>
                                      <p:to x="100000" y="90000"/>
                                    </p:animScale>
                                    <p:animScale>
                                      <p:cBhvr>
                                        <p:cTn id="106" dur="166" decel="50000">
                                          <p:stCondLst>
                                            <p:cond delay="1668"/>
                                          </p:stCondLst>
                                        </p:cTn>
                                        <p:tgtEl>
                                          <p:spTgt spid="8"/>
                                        </p:tgtEl>
                                      </p:cBhvr>
                                      <p:to x="100000" y="100000"/>
                                    </p:animScale>
                                    <p:animScale>
                                      <p:cBhvr>
                                        <p:cTn id="107" dur="26">
                                          <p:stCondLst>
                                            <p:cond delay="1808"/>
                                          </p:stCondLst>
                                        </p:cTn>
                                        <p:tgtEl>
                                          <p:spTgt spid="8"/>
                                        </p:tgtEl>
                                      </p:cBhvr>
                                      <p:to x="100000" y="95000"/>
                                    </p:animScale>
                                    <p:animScale>
                                      <p:cBhvr>
                                        <p:cTn id="108" dur="166" decel="50000">
                                          <p:stCondLst>
                                            <p:cond delay="1834"/>
                                          </p:stCondLst>
                                        </p:cTn>
                                        <p:tgtEl>
                                          <p:spTgt spid="8"/>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9"/>
                                        </p:tgtEl>
                                        <p:attrNameLst>
                                          <p:attrName>style.visibility</p:attrName>
                                        </p:attrNameLst>
                                      </p:cBhvr>
                                      <p:to>
                                        <p:strVal val="visible"/>
                                      </p:to>
                                    </p:set>
                                    <p:animEffect transition="in" filter="wipe(down)">
                                      <p:cBhvr>
                                        <p:cTn id="111" dur="580">
                                          <p:stCondLst>
                                            <p:cond delay="0"/>
                                          </p:stCondLst>
                                        </p:cTn>
                                        <p:tgtEl>
                                          <p:spTgt spid="9"/>
                                        </p:tgtEl>
                                      </p:cBhvr>
                                    </p:animEffect>
                                    <p:anim calcmode="lin" valueType="num">
                                      <p:cBhvr>
                                        <p:cTn id="11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17" dur="26">
                                          <p:stCondLst>
                                            <p:cond delay="650"/>
                                          </p:stCondLst>
                                        </p:cTn>
                                        <p:tgtEl>
                                          <p:spTgt spid="9"/>
                                        </p:tgtEl>
                                      </p:cBhvr>
                                      <p:to x="100000" y="60000"/>
                                    </p:animScale>
                                    <p:animScale>
                                      <p:cBhvr>
                                        <p:cTn id="118" dur="166" decel="50000">
                                          <p:stCondLst>
                                            <p:cond delay="676"/>
                                          </p:stCondLst>
                                        </p:cTn>
                                        <p:tgtEl>
                                          <p:spTgt spid="9"/>
                                        </p:tgtEl>
                                      </p:cBhvr>
                                      <p:to x="100000" y="100000"/>
                                    </p:animScale>
                                    <p:animScale>
                                      <p:cBhvr>
                                        <p:cTn id="119" dur="26">
                                          <p:stCondLst>
                                            <p:cond delay="1312"/>
                                          </p:stCondLst>
                                        </p:cTn>
                                        <p:tgtEl>
                                          <p:spTgt spid="9"/>
                                        </p:tgtEl>
                                      </p:cBhvr>
                                      <p:to x="100000" y="80000"/>
                                    </p:animScale>
                                    <p:animScale>
                                      <p:cBhvr>
                                        <p:cTn id="120" dur="166" decel="50000">
                                          <p:stCondLst>
                                            <p:cond delay="1338"/>
                                          </p:stCondLst>
                                        </p:cTn>
                                        <p:tgtEl>
                                          <p:spTgt spid="9"/>
                                        </p:tgtEl>
                                      </p:cBhvr>
                                      <p:to x="100000" y="100000"/>
                                    </p:animScale>
                                    <p:animScale>
                                      <p:cBhvr>
                                        <p:cTn id="121" dur="26">
                                          <p:stCondLst>
                                            <p:cond delay="1642"/>
                                          </p:stCondLst>
                                        </p:cTn>
                                        <p:tgtEl>
                                          <p:spTgt spid="9"/>
                                        </p:tgtEl>
                                      </p:cBhvr>
                                      <p:to x="100000" y="90000"/>
                                    </p:animScale>
                                    <p:animScale>
                                      <p:cBhvr>
                                        <p:cTn id="122" dur="166" decel="50000">
                                          <p:stCondLst>
                                            <p:cond delay="1668"/>
                                          </p:stCondLst>
                                        </p:cTn>
                                        <p:tgtEl>
                                          <p:spTgt spid="9"/>
                                        </p:tgtEl>
                                      </p:cBhvr>
                                      <p:to x="100000" y="100000"/>
                                    </p:animScale>
                                    <p:animScale>
                                      <p:cBhvr>
                                        <p:cTn id="123" dur="26">
                                          <p:stCondLst>
                                            <p:cond delay="1808"/>
                                          </p:stCondLst>
                                        </p:cTn>
                                        <p:tgtEl>
                                          <p:spTgt spid="9"/>
                                        </p:tgtEl>
                                      </p:cBhvr>
                                      <p:to x="100000" y="95000"/>
                                    </p:animScale>
                                    <p:animScale>
                                      <p:cBhvr>
                                        <p:cTn id="124" dur="166" decel="50000">
                                          <p:stCondLst>
                                            <p:cond delay="1834"/>
                                          </p:stCondLst>
                                        </p:cTn>
                                        <p:tgtEl>
                                          <p:spTgt spid="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11"/>
                                        </p:tgtEl>
                                        <p:attrNameLst>
                                          <p:attrName>style.visibility</p:attrName>
                                        </p:attrNameLst>
                                      </p:cBhvr>
                                      <p:to>
                                        <p:strVal val="visible"/>
                                      </p:to>
                                    </p:set>
                                    <p:animEffect transition="in" filter="wipe(down)">
                                      <p:cBhvr>
                                        <p:cTn id="127" dur="580">
                                          <p:stCondLst>
                                            <p:cond delay="0"/>
                                          </p:stCondLst>
                                        </p:cTn>
                                        <p:tgtEl>
                                          <p:spTgt spid="11"/>
                                        </p:tgtEl>
                                      </p:cBhvr>
                                    </p:animEffect>
                                    <p:anim calcmode="lin" valueType="num">
                                      <p:cBhvr>
                                        <p:cTn id="12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3" dur="26">
                                          <p:stCondLst>
                                            <p:cond delay="650"/>
                                          </p:stCondLst>
                                        </p:cTn>
                                        <p:tgtEl>
                                          <p:spTgt spid="11"/>
                                        </p:tgtEl>
                                      </p:cBhvr>
                                      <p:to x="100000" y="60000"/>
                                    </p:animScale>
                                    <p:animScale>
                                      <p:cBhvr>
                                        <p:cTn id="134" dur="166" decel="50000">
                                          <p:stCondLst>
                                            <p:cond delay="676"/>
                                          </p:stCondLst>
                                        </p:cTn>
                                        <p:tgtEl>
                                          <p:spTgt spid="11"/>
                                        </p:tgtEl>
                                      </p:cBhvr>
                                      <p:to x="100000" y="100000"/>
                                    </p:animScale>
                                    <p:animScale>
                                      <p:cBhvr>
                                        <p:cTn id="135" dur="26">
                                          <p:stCondLst>
                                            <p:cond delay="1312"/>
                                          </p:stCondLst>
                                        </p:cTn>
                                        <p:tgtEl>
                                          <p:spTgt spid="11"/>
                                        </p:tgtEl>
                                      </p:cBhvr>
                                      <p:to x="100000" y="80000"/>
                                    </p:animScale>
                                    <p:animScale>
                                      <p:cBhvr>
                                        <p:cTn id="136" dur="166" decel="50000">
                                          <p:stCondLst>
                                            <p:cond delay="1338"/>
                                          </p:stCondLst>
                                        </p:cTn>
                                        <p:tgtEl>
                                          <p:spTgt spid="11"/>
                                        </p:tgtEl>
                                      </p:cBhvr>
                                      <p:to x="100000" y="100000"/>
                                    </p:animScale>
                                    <p:animScale>
                                      <p:cBhvr>
                                        <p:cTn id="137" dur="26">
                                          <p:stCondLst>
                                            <p:cond delay="1642"/>
                                          </p:stCondLst>
                                        </p:cTn>
                                        <p:tgtEl>
                                          <p:spTgt spid="11"/>
                                        </p:tgtEl>
                                      </p:cBhvr>
                                      <p:to x="100000" y="90000"/>
                                    </p:animScale>
                                    <p:animScale>
                                      <p:cBhvr>
                                        <p:cTn id="138" dur="166" decel="50000">
                                          <p:stCondLst>
                                            <p:cond delay="1668"/>
                                          </p:stCondLst>
                                        </p:cTn>
                                        <p:tgtEl>
                                          <p:spTgt spid="11"/>
                                        </p:tgtEl>
                                      </p:cBhvr>
                                      <p:to x="100000" y="100000"/>
                                    </p:animScale>
                                    <p:animScale>
                                      <p:cBhvr>
                                        <p:cTn id="139" dur="26">
                                          <p:stCondLst>
                                            <p:cond delay="1808"/>
                                          </p:stCondLst>
                                        </p:cTn>
                                        <p:tgtEl>
                                          <p:spTgt spid="11"/>
                                        </p:tgtEl>
                                      </p:cBhvr>
                                      <p:to x="100000" y="95000"/>
                                    </p:animScale>
                                    <p:animScale>
                                      <p:cBhvr>
                                        <p:cTn id="14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9" grpId="0"/>
      <p:bldP spid="2" grpId="0"/>
      <p:bldP spid="3" grpId="0"/>
      <p:bldP spid="4" grpId="0"/>
      <p:bldP spid="8" grpId="0"/>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descr="صورة تحتوي على شخص, منضدة, داخلي, نافذة&#10;&#10;تم إنشاء الوصف تلقائياً"/>
          <p:cNvPicPr>
            <a:picLocks noGrp="1" noChangeAspect="1"/>
          </p:cNvPicPr>
          <p:nvPr>
            <p:ph type="pic" sz="quarter" idx="10"/>
          </p:nvPr>
        </p:nvPicPr>
        <p:blipFill>
          <a:blip r:embed="rId1" cstate="email"/>
          <a:srcRect/>
          <a:stretch>
            <a:fillRect/>
          </a:stretch>
        </p:blipFill>
        <p:spPr>
          <a:xfrm>
            <a:off x="0" y="1"/>
            <a:ext cx="4354717" cy="1733851"/>
          </a:xfrm>
        </p:spPr>
      </p:pic>
      <p:sp>
        <p:nvSpPr>
          <p:cNvPr id="37" name="Graphic 35"/>
          <p:cNvSpPr/>
          <p:nvPr/>
        </p:nvSpPr>
        <p:spPr>
          <a:xfrm>
            <a:off x="0" y="0"/>
            <a:ext cx="4354717" cy="1733851"/>
          </a:xfrm>
          <a:custGeom>
            <a:avLst/>
            <a:gdLst>
              <a:gd name="connsiteX0" fmla="*/ 8199406 w 8199405"/>
              <a:gd name="connsiteY0" fmla="*/ 0 h 3264631"/>
              <a:gd name="connsiteX1" fmla="*/ 6280785 w 8199405"/>
              <a:gd name="connsiteY1" fmla="*/ 2401824 h 3264631"/>
              <a:gd name="connsiteX2" fmla="*/ 3989165 w 8199405"/>
              <a:gd name="connsiteY2" fmla="*/ 3209830 h 3264631"/>
              <a:gd name="connsiteX3" fmla="*/ 0 w 8199405"/>
              <a:gd name="connsiteY3" fmla="*/ 2322957 h 3264631"/>
              <a:gd name="connsiteX4" fmla="*/ 0 w 8199405"/>
              <a:gd name="connsiteY4" fmla="*/ 0 h 3264631"/>
              <a:gd name="connsiteX5" fmla="*/ 8199406 w 8199405"/>
              <a:gd name="connsiteY5" fmla="*/ 0 h 326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9405" h="3264631">
                <a:moveTo>
                  <a:pt x="8199406" y="0"/>
                </a:moveTo>
                <a:lnTo>
                  <a:pt x="6280785" y="2401824"/>
                </a:lnTo>
                <a:cubicBezTo>
                  <a:pt x="5733764" y="3086576"/>
                  <a:pt x="4844701" y="3400044"/>
                  <a:pt x="3989165" y="3209830"/>
                </a:cubicBezTo>
                <a:lnTo>
                  <a:pt x="0" y="2322957"/>
                </a:lnTo>
                <a:lnTo>
                  <a:pt x="0" y="0"/>
                </a:lnTo>
                <a:lnTo>
                  <a:pt x="8199406"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47" name="Freeform: Shape 46"/>
          <p:cNvSpPr/>
          <p:nvPr/>
        </p:nvSpPr>
        <p:spPr>
          <a:xfrm flipV="1">
            <a:off x="5180462" y="2027985"/>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pic>
        <p:nvPicPr>
          <p:cNvPr id="32" name="صورة 31"/>
          <p:cNvPicPr>
            <a:picLocks noChangeAspect="1"/>
          </p:cNvPicPr>
          <p:nvPr/>
        </p:nvPicPr>
        <p:blipFill rotWithShape="1">
          <a:blip r:embed="rId2">
            <a:extLst>
              <a:ext uri="{28A0092B-C50C-407E-A947-70E740481C1C}">
                <a14:useLocalDpi xmlns:a14="http://schemas.microsoft.com/office/drawing/2010/main" val="0"/>
              </a:ext>
            </a:extLst>
          </a:blip>
          <a:srcRect t="-329" b="1412"/>
          <a:stretch>
            <a:fillRect/>
          </a:stretch>
        </p:blipFill>
        <p:spPr>
          <a:xfrm>
            <a:off x="4926752" y="2293035"/>
            <a:ext cx="3344181" cy="3587260"/>
          </a:xfrm>
          <a:prstGeom prst="rect">
            <a:avLst/>
          </a:prstGeom>
        </p:spPr>
      </p:pic>
      <p:sp>
        <p:nvSpPr>
          <p:cNvPr id="2" name="مربع نص 1"/>
          <p:cNvSpPr txBox="1"/>
          <p:nvPr/>
        </p:nvSpPr>
        <p:spPr>
          <a:xfrm>
            <a:off x="4714552" y="716095"/>
            <a:ext cx="4695825" cy="523220"/>
          </a:xfrm>
          <a:prstGeom prst="rect">
            <a:avLst/>
          </a:prstGeom>
          <a:noFill/>
        </p:spPr>
        <p:txBody>
          <a:bodyPr wrap="square" rtlCol="1">
            <a:spAutoFit/>
          </a:bodyPr>
          <a:lstStyle/>
          <a:p>
            <a:r>
              <a:rPr lang="ar-EG" sz="2800" b="1" dirty="0">
                <a:solidFill>
                  <a:srgbClr val="FF0000"/>
                </a:solidFill>
                <a:latin typeface="VIP Hakm Bold" panose="02000500000000000000" pitchFamily="2" charset="-78"/>
                <a:cs typeface="VIP Hakm Bold" panose="02000500000000000000" pitchFamily="2" charset="-78"/>
              </a:rPr>
              <a:t>وحدات البرنامج التدريبي</a:t>
            </a:r>
            <a:endParaRPr lang="ar-EG" sz="2800" b="1" dirty="0">
              <a:solidFill>
                <a:srgbClr val="FF0000"/>
              </a:solidFill>
              <a:latin typeface="VIP Hakm Bold" panose="02000500000000000000" pitchFamily="2" charset="-78"/>
              <a:cs typeface="VIP Hakm Bold" panose="02000500000000000000" pitchFamily="2" charset="-78"/>
            </a:endParaRPr>
          </a:p>
        </p:txBody>
      </p:sp>
      <p:sp>
        <p:nvSpPr>
          <p:cNvPr id="3" name="مربع نص 8"/>
          <p:cNvSpPr txBox="1"/>
          <p:nvPr/>
        </p:nvSpPr>
        <p:spPr>
          <a:xfrm>
            <a:off x="7854727" y="2022205"/>
            <a:ext cx="3718633" cy="1406795"/>
          </a:xfrm>
          <a:prstGeom prst="rect">
            <a:avLst/>
          </a:prstGeom>
          <a:noFill/>
        </p:spPr>
        <p:txBody>
          <a:bodyPr wrap="square" rtlCol="1">
            <a:spAutoFit/>
          </a:bodyPr>
          <a:lstStyle/>
          <a:p>
            <a:pPr algn="ctr" rtl="1">
              <a:lnSpc>
                <a:spcPct val="150000"/>
              </a:lnSpc>
              <a:spcAft>
                <a:spcPts val="800"/>
              </a:spcAft>
            </a:pPr>
            <a:r>
              <a:rPr lang="ar-EG" b="1" dirty="0">
                <a:solidFill>
                  <a:srgbClr val="FF0000"/>
                </a:solidFill>
                <a:latin typeface="Calibri" panose="020F0502020204030204" pitchFamily="34" charset="0"/>
                <a:ea typeface="Calibri" panose="020F0502020204030204" pitchFamily="34" charset="0"/>
                <a:cs typeface="VIP Hakm Bold" panose="02000500000000000000" pitchFamily="2" charset="-78"/>
              </a:rPr>
              <a:t>الوحدة الأولى</a:t>
            </a:r>
            <a:endParaRPr lang="en-US" b="1" dirty="0">
              <a:solidFill>
                <a:srgbClr val="FF0000"/>
              </a:solidFill>
              <a:latin typeface="Calibri" panose="020F0502020204030204" pitchFamily="34" charset="0"/>
              <a:ea typeface="Calibri" panose="020F0502020204030204" pitchFamily="34" charset="0"/>
              <a:cs typeface="VIP Hakm Bold" panose="02000500000000000000" pitchFamily="2" charset="-78"/>
            </a:endParaRPr>
          </a:p>
          <a:p>
            <a:pPr algn="ctr" rtl="1">
              <a:lnSpc>
                <a:spcPct val="150000"/>
              </a:lnSpc>
              <a:spcAft>
                <a:spcPts val="800"/>
              </a:spcAft>
            </a:pPr>
            <a:r>
              <a:rPr lang="ar-EG"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المحتوى المدعوم بالذكاء الإصطناعي</a:t>
            </a:r>
            <a:endParaRPr lang="en-US" sz="1100" dirty="0">
              <a:latin typeface="Calibri" panose="020F0502020204030204" pitchFamily="34" charset="0"/>
              <a:ea typeface="Calibri" panose="020F0502020204030204" pitchFamily="34" charset="0"/>
              <a:cs typeface="Arial" panose="020B0604020202020204" pitchFamily="34" charset="0"/>
            </a:endParaRPr>
          </a:p>
        </p:txBody>
      </p:sp>
      <p:sp>
        <p:nvSpPr>
          <p:cNvPr id="4" name="مربع نص 8"/>
          <p:cNvSpPr txBox="1"/>
          <p:nvPr/>
        </p:nvSpPr>
        <p:spPr>
          <a:xfrm>
            <a:off x="8074855" y="5012195"/>
            <a:ext cx="3082298" cy="991297"/>
          </a:xfrm>
          <a:prstGeom prst="rect">
            <a:avLst/>
          </a:prstGeom>
          <a:noFill/>
        </p:spPr>
        <p:txBody>
          <a:bodyPr wrap="square" rtlCol="1">
            <a:spAutoFit/>
          </a:bodyPr>
          <a:lstStyle/>
          <a:p>
            <a:pPr algn="ctr" rtl="1">
              <a:lnSpc>
                <a:spcPct val="150000"/>
              </a:lnSpc>
              <a:spcAft>
                <a:spcPts val="800"/>
              </a:spcAft>
            </a:pPr>
            <a:r>
              <a:rPr lang="ar-EG" b="1" dirty="0">
                <a:solidFill>
                  <a:srgbClr val="FF0000"/>
                </a:solidFill>
                <a:latin typeface="Calibri" panose="020F0502020204030204" pitchFamily="34" charset="0"/>
                <a:ea typeface="Calibri" panose="020F0502020204030204" pitchFamily="34" charset="0"/>
                <a:cs typeface="VIP Hakm Bold" panose="02000500000000000000" pitchFamily="2" charset="-78"/>
              </a:rPr>
              <a:t>الوحدة الثانية</a:t>
            </a:r>
            <a:endParaRPr lang="en-US" b="1" dirty="0">
              <a:solidFill>
                <a:srgbClr val="FF0000"/>
              </a:solidFill>
              <a:latin typeface="Calibri" panose="020F0502020204030204" pitchFamily="34" charset="0"/>
              <a:ea typeface="Calibri" panose="020F0502020204030204" pitchFamily="34" charset="0"/>
              <a:cs typeface="VIP Hakm Bold" panose="02000500000000000000" pitchFamily="2" charset="-78"/>
            </a:endParaRPr>
          </a:p>
          <a:p>
            <a:pPr algn="ctr" rtl="1">
              <a:lnSpc>
                <a:spcPct val="150000"/>
              </a:lnSpc>
              <a:spcAft>
                <a:spcPts val="800"/>
              </a:spcAft>
            </a:pPr>
            <a:r>
              <a:rPr lang="ar-EG"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الأدوات العملية والتطبيقات</a:t>
            </a:r>
            <a:endParaRPr lang="en-US" sz="1100" dirty="0">
              <a:latin typeface="Calibri" panose="020F0502020204030204" pitchFamily="34" charset="0"/>
              <a:ea typeface="Calibri" panose="020F0502020204030204" pitchFamily="34" charset="0"/>
              <a:cs typeface="Arial" panose="020B0604020202020204" pitchFamily="34" charset="0"/>
            </a:endParaRPr>
          </a:p>
        </p:txBody>
      </p:sp>
      <p:sp>
        <p:nvSpPr>
          <p:cNvPr id="6" name="مربع نص 8"/>
          <p:cNvSpPr txBox="1"/>
          <p:nvPr/>
        </p:nvSpPr>
        <p:spPr>
          <a:xfrm>
            <a:off x="1461829" y="4962352"/>
            <a:ext cx="3718633" cy="1406795"/>
          </a:xfrm>
          <a:prstGeom prst="rect">
            <a:avLst/>
          </a:prstGeom>
          <a:noFill/>
        </p:spPr>
        <p:txBody>
          <a:bodyPr wrap="square" rtlCol="1">
            <a:spAutoFit/>
          </a:bodyPr>
          <a:lstStyle/>
          <a:p>
            <a:pPr algn="ctr" rtl="1">
              <a:lnSpc>
                <a:spcPct val="150000"/>
              </a:lnSpc>
              <a:spcAft>
                <a:spcPts val="800"/>
              </a:spcAft>
            </a:pPr>
            <a:r>
              <a:rPr lang="ar-EG" b="1" dirty="0">
                <a:solidFill>
                  <a:srgbClr val="FF0000"/>
                </a:solidFill>
                <a:latin typeface="Calibri" panose="020F0502020204030204" pitchFamily="34" charset="0"/>
                <a:ea typeface="Calibri" panose="020F0502020204030204" pitchFamily="34" charset="0"/>
                <a:cs typeface="VIP Hakm Bold" panose="02000500000000000000" pitchFamily="2" charset="-78"/>
              </a:rPr>
              <a:t>الوحدة الثالثة</a:t>
            </a:r>
            <a:endParaRPr lang="en-US" b="1" dirty="0">
              <a:solidFill>
                <a:srgbClr val="FF0000"/>
              </a:solidFill>
              <a:latin typeface="Calibri" panose="020F0502020204030204" pitchFamily="34" charset="0"/>
              <a:ea typeface="Calibri" panose="020F0502020204030204" pitchFamily="34" charset="0"/>
              <a:cs typeface="VIP Hakm Bold" panose="02000500000000000000" pitchFamily="2" charset="-78"/>
            </a:endParaRPr>
          </a:p>
          <a:p>
            <a:pPr algn="ctr" rtl="1">
              <a:lnSpc>
                <a:spcPct val="150000"/>
              </a:lnSpc>
              <a:spcAft>
                <a:spcPts val="800"/>
              </a:spcAft>
            </a:pPr>
            <a:r>
              <a:rPr lang="ar-EG"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تسويق المحتوى بالذكاء الإصطناعي</a:t>
            </a:r>
            <a:endParaRPr lang="en-US" sz="1100" dirty="0">
              <a:latin typeface="Calibri" panose="020F0502020204030204" pitchFamily="34" charset="0"/>
              <a:ea typeface="Calibri" panose="020F0502020204030204" pitchFamily="34" charset="0"/>
              <a:cs typeface="Arial" panose="020B0604020202020204" pitchFamily="34" charset="0"/>
            </a:endParaRPr>
          </a:p>
        </p:txBody>
      </p:sp>
      <p:sp>
        <p:nvSpPr>
          <p:cNvPr id="8" name="مربع نص 8"/>
          <p:cNvSpPr txBox="1"/>
          <p:nvPr/>
        </p:nvSpPr>
        <p:spPr>
          <a:xfrm>
            <a:off x="1395042" y="2051629"/>
            <a:ext cx="3718633" cy="991297"/>
          </a:xfrm>
          <a:prstGeom prst="rect">
            <a:avLst/>
          </a:prstGeom>
          <a:noFill/>
        </p:spPr>
        <p:txBody>
          <a:bodyPr wrap="square" rtlCol="1">
            <a:spAutoFit/>
          </a:bodyPr>
          <a:lstStyle/>
          <a:p>
            <a:pPr algn="ctr" rtl="1">
              <a:lnSpc>
                <a:spcPct val="150000"/>
              </a:lnSpc>
              <a:spcAft>
                <a:spcPts val="800"/>
              </a:spcAft>
            </a:pPr>
            <a:r>
              <a:rPr lang="ar-EG" b="1" dirty="0">
                <a:solidFill>
                  <a:srgbClr val="FF0000"/>
                </a:solidFill>
                <a:latin typeface="Calibri" panose="020F0502020204030204" pitchFamily="34" charset="0"/>
                <a:ea typeface="Calibri" panose="020F0502020204030204" pitchFamily="34" charset="0"/>
                <a:cs typeface="VIP Hakm Bold" panose="02000500000000000000" pitchFamily="2" charset="-78"/>
              </a:rPr>
              <a:t>الوحدة الرابعة</a:t>
            </a:r>
            <a:endParaRPr lang="en-US" b="1" dirty="0">
              <a:solidFill>
                <a:srgbClr val="FF0000"/>
              </a:solidFill>
              <a:latin typeface="Calibri" panose="020F0502020204030204" pitchFamily="34" charset="0"/>
              <a:ea typeface="Calibri" panose="020F0502020204030204" pitchFamily="34" charset="0"/>
              <a:cs typeface="VIP Hakm Bold" panose="02000500000000000000" pitchFamily="2" charset="-78"/>
            </a:endParaRPr>
          </a:p>
          <a:p>
            <a:pPr algn="ctr" rtl="1">
              <a:lnSpc>
                <a:spcPct val="150000"/>
              </a:lnSpc>
              <a:spcAft>
                <a:spcPts val="800"/>
              </a:spcAft>
            </a:pPr>
            <a:r>
              <a:rPr lang="ar-EG"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الأمن السيبراني في صناعة المحتوى</a:t>
            </a:r>
            <a:endParaRPr lang="en-US" sz="11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2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heel(1)">
                                      <p:cBhvr>
                                        <p:cTn id="26" dur="2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heel(1)">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heel(1)">
                                      <p:cBhvr>
                                        <p:cTn id="3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descr="صورة تحتوي على كرسي, خارجي, جالس, منضدة&#10;&#10;تم إنشاء الوصف تلقائياً"/>
          <p:cNvPicPr>
            <a:picLocks noGrp="1" noChangeAspect="1"/>
          </p:cNvPicPr>
          <p:nvPr>
            <p:ph type="pic" sz="quarter" idx="10"/>
          </p:nvPr>
        </p:nvPicPr>
        <p:blipFill>
          <a:blip r:embed="rId1" cstate="email"/>
          <a:srcRect/>
          <a:stretch>
            <a:fillRect/>
          </a:stretch>
        </p:blipFill>
        <p:spPr/>
      </p:pic>
      <p:sp>
        <p:nvSpPr>
          <p:cNvPr id="11" name="Rectangle 10"/>
          <p:cNvSpPr/>
          <p:nvPr/>
        </p:nvSpPr>
        <p:spPr>
          <a:xfrm flipV="1">
            <a:off x="0"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8" name="Graphic 6"/>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algn="r" rtl="1"/>
            <a:endParaRPr lang="en-US">
              <a:latin typeface="Expo Arabic Light" panose="00000400000000000000" pitchFamily="2" charset="-78"/>
              <a:cs typeface="Expo Arabic Light" panose="00000400000000000000" pitchFamily="2" charset="-78"/>
            </a:endParaRPr>
          </a:p>
        </p:txBody>
      </p:sp>
      <p:sp>
        <p:nvSpPr>
          <p:cNvPr id="17" name="TextBox 16"/>
          <p:cNvSpPr txBox="1"/>
          <p:nvPr/>
        </p:nvSpPr>
        <p:spPr>
          <a:xfrm>
            <a:off x="5770015" y="4353690"/>
            <a:ext cx="5267789" cy="830997"/>
          </a:xfrm>
          <a:prstGeom prst="rect">
            <a:avLst/>
          </a:prstGeom>
          <a:noFill/>
        </p:spPr>
        <p:txBody>
          <a:bodyPr wrap="none" rtlCol="0">
            <a:spAutoFit/>
          </a:bodyPr>
          <a:lstStyle/>
          <a:p>
            <a:pPr algn="r" rtl="1"/>
            <a:r>
              <a:rPr lang="ar-EG" sz="4800" b="1" dirty="0">
                <a:solidFill>
                  <a:schemeClr val="accent1"/>
                </a:solidFill>
                <a:latin typeface="VIP Hakm Bold" panose="02000500000000000000" pitchFamily="2" charset="-78"/>
                <a:cs typeface="VIP Hakm Bold" panose="02000500000000000000" pitchFamily="2" charset="-78"/>
              </a:rPr>
              <a:t>اليوم التدريبي الأول</a:t>
            </a:r>
            <a:endParaRPr lang="en-US" sz="4800" b="1" dirty="0">
              <a:solidFill>
                <a:schemeClr val="accent1"/>
              </a:solidFill>
              <a:latin typeface="VIP Hakm Bold" panose="02000500000000000000" pitchFamily="2" charset="-78"/>
              <a:cs typeface="VIP Hakm Bold" panose="02000500000000000000" pitchFamily="2" charset="-78"/>
            </a:endParaRPr>
          </a:p>
        </p:txBody>
      </p:sp>
      <p:sp>
        <p:nvSpPr>
          <p:cNvPr id="22" name="Freeform: Shape 21"/>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fld>
            <a:endParaRPr lang="en-US" b="1" dirty="0">
              <a:solidFill>
                <a:schemeClr val="accent1"/>
              </a:solidFill>
              <a:latin typeface="Expo Arabic Light" panose="00000400000000000000" pitchFamily="2" charset="-78"/>
              <a:cs typeface="Expo Arabic Light" panose="00000400000000000000" pitchFamily="2" charset="-78"/>
            </a:endParaRPr>
          </a:p>
        </p:txBody>
      </p:sp>
      <p:pic>
        <p:nvPicPr>
          <p:cNvPr id="6" name="Picture 5" descr="LOG MDATARAT"/>
          <p:cNvPicPr>
            <a:picLocks noChangeAspect="1"/>
          </p:cNvPicPr>
          <p:nvPr/>
        </p:nvPicPr>
        <p:blipFill>
          <a:blip r:embed="rId2"/>
          <a:stretch>
            <a:fillRect/>
          </a:stretch>
        </p:blipFill>
        <p:spPr>
          <a:xfrm>
            <a:off x="-127635" y="-139065"/>
            <a:ext cx="5008245" cy="23126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p:cNvPicPr>
            <a:picLocks noGrp="1" noChangeAspect="1"/>
          </p:cNvPicPr>
          <p:nvPr>
            <p:ph type="pic" sz="quarter" idx="11"/>
          </p:nvPr>
        </p:nvPicPr>
        <p:blipFill>
          <a:blip r:embed="rId1" cstate="email"/>
          <a:srcRect/>
          <a:stretch>
            <a:fillRect/>
          </a:stretch>
        </p:blipFill>
        <p:spPr/>
      </p:pic>
      <p:pic>
        <p:nvPicPr>
          <p:cNvPr id="16" name="عنصر نائب للصورة 15" descr="صورة تحتوي على داخلي, منضدة, كمبيوتر محمول, جالس&#10;&#10;تم إنشاء الوصف تلقائياً"/>
          <p:cNvPicPr>
            <a:picLocks noGrp="1" noChangeAspect="1"/>
          </p:cNvPicPr>
          <p:nvPr>
            <p:ph type="pic" sz="quarter" idx="10"/>
          </p:nvPr>
        </p:nvPicPr>
        <p:blipFill>
          <a:blip r:embed="rId2" cstate="email"/>
          <a:srcRect/>
          <a:stretch>
            <a:fillRect/>
          </a:stretch>
        </p:blipFill>
        <p:spPr/>
      </p:pic>
      <p:sp>
        <p:nvSpPr>
          <p:cNvPr id="7" name="Freeform: Shape 6"/>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8" name="Freeform: Shape 7"/>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10" name="TextBox 9"/>
          <p:cNvSpPr txBox="1"/>
          <p:nvPr/>
        </p:nvSpPr>
        <p:spPr>
          <a:xfrm flipH="1">
            <a:off x="5148775" y="3861574"/>
            <a:ext cx="5870714" cy="1508105"/>
          </a:xfrm>
          <a:prstGeom prst="rect">
            <a:avLst/>
          </a:prstGeom>
          <a:noFill/>
        </p:spPr>
        <p:txBody>
          <a:bodyPr wrap="square" rtlCol="0">
            <a:spAutoFit/>
          </a:bodyPr>
          <a:lstStyle/>
          <a:p>
            <a:pPr algn="r" rtl="1">
              <a:lnSpc>
                <a:spcPct val="150000"/>
              </a:lnSpc>
            </a:pPr>
            <a:r>
              <a:rPr lang="en-US" sz="3200" b="1" dirty="0">
                <a:solidFill>
                  <a:schemeClr val="accent1"/>
                </a:solidFill>
                <a:latin typeface="VIP Hakm Bold" panose="02000500000000000000" pitchFamily="2" charset="-78"/>
                <a:cs typeface="VIP Hakm Bold" panose="02000500000000000000" pitchFamily="2" charset="-78"/>
              </a:rPr>
              <a:t>ماذا تعرف عن تعريف الذكاء الإصطناعي؟</a:t>
            </a:r>
            <a:endParaRPr lang="en-US" sz="3200" b="1" dirty="0">
              <a:solidFill>
                <a:schemeClr val="accent1"/>
              </a:solidFill>
              <a:latin typeface="VIP Hakm Bold" panose="02000500000000000000" pitchFamily="2" charset="-78"/>
              <a:cs typeface="VIP Hakm Bold" panose="02000500000000000000" pitchFamily="2" charset="-78"/>
            </a:endParaRPr>
          </a:p>
        </p:txBody>
      </p:sp>
      <p:sp>
        <p:nvSpPr>
          <p:cNvPr id="12" name="TextBox 11"/>
          <p:cNvSpPr txBox="1"/>
          <p:nvPr/>
        </p:nvSpPr>
        <p:spPr>
          <a:xfrm flipH="1">
            <a:off x="8656109" y="3187729"/>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r>
              <a:rPr lang="en-US" sz="2800" dirty="0">
                <a:latin typeface="VIP Hakm Bold" panose="02000500000000000000" pitchFamily="2" charset="-78"/>
                <a:cs typeface="VIP Hakm Bold" panose="02000500000000000000" pitchFamily="2" charset="-78"/>
              </a:rPr>
              <a:t>عزيزي المتدرب</a:t>
            </a:r>
            <a:endParaRPr lang="en-US" sz="2800" dirty="0">
              <a:latin typeface="VIP Hakm Bold" panose="02000500000000000000" pitchFamily="2" charset="-78"/>
              <a:cs typeface="VIP Hakm Bold" panose="02000500000000000000" pitchFamily="2" charset="-78"/>
            </a:endParaRPr>
          </a:p>
        </p:txBody>
      </p:sp>
      <p:sp>
        <p:nvSpPr>
          <p:cNvPr id="15" name="TextBox 11"/>
          <p:cNvSpPr txBox="1"/>
          <p:nvPr/>
        </p:nvSpPr>
        <p:spPr>
          <a:xfrm flipH="1">
            <a:off x="8896793" y="2299634"/>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r>
              <a:rPr lang="en-US" sz="2800" dirty="0">
                <a:solidFill>
                  <a:srgbClr val="FF0000"/>
                </a:solidFill>
                <a:latin typeface="VIP Hakm Bold" panose="02000500000000000000" pitchFamily="2" charset="-78"/>
                <a:cs typeface="VIP Hakm Bold" panose="02000500000000000000" pitchFamily="2" charset="-78"/>
              </a:rPr>
              <a:t>نشاط تدريبي</a:t>
            </a:r>
            <a:endParaRPr lang="en-US" sz="2800" dirty="0">
              <a:solidFill>
                <a:srgbClr val="FF0000"/>
              </a:solidFill>
              <a:latin typeface="VIP Hakm Bold" panose="02000500000000000000" pitchFamily="2" charset="-78"/>
              <a:cs typeface="VIP Hakm Bold" panose="02000500000000000000" pitchFamily="2" charset="-78"/>
            </a:endParaRPr>
          </a:p>
        </p:txBody>
      </p:sp>
      <p:sp>
        <p:nvSpPr>
          <p:cNvPr id="17" name="TextBox 11"/>
          <p:cNvSpPr txBox="1"/>
          <p:nvPr/>
        </p:nvSpPr>
        <p:spPr>
          <a:xfrm flipH="1">
            <a:off x="7589313" y="2237893"/>
            <a:ext cx="141897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r>
              <a:rPr lang="en-US" sz="2800" dirty="0">
                <a:solidFill>
                  <a:schemeClr val="tx1"/>
                </a:solidFill>
                <a:latin typeface="VIP Hakm Bold" panose="02000500000000000000" pitchFamily="2" charset="-78"/>
                <a:cs typeface="VIP Hakm Bold" panose="02000500000000000000" pitchFamily="2" charset="-78"/>
              </a:rPr>
              <a:t>( فردي )</a:t>
            </a:r>
            <a:endParaRPr lang="en-US" sz="2800" dirty="0">
              <a:solidFill>
                <a:schemeClr val="tx1"/>
              </a:solidFill>
              <a:latin typeface="VIP Hakm Bold" panose="02000500000000000000" pitchFamily="2" charset="-78"/>
              <a:cs typeface="VIP Hakm Bold" panose="02000500000000000000" pitchFamily="2" charset="-78"/>
            </a:endParaRPr>
          </a:p>
        </p:txBody>
      </p:sp>
      <p:pic>
        <p:nvPicPr>
          <p:cNvPr id="20"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8365" y="2654109"/>
            <a:ext cx="1393265" cy="1393265"/>
          </a:xfrm>
          <a:prstGeom prst="rect">
            <a:avLst/>
          </a:prstGeom>
        </p:spPr>
      </p:pic>
      <p:sp>
        <p:nvSpPr>
          <p:cNvPr id="19" name="Rectangle: Rounded Corners 18"/>
          <p:cNvSpPr/>
          <p:nvPr/>
        </p:nvSpPr>
        <p:spPr>
          <a:xfrm rot="2700000">
            <a:off x="885693" y="2103392"/>
            <a:ext cx="2518611" cy="2518611"/>
          </a:xfrm>
          <a:prstGeom prst="round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flipH="1">
            <a:off x="644026" y="2547915"/>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1</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p:cNvSpPr txBox="1"/>
          <p:nvPr/>
        </p:nvSpPr>
        <p:spPr>
          <a:xfrm flipH="1">
            <a:off x="644026" y="3429000"/>
            <a:ext cx="4613509" cy="769441"/>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ctr" rtl="1">
              <a:lnSpc>
                <a:spcPct val="150000"/>
              </a:lnSpc>
              <a:defRPr/>
            </a:pPr>
            <a:r>
              <a:rPr lang="ar-EG" sz="3200" dirty="0">
                <a:solidFill>
                  <a:prstClr val="black">
                    <a:lumMod val="85000"/>
                    <a:lumOff val="15000"/>
                  </a:prstClr>
                </a:solidFill>
                <a:latin typeface="VIP Hakm Bold" panose="02000500000000000000" pitchFamily="2" charset="-78"/>
                <a:cs typeface="VIP Hakm Bold" panose="02000500000000000000" pitchFamily="2" charset="-78"/>
                <a:hlinkClick r:id="rId1"/>
              </a:rPr>
              <a:t>ما هو الذكاء الإصطناعي؟</a:t>
            </a:r>
            <a:endParaRPr kumimoji="0" lang="en-US" sz="3200"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pic>
        <p:nvPicPr>
          <p:cNvPr id="2" name="Picture 1" descr="LOG MDATARAT"/>
          <p:cNvPicPr>
            <a:picLocks noChangeAspect="1"/>
          </p:cNvPicPr>
          <p:nvPr/>
        </p:nvPicPr>
        <p:blipFill>
          <a:blip r:embed="rId3"/>
          <a:stretch>
            <a:fillRect/>
          </a:stretch>
        </p:blipFill>
        <p:spPr>
          <a:xfrm>
            <a:off x="-180975" y="-128905"/>
            <a:ext cx="4025900" cy="18592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p:cNvPicPr>
            <a:picLocks noGrp="1" noChangeAspect="1"/>
          </p:cNvPicPr>
          <p:nvPr>
            <p:ph type="pic" sz="quarter" idx="11"/>
          </p:nvPr>
        </p:nvPicPr>
        <p:blipFill>
          <a:blip r:embed="rId1" cstate="email"/>
          <a:srcRect/>
          <a:stretch>
            <a:fillRect/>
          </a:stretch>
        </p:blipFill>
        <p:spPr/>
      </p:pic>
      <p:sp>
        <p:nvSpPr>
          <p:cNvPr id="34" name="Graphic 32"/>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100000">
                <a:schemeClr val="accent1">
                  <a:alpha val="70000"/>
                </a:schemeClr>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latin typeface="Expo Arabic Light" panose="00000400000000000000" pitchFamily="2" charset="-78"/>
              <a:cs typeface="Expo Arabic Light" panose="00000400000000000000" pitchFamily="2" charset="-78"/>
            </a:endParaRPr>
          </a:p>
        </p:txBody>
      </p:sp>
      <p:sp>
        <p:nvSpPr>
          <p:cNvPr id="2" name="TextBox 1"/>
          <p:cNvSpPr txBox="1"/>
          <p:nvPr/>
        </p:nvSpPr>
        <p:spPr>
          <a:xfrm flipH="1">
            <a:off x="2506507" y="1882200"/>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الأولى</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grpSp>
        <p:nvGrpSpPr>
          <p:cNvPr id="15" name="Group 14"/>
          <p:cNvGrpSpPr/>
          <p:nvPr/>
        </p:nvGrpSpPr>
        <p:grpSpPr>
          <a:xfrm flipH="1">
            <a:off x="711395" y="4224812"/>
            <a:ext cx="5790668" cy="547273"/>
            <a:chOff x="808638" y="5234956"/>
            <a:chExt cx="2609850" cy="492125"/>
          </a:xfrm>
        </p:grpSpPr>
        <p:sp>
          <p:nvSpPr>
            <p:cNvPr id="17" name="Rectangle: Rounded Corners 16"/>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8" name="Rectangle 17"/>
            <p:cNvSpPr/>
            <p:nvPr/>
          </p:nvSpPr>
          <p:spPr>
            <a:xfrm>
              <a:off x="1105427" y="5234956"/>
              <a:ext cx="2043052" cy="463577"/>
            </a:xfrm>
            <a:prstGeom prst="rect">
              <a:avLst/>
            </a:prstGeom>
          </p:spPr>
          <p:txBody>
            <a:bodyPr wrap="square">
              <a:spAutoFit/>
            </a:bodyPr>
            <a:lstStyle/>
            <a:p>
              <a:pPr lvl="0"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تطبيقات الذكاء الإصطناعي</a:t>
              </a:r>
              <a:endParaRPr kumimoji="0" lang="en-US" sz="2000" b="0" i="0" u="none" strike="noStrike" kern="1200" cap="none" spc="0" normalizeH="0" baseline="0" noProof="0" dirty="0">
                <a:ln>
                  <a:noFill/>
                </a:ln>
                <a:solidFill>
                  <a:srgbClr val="E7E6E6"/>
                </a:solidFill>
                <a:effectLst/>
                <a:uLnTx/>
                <a:uFillTx/>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grpSp>
        <p:nvGrpSpPr>
          <p:cNvPr id="20" name="Group 19"/>
          <p:cNvGrpSpPr/>
          <p:nvPr/>
        </p:nvGrpSpPr>
        <p:grpSpPr>
          <a:xfrm flipH="1">
            <a:off x="1310484" y="3156567"/>
            <a:ext cx="5633133" cy="544866"/>
            <a:chOff x="808638" y="5182215"/>
            <a:chExt cx="2609850" cy="544866"/>
          </a:xfrm>
        </p:grpSpPr>
        <p:sp>
          <p:nvSpPr>
            <p:cNvPr id="21" name="Rectangle: Rounded Corners 20"/>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2" name="Rectangle 21"/>
            <p:cNvSpPr/>
            <p:nvPr/>
          </p:nvSpPr>
          <p:spPr>
            <a:xfrm>
              <a:off x="1092037" y="5182215"/>
              <a:ext cx="2043052" cy="515526"/>
            </a:xfrm>
            <a:prstGeom prst="rect">
              <a:avLst/>
            </a:prstGeom>
          </p:spPr>
          <p:txBody>
            <a:bodyPr wrap="square">
              <a:spAutoFit/>
            </a:bodyPr>
            <a:lstStyle/>
            <a:p>
              <a:pPr lvl="0"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تعريف الذكاء الإصطناعي</a:t>
              </a:r>
              <a:endParaRPr lang="en-US"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26"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80">
                                          <p:stCondLst>
                                            <p:cond delay="0"/>
                                          </p:stCondLst>
                                        </p:cTn>
                                        <p:tgtEl>
                                          <p:spTgt spid="15"/>
                                        </p:tgtEl>
                                      </p:cBhvr>
                                    </p:animEffect>
                                    <p:anim calcmode="lin" valueType="num">
                                      <p:cBhvr>
                                        <p:cTn id="1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6" dur="26">
                                          <p:stCondLst>
                                            <p:cond delay="650"/>
                                          </p:stCondLst>
                                        </p:cTn>
                                        <p:tgtEl>
                                          <p:spTgt spid="15"/>
                                        </p:tgtEl>
                                      </p:cBhvr>
                                      <p:to x="100000" y="60000"/>
                                    </p:animScale>
                                    <p:animScale>
                                      <p:cBhvr>
                                        <p:cTn id="17" dur="166" decel="50000">
                                          <p:stCondLst>
                                            <p:cond delay="676"/>
                                          </p:stCondLst>
                                        </p:cTn>
                                        <p:tgtEl>
                                          <p:spTgt spid="15"/>
                                        </p:tgtEl>
                                      </p:cBhvr>
                                      <p:to x="100000" y="100000"/>
                                    </p:animScale>
                                    <p:animScale>
                                      <p:cBhvr>
                                        <p:cTn id="18" dur="26">
                                          <p:stCondLst>
                                            <p:cond delay="1312"/>
                                          </p:stCondLst>
                                        </p:cTn>
                                        <p:tgtEl>
                                          <p:spTgt spid="15"/>
                                        </p:tgtEl>
                                      </p:cBhvr>
                                      <p:to x="100000" y="80000"/>
                                    </p:animScale>
                                    <p:animScale>
                                      <p:cBhvr>
                                        <p:cTn id="19" dur="166" decel="50000">
                                          <p:stCondLst>
                                            <p:cond delay="1338"/>
                                          </p:stCondLst>
                                        </p:cTn>
                                        <p:tgtEl>
                                          <p:spTgt spid="15"/>
                                        </p:tgtEl>
                                      </p:cBhvr>
                                      <p:to x="100000" y="100000"/>
                                    </p:animScale>
                                    <p:animScale>
                                      <p:cBhvr>
                                        <p:cTn id="20" dur="26">
                                          <p:stCondLst>
                                            <p:cond delay="1642"/>
                                          </p:stCondLst>
                                        </p:cTn>
                                        <p:tgtEl>
                                          <p:spTgt spid="15"/>
                                        </p:tgtEl>
                                      </p:cBhvr>
                                      <p:to x="100000" y="90000"/>
                                    </p:animScale>
                                    <p:animScale>
                                      <p:cBhvr>
                                        <p:cTn id="21" dur="166" decel="50000">
                                          <p:stCondLst>
                                            <p:cond delay="1668"/>
                                          </p:stCondLst>
                                        </p:cTn>
                                        <p:tgtEl>
                                          <p:spTgt spid="15"/>
                                        </p:tgtEl>
                                      </p:cBhvr>
                                      <p:to x="100000" y="100000"/>
                                    </p:animScale>
                                    <p:animScale>
                                      <p:cBhvr>
                                        <p:cTn id="22" dur="26">
                                          <p:stCondLst>
                                            <p:cond delay="1808"/>
                                          </p:stCondLst>
                                        </p:cTn>
                                        <p:tgtEl>
                                          <p:spTgt spid="15"/>
                                        </p:tgtEl>
                                      </p:cBhvr>
                                      <p:to x="100000" y="95000"/>
                                    </p:animScale>
                                    <p:animScale>
                                      <p:cBhvr>
                                        <p:cTn id="23" dur="166" decel="50000">
                                          <p:stCondLst>
                                            <p:cond delay="1834"/>
                                          </p:stCondLst>
                                        </p:cTn>
                                        <p:tgtEl>
                                          <p:spTgt spid="15"/>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heel(1)">
                                      <p:cBhvr>
                                        <p:cTn id="28"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flipH="1">
            <a:off x="-19833" y="0"/>
            <a:ext cx="4209262" cy="2528798"/>
            <a:chOff x="7982738" y="0"/>
            <a:chExt cx="4209262" cy="2528798"/>
          </a:xfrm>
        </p:grpSpPr>
        <p:sp>
          <p:nvSpPr>
            <p:cNvPr id="20" name="Freeform: Shape 19"/>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21" name="Freeform: Shape 20"/>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grpSp>
      <p:pic>
        <p:nvPicPr>
          <p:cNvPr id="15" name="Picture Placeholder 1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6202" r="26202"/>
          <a:stretch>
            <a:fillRect/>
          </a:stretch>
        </p:blipFill>
        <p:spPr>
          <a:xfrm>
            <a:off x="356018" y="2028487"/>
            <a:ext cx="2299597" cy="2300716"/>
          </a:xfrm>
        </p:spPr>
      </p:pic>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2788" r="22788"/>
          <a:stretch>
            <a:fillRect/>
          </a:stretch>
        </p:blipFill>
        <p:spPr>
          <a:xfrm>
            <a:off x="1764222" y="882649"/>
            <a:ext cx="1895475" cy="1897063"/>
          </a:xfrm>
        </p:spPr>
      </p:pic>
      <p:pic>
        <p:nvPicPr>
          <p:cNvPr id="9" name="Picture Placeholder 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1834862" y="3429000"/>
            <a:ext cx="1854788" cy="1897063"/>
          </a:xfrm>
        </p:spPr>
      </p:pic>
      <p:sp>
        <p:nvSpPr>
          <p:cNvPr id="13" name="TextBox 12"/>
          <p:cNvSpPr txBox="1"/>
          <p:nvPr/>
        </p:nvSpPr>
        <p:spPr>
          <a:xfrm>
            <a:off x="4655270" y="2528798"/>
            <a:ext cx="6557080" cy="2417328"/>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تعريف الذكاء الاصطناعي (</a:t>
            </a:r>
            <a:r>
              <a:rPr lang="en-US" dirty="0">
                <a:solidFill>
                  <a:srgbClr val="FF0000"/>
                </a:solidFill>
                <a:latin typeface="VIP Hakm Bold" panose="02000500000000000000" pitchFamily="2" charset="-78"/>
                <a:ea typeface="Calibri" panose="020F0502020204030204" pitchFamily="34" charset="0"/>
                <a:cs typeface="Arial" panose="020B0604020202020204" pitchFamily="34" charset="0"/>
              </a:rPr>
              <a:t>AI</a:t>
            </a: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latin typeface="Calibri" panose="020F0502020204030204" pitchFamily="34" charset="0"/>
                <a:ea typeface="Calibri" panose="020F0502020204030204" pitchFamily="34" charset="0"/>
                <a:cs typeface="VIP Hakm Bold" panose="02000500000000000000" pitchFamily="2" charset="-78"/>
              </a:rPr>
              <a:t>الذكاء الاصطناعي هو فرع من علوم الحاسوب يهتم بتطوير أنظمة وبرمجيات تتمتع بقدرات تشبه الذكاء البشري، مثل التعلم، والتفكير، والاستنتاج، وحل المشكلات، وفهم اللغة الطبيعية. يمكن تقسيم الذكاء الاصطناعي إلى نوعين رئيسيين:</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10" name="صورة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30769" y="1512680"/>
            <a:ext cx="363163" cy="637000"/>
          </a:xfrm>
          <a:prstGeom prst="rect">
            <a:avLst/>
          </a:prstGeom>
          <a:noFill/>
          <a:ln>
            <a:noFill/>
          </a:ln>
        </p:spPr>
      </p:pic>
      <p:sp>
        <p:nvSpPr>
          <p:cNvPr id="12" name="TextBox 11"/>
          <p:cNvSpPr txBox="1"/>
          <p:nvPr/>
        </p:nvSpPr>
        <p:spPr>
          <a:xfrm>
            <a:off x="5503355" y="1264399"/>
            <a:ext cx="6208606"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تعريف الذكاء الإصطناعي</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rot="10800000" flipH="1">
            <a:off x="2439008" y="4177998"/>
            <a:ext cx="5029646" cy="2698803"/>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3409" r="33409"/>
          <a:stretch>
            <a:fillRect/>
          </a:stretch>
        </p:blipFill>
        <p:spPr>
          <a:xfrm>
            <a:off x="-1" y="0"/>
            <a:ext cx="4041898" cy="6858000"/>
          </a:xfrm>
        </p:spPr>
      </p:pic>
      <p:sp>
        <p:nvSpPr>
          <p:cNvPr id="3" name="Graphic 1"/>
          <p:cNvSpPr/>
          <p:nvPr/>
        </p:nvSpPr>
        <p:spPr>
          <a:xfrm>
            <a:off x="-1" y="18801"/>
            <a:ext cx="4041898"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12" name="Rectangle 11"/>
          <p:cNvSpPr/>
          <p:nvPr/>
        </p:nvSpPr>
        <p:spPr>
          <a:xfrm>
            <a:off x="1877910" y="800923"/>
            <a:ext cx="1122196" cy="2646878"/>
          </a:xfrm>
          <a:prstGeom prst="rect">
            <a:avLst/>
          </a:prstGeom>
          <a:noFill/>
        </p:spPr>
        <p:txBody>
          <a:bodyPr wrap="square" rtlCol="0">
            <a:spAutoFit/>
          </a:bodyPr>
          <a:lstStyle/>
          <a:p>
            <a:pPr algn="ctr" rtl="1"/>
            <a:r>
              <a:rPr lang="id-ID" sz="16600" b="1" dirty="0">
                <a:solidFill>
                  <a:schemeClr val="bg2">
                    <a:alpha val="20000"/>
                  </a:schemeClr>
                </a:solidFill>
                <a:latin typeface="Expo Arabic Light" panose="00000400000000000000" pitchFamily="2" charset="-78"/>
                <a:cs typeface="Expo Arabic Light" panose="00000400000000000000" pitchFamily="2" charset="-78"/>
              </a:rPr>
              <a:t>”</a:t>
            </a:r>
            <a:endParaRPr lang="en-US" sz="16600" b="1" dirty="0">
              <a:solidFill>
                <a:schemeClr val="bg2">
                  <a:alpha val="20000"/>
                </a:schemeClr>
              </a:solidFill>
              <a:latin typeface="Expo Arabic Light" panose="00000400000000000000" pitchFamily="2" charset="-78"/>
              <a:cs typeface="Expo Arabic Light" panose="00000400000000000000" pitchFamily="2" charset="-78"/>
            </a:endParaRPr>
          </a:p>
        </p:txBody>
      </p:sp>
      <p:sp>
        <p:nvSpPr>
          <p:cNvPr id="25" name="Rectangle 10"/>
          <p:cNvSpPr/>
          <p:nvPr/>
        </p:nvSpPr>
        <p:spPr>
          <a:xfrm>
            <a:off x="646876" y="4901868"/>
            <a:ext cx="913582" cy="2646878"/>
          </a:xfrm>
          <a:prstGeom prst="rect">
            <a:avLst/>
          </a:prstGeom>
          <a:noFill/>
        </p:spPr>
        <p:txBody>
          <a:bodyPr wrap="square" rtlCol="0">
            <a:spAutoFit/>
          </a:bodyPr>
          <a:lstStyle/>
          <a:p>
            <a:pPr algn="ctr" rtl="1"/>
            <a:r>
              <a:rPr lang="id-ID" sz="16600" b="1" dirty="0">
                <a:solidFill>
                  <a:schemeClr val="bg2">
                    <a:alpha val="20000"/>
                  </a:schemeClr>
                </a:solidFill>
                <a:latin typeface="Expo Arabic Light" panose="00000400000000000000" pitchFamily="2" charset="-78"/>
                <a:cs typeface="Expo Arabic Light" panose="00000400000000000000" pitchFamily="2" charset="-78"/>
              </a:rPr>
              <a:t>“</a:t>
            </a:r>
            <a:endParaRPr lang="en-US" sz="16600" b="1" dirty="0">
              <a:solidFill>
                <a:schemeClr val="bg2">
                  <a:alpha val="20000"/>
                </a:schemeClr>
              </a:solidFill>
              <a:latin typeface="Expo Arabic Light" panose="00000400000000000000" pitchFamily="2" charset="-78"/>
              <a:cs typeface="Expo Arabic Light" panose="00000400000000000000" pitchFamily="2" charset="-78"/>
            </a:endParaRPr>
          </a:p>
        </p:txBody>
      </p:sp>
      <p:sp>
        <p:nvSpPr>
          <p:cNvPr id="7" name="TextBox 6"/>
          <p:cNvSpPr txBox="1"/>
          <p:nvPr/>
        </p:nvSpPr>
        <p:spPr>
          <a:xfrm>
            <a:off x="5233182" y="1324430"/>
            <a:ext cx="6724356"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تعريف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4244415" y="3007479"/>
            <a:ext cx="7544311" cy="2519921"/>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أدوار تطبيقات الذكاء الإصطناعي في العملية التعليمية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التقييم الفوري للطالب ورصد درجاتهم؛ وذلك لمساعدتهم على تطوير أدائهم الدراسي</a:t>
            </a:r>
            <a:r>
              <a:rPr lang="en-US" dirty="0">
                <a:latin typeface="VIP Hakm Bold" panose="02000500000000000000" pitchFamily="2" charset="-78"/>
                <a:ea typeface="Calibri" panose="020F0502020204030204" pitchFamily="34" charset="0"/>
                <a:cs typeface="Arial" panose="020B0604020202020204" pitchFamily="34" charset="0"/>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تقديم التغذية الراجعة للطالب الفورية والمستمرة</a:t>
            </a:r>
            <a:r>
              <a:rPr lang="en-US" dirty="0">
                <a:latin typeface="VIP Hakm Bold" panose="02000500000000000000" pitchFamily="2" charset="-78"/>
                <a:ea typeface="Calibri" panose="020F0502020204030204" pitchFamily="34" charset="0"/>
                <a:cs typeface="Arial" panose="020B0604020202020204" pitchFamily="34" charset="0"/>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توفر وكلاء افتراضين لمساعدة المتعلمين، وإفادتهم بالإجابات الصحيحة</a:t>
            </a:r>
            <a:r>
              <a:rPr lang="en-US" dirty="0">
                <a:latin typeface="VIP Hakm Bold" panose="02000500000000000000" pitchFamily="2" charset="-78"/>
                <a:ea typeface="Calibri" panose="020F0502020204030204" pitchFamily="34" charset="0"/>
                <a:cs typeface="Arial" panose="020B0604020202020204" pitchFamily="34" charset="0"/>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1">
            <a:extLst>
              <a:ext uri="{28A0092B-C50C-407E-A947-70E740481C1C}">
                <a14:useLocalDpi xmlns:a14="http://schemas.microsoft.com/office/drawing/2010/main" val="0"/>
              </a:ext>
            </a:extLst>
          </a:blip>
          <a:srcRect t="10374" b="10374"/>
          <a:stretch>
            <a:fillRect/>
          </a:stretch>
        </p:blipFill>
        <p:spPr/>
      </p:pic>
      <p:sp>
        <p:nvSpPr>
          <p:cNvPr id="14" name="Freeform: Shape 13"/>
          <p:cNvSpPr/>
          <p:nvPr/>
        </p:nvSpPr>
        <p:spPr>
          <a:xfrm flipH="1">
            <a:off x="3580790" y="0"/>
            <a:ext cx="8653052" cy="6858000"/>
          </a:xfrm>
          <a:custGeom>
            <a:avLst/>
            <a:gdLst>
              <a:gd name="connsiteX0" fmla="*/ 8165275 w 8653049"/>
              <a:gd name="connsiteY0" fmla="*/ 6449060 h 6858000"/>
              <a:gd name="connsiteX1" fmla="*/ 7756335 w 8653049"/>
              <a:gd name="connsiteY1" fmla="*/ 6858000 h 6858000"/>
              <a:gd name="connsiteX2" fmla="*/ 0 w 8653049"/>
              <a:gd name="connsiteY2" fmla="*/ 6858000 h 6858000"/>
              <a:gd name="connsiteX3" fmla="*/ 0 w 8653049"/>
              <a:gd name="connsiteY3" fmla="*/ 0 h 6858000"/>
              <a:gd name="connsiteX4" fmla="*/ 4071303 w 8653049"/>
              <a:gd name="connsiteY4" fmla="*/ 0 h 6858000"/>
              <a:gd name="connsiteX5" fmla="*/ 8165275 w 8653049"/>
              <a:gd name="connsiteY5" fmla="*/ 4093972 h 6858000"/>
              <a:gd name="connsiteX6" fmla="*/ 8165275 w 8653049"/>
              <a:gd name="connsiteY6" fmla="*/ 64490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3049" h="6858000">
                <a:moveTo>
                  <a:pt x="8165275" y="6449060"/>
                </a:moveTo>
                <a:lnTo>
                  <a:pt x="7756335" y="6858000"/>
                </a:lnTo>
                <a:lnTo>
                  <a:pt x="0" y="6858000"/>
                </a:lnTo>
                <a:lnTo>
                  <a:pt x="0" y="0"/>
                </a:lnTo>
                <a:lnTo>
                  <a:pt x="4071303" y="0"/>
                </a:lnTo>
                <a:lnTo>
                  <a:pt x="8165275" y="4093972"/>
                </a:lnTo>
                <a:cubicBezTo>
                  <a:pt x="8815642" y="4744339"/>
                  <a:pt x="8815642" y="5798693"/>
                  <a:pt x="8165275" y="6449060"/>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lnSpc>
                <a:spcPct val="150000"/>
              </a:lnSpc>
            </a:pPr>
            <a:endParaRPr lang="en-US" dirty="0">
              <a:solidFill>
                <a:schemeClr val="lt1"/>
              </a:solidFill>
              <a:latin typeface="VIP Hakm Bold" panose="02000500000000000000" pitchFamily="2" charset="-78"/>
              <a:cs typeface="VIP Hakm Bold" panose="02000500000000000000" pitchFamily="2" charset="-78"/>
            </a:endParaRPr>
          </a:p>
        </p:txBody>
      </p:sp>
      <p:pic>
        <p:nvPicPr>
          <p:cNvPr id="9" name="Picture Placeholder 8"/>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5493" r="25493"/>
          <a:stretch>
            <a:fillRect/>
          </a:stretch>
        </p:blipFill>
        <p:spPr>
          <a:xfrm>
            <a:off x="0" y="0"/>
            <a:ext cx="4300062" cy="6576314"/>
          </a:xfrm>
        </p:spPr>
      </p:pic>
      <p:sp>
        <p:nvSpPr>
          <p:cNvPr id="15" name="Freeform: Shape 14"/>
          <p:cNvSpPr/>
          <p:nvPr/>
        </p:nvSpPr>
        <p:spPr>
          <a:xfrm flipH="1">
            <a:off x="0" y="0"/>
            <a:ext cx="4300061"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26" name="Freeform: Shape 25"/>
          <p:cNvSpPr/>
          <p:nvPr/>
        </p:nvSpPr>
        <p:spPr>
          <a:xfrm flipH="1">
            <a:off x="-15380"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7" name="TextBox 6"/>
          <p:cNvSpPr txBox="1"/>
          <p:nvPr/>
        </p:nvSpPr>
        <p:spPr>
          <a:xfrm>
            <a:off x="6275591" y="2659559"/>
            <a:ext cx="6162889"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تعريف الذكاء الإصطناعي</a:t>
            </a:r>
            <a:endParaRPr lang="ar-SA" sz="32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8" name="TextBox 7"/>
          <p:cNvSpPr txBox="1"/>
          <p:nvPr/>
        </p:nvSpPr>
        <p:spPr>
          <a:xfrm>
            <a:off x="4590348" y="3873299"/>
            <a:ext cx="7337828" cy="1847942"/>
          </a:xfrm>
          <a:prstGeom prst="rect">
            <a:avLst/>
          </a:prstGeom>
          <a:noFill/>
        </p:spPr>
        <p:txBody>
          <a:bodyPr wrap="square">
            <a:spAutoFit/>
          </a:bodyPr>
          <a:lstStyle/>
          <a:p>
            <a:pPr marL="342900" lvl="0" indent="-342900" algn="just" rtl="1">
              <a:lnSpc>
                <a:spcPct val="150000"/>
              </a:lnSpc>
              <a:spcAft>
                <a:spcPts val="1000"/>
              </a:spcAft>
              <a:buBlip>
                <a:blip r:embed="rId3"/>
              </a:buBlip>
            </a:pPr>
            <a:r>
              <a:rPr lang="ar-SA" dirty="0">
                <a:solidFill>
                  <a:schemeClr val="bg1"/>
                </a:solidFill>
                <a:latin typeface="Calibri" panose="020F0502020204030204" pitchFamily="34" charset="0"/>
                <a:ea typeface="Calibri" panose="020F0502020204030204" pitchFamily="34" charset="0"/>
                <a:cs typeface="VIP Hakm Bold" panose="02000500000000000000" pitchFamily="2" charset="-78"/>
              </a:rPr>
              <a:t>الذكاء الاصطناعي الضيق (</a:t>
            </a:r>
            <a:r>
              <a:rPr lang="en-US" dirty="0">
                <a:solidFill>
                  <a:schemeClr val="bg1"/>
                </a:solidFill>
                <a:latin typeface="VIP Hakm Bold" panose="02000500000000000000" pitchFamily="2" charset="-78"/>
                <a:ea typeface="Calibri" panose="020F0502020204030204" pitchFamily="34" charset="0"/>
                <a:cs typeface="Arial" panose="020B0604020202020204" pitchFamily="34" charset="0"/>
              </a:rPr>
              <a:t>Narrow AI</a:t>
            </a:r>
            <a:r>
              <a:rPr lang="ar-SA" dirty="0">
                <a:solidFill>
                  <a:schemeClr val="bg1"/>
                </a:solidFill>
                <a:latin typeface="Calibri" panose="020F0502020204030204" pitchFamily="34" charset="0"/>
                <a:ea typeface="Calibri" panose="020F0502020204030204" pitchFamily="34" charset="0"/>
                <a:cs typeface="VIP Hakm Bold" panose="02000500000000000000" pitchFamily="2" charset="-78"/>
              </a:rPr>
              <a:t>): يتم تصميمه لأداء مهام محددة بدقة عالية، مثل التعرف على الوجوه أو تحليل البيانات.</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Blip>
                <a:blip r:embed="rId3"/>
              </a:buBlip>
            </a:pPr>
            <a:r>
              <a:rPr lang="ar-SA" dirty="0">
                <a:solidFill>
                  <a:schemeClr val="bg1"/>
                </a:solidFill>
                <a:latin typeface="Calibri" panose="020F0502020204030204" pitchFamily="34" charset="0"/>
                <a:ea typeface="Calibri" panose="020F0502020204030204" pitchFamily="34" charset="0"/>
                <a:cs typeface="VIP Hakm Bold" panose="02000500000000000000" pitchFamily="2" charset="-78"/>
              </a:rPr>
              <a:t>الذكاء الاصطناعي العام (</a:t>
            </a:r>
            <a:r>
              <a:rPr lang="en-US" dirty="0">
                <a:solidFill>
                  <a:schemeClr val="bg1"/>
                </a:solidFill>
                <a:latin typeface="VIP Hakm Bold" panose="02000500000000000000" pitchFamily="2" charset="-78"/>
                <a:ea typeface="Calibri" panose="020F0502020204030204" pitchFamily="34" charset="0"/>
                <a:cs typeface="Arial" panose="020B0604020202020204" pitchFamily="34" charset="0"/>
              </a:rPr>
              <a:t>General AI</a:t>
            </a:r>
            <a:r>
              <a:rPr lang="ar-SA" dirty="0">
                <a:solidFill>
                  <a:schemeClr val="bg1"/>
                </a:solidFill>
                <a:latin typeface="Calibri" panose="020F0502020204030204" pitchFamily="34" charset="0"/>
                <a:ea typeface="Calibri" panose="020F0502020204030204" pitchFamily="34" charset="0"/>
                <a:cs typeface="VIP Hakm Bold" panose="02000500000000000000" pitchFamily="2" charset="-78"/>
              </a:rPr>
              <a:t>): يتميز بقدرته على أداء أي مهمة ذهنية يمكن للإنسان القيام بها، وهذا النوع لا يزال قيد البحث والتطوير.</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26" name="Freeform: Shape 25"/>
          <p:cNvSpPr/>
          <p:nvPr/>
        </p:nvSpPr>
        <p:spPr>
          <a:xfrm flipH="1">
            <a:off x="10823" y="0"/>
            <a:ext cx="3143749"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8" name="TextBox 7"/>
          <p:cNvSpPr txBox="1"/>
          <p:nvPr/>
        </p:nvSpPr>
        <p:spPr>
          <a:xfrm>
            <a:off x="5167270" y="1794250"/>
            <a:ext cx="7454332"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تعريف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3654769" y="2960655"/>
            <a:ext cx="7454332" cy="3089307"/>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مفاهيم أساسية في 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التعلم الآلي (</a:t>
            </a:r>
            <a:r>
              <a:rPr lang="en-US" dirty="0">
                <a:solidFill>
                  <a:srgbClr val="0070C0"/>
                </a:solidFill>
                <a:latin typeface="VIP Hakm Bold" panose="02000500000000000000" pitchFamily="2" charset="-78"/>
                <a:ea typeface="Calibri" panose="020F0502020204030204" pitchFamily="34" charset="0"/>
                <a:cs typeface="Arial" panose="020B0604020202020204" pitchFamily="34" charset="0"/>
              </a:rPr>
              <a:t>Machine Learning</a:t>
            </a: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عملية تدريب الأنظمة على التعلم من البيانات واستخلاص الأنماط منها لتحسين أدائها بمرور الوقت دون الحاجة لبرمجة صريحة.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أنواع التعلم الآلي تشمل التعلم الخاضع للإشراف، التعلم غير الخاضع للإشراف، والتعلم المعزز.</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pic>
        <p:nvPicPr>
          <p:cNvPr id="8" name="Picture Placeholder 7"/>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14103" r="14103"/>
          <a:stretch>
            <a:fillRect/>
          </a:stretch>
        </p:blipFill>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algn="ctr"/>
            <a:r>
              <a:rPr lang="ar-EG" sz="2000" dirty="0">
                <a:solidFill>
                  <a:schemeClr val="bg1"/>
                </a:solidFill>
                <a:latin typeface="VIP Hakm Bold" panose="02000500000000000000" pitchFamily="2" charset="-78"/>
                <a:cs typeface="VIP Hakm Bold" panose="02000500000000000000" pitchFamily="2" charset="-78"/>
              </a:rPr>
              <a:t>.......</a:t>
            </a:r>
            <a:endParaRPr lang="ar-EG" sz="2000" dirty="0">
              <a:solidFill>
                <a:schemeClr val="bg1"/>
              </a:solidFill>
              <a:latin typeface="VIP Hakm Bold" panose="02000500000000000000" pitchFamily="2" charset="-78"/>
              <a:cs typeface="VIP Hakm Bold" panose="02000500000000000000" pitchFamily="2" charset="-78"/>
            </a:endParaRPr>
          </a:p>
        </p:txBody>
      </p:sp>
      <p:sp>
        <p:nvSpPr>
          <p:cNvPr id="6" name="TextBox 5"/>
          <p:cNvSpPr txBox="1"/>
          <p:nvPr/>
        </p:nvSpPr>
        <p:spPr>
          <a:xfrm>
            <a:off x="5344707" y="661639"/>
            <a:ext cx="7168285"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تعريف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3404380" y="1876950"/>
            <a:ext cx="7728343" cy="2582695"/>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الشبكات العصبية الاصطناعية (</a:t>
            </a:r>
            <a:r>
              <a:rPr lang="en-US" dirty="0">
                <a:solidFill>
                  <a:srgbClr val="0070C0"/>
                </a:solidFill>
                <a:latin typeface="VIP Hakm Bold" panose="02000500000000000000" pitchFamily="2" charset="-78"/>
                <a:ea typeface="Calibri" panose="020F0502020204030204" pitchFamily="34" charset="0"/>
                <a:cs typeface="Arial" panose="020B0604020202020204" pitchFamily="34" charset="0"/>
              </a:rPr>
              <a:t>Artificial Neural Networks</a:t>
            </a: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مستوحاة من هيكل الدماغ البشري، تتكون من وحدات معالجة بسيطة (نيورونات) مترابطة تشكل شبكة تستطيع التعلم واستخلاص الأنماط.</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تُستخدم في تطبيقات مثل التعرف على الصور والنصوص.</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40286" r="40286"/>
          <a:stretch>
            <a:fillRect/>
          </a:stretch>
        </p:blipFill>
        <p:spPr>
          <a:xfrm>
            <a:off x="2" y="0"/>
            <a:ext cx="3474718" cy="6858000"/>
          </a:xfrm>
        </p:spPr>
      </p:pic>
      <p:sp>
        <p:nvSpPr>
          <p:cNvPr id="7" name="Graphic 5"/>
          <p:cNvSpPr/>
          <p:nvPr/>
        </p:nvSpPr>
        <p:spPr>
          <a:xfrm>
            <a:off x="2" y="0"/>
            <a:ext cx="3474718"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solidFill>
                <a:schemeClr val="lt1"/>
              </a:solidFill>
              <a:latin typeface="Expo Arabic Light" panose="00000400000000000000" pitchFamily="2" charset="-78"/>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11" name="TextBox 10"/>
          <p:cNvSpPr txBox="1"/>
          <p:nvPr/>
        </p:nvSpPr>
        <p:spPr>
          <a:xfrm>
            <a:off x="5438488" y="1325729"/>
            <a:ext cx="7835023"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تعريف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3" name="TextBox 12"/>
          <p:cNvSpPr txBox="1"/>
          <p:nvPr/>
        </p:nvSpPr>
        <p:spPr>
          <a:xfrm>
            <a:off x="3977961" y="2415007"/>
            <a:ext cx="7576777" cy="3117264"/>
          </a:xfrm>
          <a:prstGeom prst="rect">
            <a:avLst/>
          </a:prstGeom>
          <a:noFill/>
        </p:spPr>
        <p:txBody>
          <a:bodyPr wrap="square">
            <a:spAutoFit/>
          </a:bodyPr>
          <a:lstStyle/>
          <a:p>
            <a:pPr marL="3810" lvl="0" algn="just" rtl="1">
              <a:lnSpc>
                <a:spcPct val="115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التعلم العميق (</a:t>
            </a:r>
            <a:r>
              <a:rPr lang="en-US" dirty="0">
                <a:solidFill>
                  <a:srgbClr val="0070C0"/>
                </a:solidFill>
                <a:latin typeface="VIP Hakm Bold" panose="02000500000000000000" pitchFamily="2" charset="-78"/>
                <a:ea typeface="Calibri" panose="020F0502020204030204" pitchFamily="34" charset="0"/>
                <a:cs typeface="Arial" panose="020B0604020202020204" pitchFamily="34" charset="0"/>
              </a:rPr>
              <a:t>Deep Learning</a:t>
            </a: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Blip>
                <a:blip r:embed="rId2"/>
              </a:buBlip>
            </a:pPr>
            <a:r>
              <a:rPr lang="ar-SA" dirty="0">
                <a:solidFill>
                  <a:prstClr val="black"/>
                </a:solidFill>
                <a:latin typeface="Calibri" panose="020F0502020204030204" pitchFamily="34" charset="0"/>
                <a:ea typeface="Calibri" panose="020F0502020204030204" pitchFamily="34" charset="0"/>
                <a:cs typeface="VIP Hakm Bold" panose="02000500000000000000" pitchFamily="2" charset="-78"/>
              </a:rPr>
              <a:t>نوع من التعلم الآلي يستخدم الشبكات العصبية العميقة ذات الطبقات المتعددة لتحقيق نتائج دقيقة ومعقدة.</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Blip>
                <a:blip r:embed="rId2"/>
              </a:buBlip>
            </a:pPr>
            <a:r>
              <a:rPr lang="ar-SA" dirty="0">
                <a:solidFill>
                  <a:prstClr val="black"/>
                </a:solidFill>
                <a:latin typeface="Calibri" panose="020F0502020204030204" pitchFamily="34" charset="0"/>
                <a:ea typeface="Calibri" panose="020F0502020204030204" pitchFamily="34" charset="0"/>
                <a:cs typeface="VIP Hakm Bold" panose="02000500000000000000" pitchFamily="2" charset="-78"/>
              </a:rPr>
              <a:t>يحقق نجاحات كبيرة في مجالات مثل التعرف على الصوت والصور.</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810" lvl="0" algn="just" rtl="1">
              <a:lnSpc>
                <a:spcPct val="115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معالجة اللغة الطبيعية (</a:t>
            </a:r>
            <a:r>
              <a:rPr lang="en-US" dirty="0">
                <a:solidFill>
                  <a:srgbClr val="0070C0"/>
                </a:solidFill>
                <a:latin typeface="VIP Hakm Bold" panose="02000500000000000000" pitchFamily="2" charset="-78"/>
                <a:ea typeface="Calibri" panose="020F0502020204030204" pitchFamily="34" charset="0"/>
                <a:cs typeface="Arial" panose="020B0604020202020204" pitchFamily="34" charset="0"/>
              </a:rPr>
              <a:t>Natural Language Processing</a:t>
            </a: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Blip>
                <a:blip r:embed="rId2"/>
              </a:buBlip>
            </a:pPr>
            <a:r>
              <a:rPr lang="ar-SA" dirty="0">
                <a:solidFill>
                  <a:prstClr val="black"/>
                </a:solidFill>
                <a:latin typeface="Calibri" panose="020F0502020204030204" pitchFamily="34" charset="0"/>
                <a:ea typeface="Calibri" panose="020F0502020204030204" pitchFamily="34" charset="0"/>
                <a:cs typeface="VIP Hakm Bold" panose="02000500000000000000" pitchFamily="2" charset="-78"/>
              </a:rPr>
              <a:t>تقنية تمكن الأنظمة من فهم وتوليد اللغة البشرية بطريقة طبيعية.</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Blip>
                <a:blip r:embed="rId2"/>
              </a:buBlip>
            </a:pPr>
            <a:r>
              <a:rPr lang="ar-SA" dirty="0">
                <a:solidFill>
                  <a:prstClr val="black"/>
                </a:solidFill>
                <a:latin typeface="Calibri" panose="020F0502020204030204" pitchFamily="34" charset="0"/>
                <a:ea typeface="Calibri" panose="020F0502020204030204" pitchFamily="34" charset="0"/>
                <a:cs typeface="VIP Hakm Bold" panose="02000500000000000000" pitchFamily="2" charset="-78"/>
              </a:rPr>
              <a:t>تُستخدم في تطبيقات مثل مساعدات الصوت الافتراضية والترجمة الآلية.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28835" r="28835"/>
          <a:stretch>
            <a:fillRect/>
          </a:stretch>
        </p:blipFill>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dirty="0">
              <a:latin typeface="Expo Arabic Light" panose="00000400000000000000" pitchFamily="2" charset="-78"/>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6" name="TextBox 5"/>
          <p:cNvSpPr txBox="1"/>
          <p:nvPr/>
        </p:nvSpPr>
        <p:spPr>
          <a:xfrm>
            <a:off x="5666124" y="665090"/>
            <a:ext cx="7016390"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تعريف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4006667" y="1757979"/>
            <a:ext cx="7325348" cy="2935419"/>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أهمية 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التطبيقات الصناعية: تحسين الكفاءة والإنتاجية في مختلف الصناعات.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التطبيقات اليومية: تحسين جودة الحياة من خلال تطبيقات مثل المساعدات الصوتية، الترجمة الآلية، وتحليل البيانات الصحية.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البحث العلمي: تسريع وتيرة الاكتشافات والابتكارات في مجالات متنوعة مثل الطب، الفيزياء، والكيمياء.</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1452" b="21452"/>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7" name="TextBox 6"/>
          <p:cNvSpPr txBox="1"/>
          <p:nvPr/>
        </p:nvSpPr>
        <p:spPr>
          <a:xfrm>
            <a:off x="6445197" y="1264399"/>
            <a:ext cx="5044979" cy="769441"/>
          </a:xfrm>
          <a:prstGeom prst="rect">
            <a:avLst/>
          </a:prstGeom>
          <a:noFill/>
        </p:spPr>
        <p:txBody>
          <a:bodyPr wrap="square">
            <a:spAutoFit/>
          </a:bodyPr>
          <a:lstStyle/>
          <a:p>
            <a:pPr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تطبيقات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2143839" y="2528798"/>
            <a:ext cx="8485700" cy="2952603"/>
          </a:xfrm>
          <a:prstGeom prst="rect">
            <a:avLst/>
          </a:prstGeom>
          <a:noFill/>
        </p:spPr>
        <p:txBody>
          <a:bodyPr wrap="square">
            <a:spAutoFit/>
          </a:bodyPr>
          <a:lstStyle/>
          <a:p>
            <a:pPr marL="3810" algn="just" rtl="1">
              <a:lnSpc>
                <a:spcPct val="115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1. الرعاية الصحية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9560" indent="-285750" algn="just" rtl="1">
              <a:lnSpc>
                <a:spcPct val="115000"/>
              </a:lnSpc>
              <a:spcBef>
                <a:spcPts val="1200"/>
              </a:spcBef>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التشخيص الطبي</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إدارة البيانات الصحية</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15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2. التعليم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التعليم المخصص</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تحليل البيانات التعليمية</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9" name="صورة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5611" y="1396840"/>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279" r="25279"/>
          <a:stretch>
            <a:fillRect/>
          </a:stretch>
        </p:blipFill>
        <p:spPr>
          <a:xfrm>
            <a:off x="-1" y="1430339"/>
            <a:ext cx="3578085" cy="5427662"/>
          </a:xfrm>
        </p:spPr>
      </p:pic>
      <p:sp>
        <p:nvSpPr>
          <p:cNvPr id="7" name="Graphic 3"/>
          <p:cNvSpPr/>
          <p:nvPr/>
        </p:nvSpPr>
        <p:spPr>
          <a:xfrm flipH="1">
            <a:off x="-2" y="1430339"/>
            <a:ext cx="3578087"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solidFill>
                <a:schemeClr val="lt1"/>
              </a:solidFill>
              <a:latin typeface="Expo Arabic Light" panose="00000400000000000000" pitchFamily="2" charset="-78"/>
              <a:cs typeface="Expo Arabic Light" panose="00000400000000000000" pitchFamily="2" charset="-78"/>
            </a:endParaRPr>
          </a:p>
        </p:txBody>
      </p:sp>
      <p:sp>
        <p:nvSpPr>
          <p:cNvPr id="39" name="Freeform: Shape 38"/>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6" name="TextBox 5"/>
          <p:cNvSpPr txBox="1"/>
          <p:nvPr/>
        </p:nvSpPr>
        <p:spPr>
          <a:xfrm>
            <a:off x="4759458" y="2198428"/>
            <a:ext cx="7152103"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تطبيقات 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3578084" y="3429000"/>
            <a:ext cx="6561260" cy="2798715"/>
          </a:xfrm>
          <a:prstGeom prst="rect">
            <a:avLst/>
          </a:prstGeom>
          <a:noFill/>
        </p:spPr>
        <p:txBody>
          <a:bodyPr wrap="square">
            <a:spAutoFit/>
          </a:bodyPr>
          <a:lstStyle/>
          <a:p>
            <a:pPr marL="3810" algn="just" rtl="1">
              <a:lnSpc>
                <a:spcPct val="115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3. التجارة الإلكترونية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التوصيات الشخصية</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إدارة المخزون</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15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4. التمويل</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إدارة المخاطر</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الاستثمار والتداول</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31311" b="31311"/>
          <a:stretch>
            <a:fillRect/>
          </a:stretch>
        </p:blipFill>
        <p:spPr>
          <a:xfrm>
            <a:off x="0" y="4449556"/>
            <a:ext cx="12192000" cy="2405270"/>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solidFill>
                <a:schemeClr val="lt1"/>
              </a:solidFill>
              <a:latin typeface="Expo Arabic Light" panose="00000400000000000000" pitchFamily="2" charset="-78"/>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7" name="TextBox 6"/>
          <p:cNvSpPr txBox="1"/>
          <p:nvPr/>
        </p:nvSpPr>
        <p:spPr>
          <a:xfrm>
            <a:off x="1998733" y="197737"/>
            <a:ext cx="8194533"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تطبيقات 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9" name="TextBox 8"/>
          <p:cNvSpPr txBox="1"/>
          <p:nvPr/>
        </p:nvSpPr>
        <p:spPr>
          <a:xfrm>
            <a:off x="6260123" y="1164914"/>
            <a:ext cx="3161126" cy="2952603"/>
          </a:xfrm>
          <a:prstGeom prst="rect">
            <a:avLst/>
          </a:prstGeom>
          <a:noFill/>
        </p:spPr>
        <p:txBody>
          <a:bodyPr wrap="square">
            <a:spAutoFit/>
          </a:bodyPr>
          <a:lstStyle/>
          <a:p>
            <a:pPr marL="3810" algn="just" rtl="1">
              <a:lnSpc>
                <a:spcPct val="115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5. الصناعة والتصنيع</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9560" indent="-285750" algn="just" rtl="1">
              <a:lnSpc>
                <a:spcPct val="115000"/>
              </a:lnSpc>
              <a:spcBef>
                <a:spcPts val="1200"/>
              </a:spcBef>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الصيانة التنبؤية</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إدارة سلسلة التوريد</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15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6. الزراعة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الزراعة الدقيقة</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15000"/>
              </a:lnSpc>
              <a:spcAft>
                <a:spcPts val="1000"/>
              </a:spcAft>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إدارة الموارد</a:t>
            </a:r>
            <a:r>
              <a:rPr lang="ar-EG"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
        <p:nvSpPr>
          <p:cNvPr id="3" name="TextBox 2"/>
          <p:cNvSpPr txBox="1"/>
          <p:nvPr/>
        </p:nvSpPr>
        <p:spPr>
          <a:xfrm>
            <a:off x="161779" y="1711679"/>
            <a:ext cx="6098344" cy="1714572"/>
          </a:xfrm>
          <a:prstGeom prst="rect">
            <a:avLst/>
          </a:prstGeom>
          <a:noFill/>
        </p:spPr>
        <p:txBody>
          <a:bodyPr wrap="square">
            <a:spAutoFit/>
          </a:bodyPr>
          <a:lstStyle/>
          <a:p>
            <a:pPr marL="3810" marR="0" lvl="0" indent="0" algn="just" defTabSz="914400" rtl="1" eaLnBrk="1" fontAlgn="auto" latinLnBrk="0" hangingPunct="1">
              <a:lnSpc>
                <a:spcPct val="150000"/>
              </a:lnSpc>
              <a:spcBef>
                <a:spcPts val="1200"/>
              </a:spcBef>
              <a:spcAft>
                <a:spcPts val="1000"/>
              </a:spcAft>
              <a:buClrTx/>
              <a:buSzTx/>
              <a:buFontTx/>
              <a:buNone/>
              <a:defRPr/>
            </a:pPr>
            <a:r>
              <a:rPr kumimoji="0" lang="ar-SA" sz="18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VIP Hakm Bold" panose="02000500000000000000" pitchFamily="2" charset="-78"/>
              </a:rPr>
              <a:t>7. الأمن والدفاع</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89560" marR="0" lvl="0" indent="-285750" algn="just" defTabSz="914400" rtl="1" eaLnBrk="1" fontAlgn="auto" latinLnBrk="0" hangingPunct="1">
              <a:lnSpc>
                <a:spcPct val="150000"/>
              </a:lnSpc>
              <a:spcBef>
                <a:spcPts val="1200"/>
              </a:spcBef>
              <a:spcAft>
                <a:spcPts val="1000"/>
              </a:spcAft>
              <a:buClrTx/>
              <a:buSzTx/>
              <a:buFontTx/>
              <a:buBlip>
                <a:blip r:embed="rId2"/>
              </a:buBlip>
              <a:defRPr/>
            </a:pP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المراقبة والرصد</a:t>
            </a:r>
            <a:r>
              <a:rPr kumimoji="0" lang="ar-EG"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85750" marR="0" lvl="0" indent="-285750" algn="r" defTabSz="914400" rtl="1" eaLnBrk="1" fontAlgn="auto" latinLnBrk="0" hangingPunct="1">
              <a:lnSpc>
                <a:spcPct val="150000"/>
              </a:lnSpc>
              <a:spcBef>
                <a:spcPts val="0"/>
              </a:spcBef>
              <a:spcAft>
                <a:spcPts val="1000"/>
              </a:spcAft>
              <a:buClrTx/>
              <a:buSzTx/>
              <a:buFontTx/>
              <a:buBlip>
                <a:blip r:embed="rId2"/>
              </a:buBlip>
              <a:defRPr/>
            </a:pP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الدفاع السيبراني</a:t>
            </a:r>
            <a:r>
              <a:rPr kumimoji="0" lang="ar-EG"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عنصر نائب للصورة 11" descr="صورة تحتوي على منضدة, داخلي, كوب, جالس&#10;&#10;تم إنشاء الوصف تلقائياً"/>
          <p:cNvPicPr>
            <a:picLocks noGrp="1" noChangeAspect="1"/>
          </p:cNvPicPr>
          <p:nvPr>
            <p:ph type="pic" sz="quarter" idx="10"/>
          </p:nvPr>
        </p:nvPicPr>
        <p:blipFill>
          <a:blip r:embed="rId1" cstate="email"/>
          <a:srcRect/>
          <a:stretch>
            <a:fillRect/>
          </a:stretch>
        </p:blipFill>
        <p:spPr/>
      </p:pic>
      <p:sp>
        <p:nvSpPr>
          <p:cNvPr id="10" name="Rectangle 9"/>
          <p:cNvSpPr/>
          <p:nvPr/>
        </p:nvSpPr>
        <p:spPr>
          <a:xfrm>
            <a:off x="0"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grpSp>
        <p:nvGrpSpPr>
          <p:cNvPr id="2" name="Group 1"/>
          <p:cNvGrpSpPr/>
          <p:nvPr/>
        </p:nvGrpSpPr>
        <p:grpSpPr>
          <a:xfrm>
            <a:off x="5531042" y="4734480"/>
            <a:ext cx="6659671" cy="2127166"/>
            <a:chOff x="8889806" y="5807302"/>
            <a:chExt cx="3300907" cy="1054343"/>
          </a:xfrm>
        </p:grpSpPr>
        <p:sp>
          <p:nvSpPr>
            <p:cNvPr id="47" name="Freeform: Shape 46"/>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48" name="Freeform: Shape 47"/>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49" name="Freeform: Shape 48"/>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grpSp>
      <p:sp>
        <p:nvSpPr>
          <p:cNvPr id="21" name="TextBox 20"/>
          <p:cNvSpPr txBox="1"/>
          <p:nvPr/>
        </p:nvSpPr>
        <p:spPr>
          <a:xfrm>
            <a:off x="2434856" y="2705725"/>
            <a:ext cx="7319631" cy="1446550"/>
          </a:xfrm>
          <a:prstGeom prst="rect">
            <a:avLst/>
          </a:prstGeom>
          <a:noFill/>
        </p:spPr>
        <p:txBody>
          <a:bodyPr wrap="none" rtlCol="0">
            <a:spAutoFit/>
          </a:bodyPr>
          <a:lstStyle/>
          <a:p>
            <a:pPr algn="ctr" rtl="1"/>
            <a:r>
              <a:rPr lang="ar-SA" sz="8800" b="1" dirty="0">
                <a:solidFill>
                  <a:schemeClr val="bg2"/>
                </a:solidFill>
                <a:latin typeface="VIP Hakm Bold" panose="02000500000000000000" pitchFamily="2" charset="-78"/>
                <a:cs typeface="VIP Hakm Bold" panose="02000500000000000000" pitchFamily="2" charset="-78"/>
              </a:rPr>
              <a:t>وقــت استــراحــة</a:t>
            </a:r>
            <a:endParaRPr lang="en-US" sz="8800" b="1" dirty="0">
              <a:solidFill>
                <a:schemeClr val="bg2"/>
              </a:solidFill>
              <a:latin typeface="VIP Hakm Bold" panose="02000500000000000000" pitchFamily="2" charset="-78"/>
              <a:cs typeface="VIP Hakm Bold" panose="02000500000000000000" pitchFamily="2" charset="-78"/>
            </a:endParaRPr>
          </a:p>
        </p:txBody>
      </p:sp>
      <p:grpSp>
        <p:nvGrpSpPr>
          <p:cNvPr id="23" name="Group 22"/>
          <p:cNvGrpSpPr/>
          <p:nvPr/>
        </p:nvGrpSpPr>
        <p:grpSpPr>
          <a:xfrm flipH="1" flipV="1">
            <a:off x="-1" y="0"/>
            <a:ext cx="3513221" cy="1122158"/>
            <a:chOff x="8889806" y="5807302"/>
            <a:chExt cx="3300907" cy="1054343"/>
          </a:xfrm>
        </p:grpSpPr>
        <p:sp>
          <p:nvSpPr>
            <p:cNvPr id="24" name="Freeform: Shape 23"/>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5" name="Freeform: Shape 24"/>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Freeform: Shape 25"/>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grpSp>
      <p:sp>
        <p:nvSpPr>
          <p:cNvPr id="34" name="Freeform: Shape 33"/>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35" name="Freeform: Shape 34"/>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p:cNvPicPr>
            <a:picLocks noGrp="1" noChangeAspect="1"/>
          </p:cNvPicPr>
          <p:nvPr>
            <p:ph type="pic" sz="quarter" idx="11"/>
          </p:nvPr>
        </p:nvPicPr>
        <p:blipFill>
          <a:blip r:embed="rId1" cstate="email"/>
          <a:srcRect/>
          <a:stretch>
            <a:fillRect/>
          </a:stretch>
        </p:blipFill>
        <p:spPr/>
      </p:pic>
      <p:sp>
        <p:nvSpPr>
          <p:cNvPr id="34" name="Graphic 32"/>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100000">
                <a:schemeClr val="accent1">
                  <a:alpha val="70000"/>
                </a:schemeClr>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latin typeface="Expo Arabic Light" panose="00000400000000000000" pitchFamily="2" charset="-78"/>
              <a:cs typeface="Expo Arabic Light" panose="00000400000000000000" pitchFamily="2" charset="-78"/>
            </a:endParaRPr>
          </a:p>
        </p:txBody>
      </p:sp>
      <p:sp>
        <p:nvSpPr>
          <p:cNvPr id="2" name="TextBox 1"/>
          <p:cNvSpPr txBox="1"/>
          <p:nvPr/>
        </p:nvSpPr>
        <p:spPr>
          <a:xfrm flipH="1">
            <a:off x="1881479" y="2058234"/>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الثانية</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grpSp>
        <p:nvGrpSpPr>
          <p:cNvPr id="20" name="Group 19"/>
          <p:cNvGrpSpPr/>
          <p:nvPr/>
        </p:nvGrpSpPr>
        <p:grpSpPr>
          <a:xfrm flipH="1">
            <a:off x="747655" y="3258211"/>
            <a:ext cx="6475952" cy="977191"/>
            <a:chOff x="808638" y="5182215"/>
            <a:chExt cx="2609850" cy="563823"/>
          </a:xfrm>
        </p:grpSpPr>
        <p:sp>
          <p:nvSpPr>
            <p:cNvPr id="21" name="Rectangle: Rounded Corners 20"/>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2" name="Rectangle 21"/>
            <p:cNvSpPr/>
            <p:nvPr/>
          </p:nvSpPr>
          <p:spPr>
            <a:xfrm>
              <a:off x="1092037" y="5182215"/>
              <a:ext cx="2043052" cy="563823"/>
            </a:xfrm>
            <a:prstGeom prst="rect">
              <a:avLst/>
            </a:prstGeom>
          </p:spPr>
          <p:txBody>
            <a:bodyPr wrap="square">
              <a:spAutoFit/>
            </a:bodyPr>
            <a:lstStyle/>
            <a:p>
              <a:pPr lvl="0"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التحديات الأخلاقية والقانونية في إستخدام الذكاء الإصطناعي</a:t>
              </a:r>
              <a:endParaRPr lang="en-US"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3" name="Group 2"/>
          <p:cNvGrpSpPr/>
          <p:nvPr/>
        </p:nvGrpSpPr>
        <p:grpSpPr>
          <a:xfrm flipH="1">
            <a:off x="345481" y="4643965"/>
            <a:ext cx="6475952" cy="591644"/>
            <a:chOff x="808638" y="5234956"/>
            <a:chExt cx="2609850" cy="492125"/>
          </a:xfrm>
        </p:grpSpPr>
        <p:sp>
          <p:nvSpPr>
            <p:cNvPr id="4" name="Rectangle: Rounded Corners 3"/>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5" name="Rectangle 4"/>
            <p:cNvSpPr/>
            <p:nvPr/>
          </p:nvSpPr>
          <p:spPr>
            <a:xfrm>
              <a:off x="1092037" y="5244078"/>
              <a:ext cx="2043052" cy="297450"/>
            </a:xfrm>
            <a:prstGeom prst="rect">
              <a:avLst/>
            </a:prstGeom>
          </p:spPr>
          <p:txBody>
            <a:bodyPr wrap="square">
              <a:spAutoFit/>
            </a:bodyPr>
            <a:lstStyle/>
            <a:p>
              <a:pPr lvl="0"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أنواع المحتوى المدعوم بالذكاء الإصطناعي</a:t>
              </a:r>
              <a:endParaRPr lang="en-US"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8258" b="28258"/>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7" name="TextBox 6"/>
          <p:cNvSpPr txBox="1"/>
          <p:nvPr/>
        </p:nvSpPr>
        <p:spPr>
          <a:xfrm>
            <a:off x="5739139" y="744093"/>
            <a:ext cx="5937386" cy="1508105"/>
          </a:xfrm>
          <a:prstGeom prst="rect">
            <a:avLst/>
          </a:prstGeom>
          <a:noFill/>
        </p:spPr>
        <p:txBody>
          <a:bodyPr wrap="square">
            <a:spAutoFit/>
          </a:bodyPr>
          <a:lstStyle/>
          <a:p>
            <a:pPr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التحديات الأخلاقية والقانونية في إستخدام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3958688" y="2872100"/>
            <a:ext cx="7385587" cy="3089307"/>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أولاً: التحديات الأخلاقية في استخدام 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التحيز والتمييز:</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شرح المشكلة: الذكاء الاصطناعي يتعلم من البيانات التي قد تكون متحيزة، مما يؤدي إلى نتائج متحيزة قد تضر بفئات معينة من الناس.</a:t>
            </a:r>
            <a:endParaRPr lang="ar-EG" dirty="0">
              <a:latin typeface="Calibri" panose="020F0502020204030204" pitchFamily="34" charset="0"/>
              <a:ea typeface="Calibri" panose="020F0502020204030204" pitchFamily="34" charset="0"/>
              <a:cs typeface="VIP Hakm Bold" panose="02000500000000000000" pitchFamily="2" charset="-78"/>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الحل الممكن: ضمان تنوع وشمولية البيانات المستخدمة في تدريب النماذج، وتطبيق إجراءات لتحليل وتقليل التحيز في البيانات والنماذج.</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9" name="صورة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76525" y="945899"/>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9673" r="9673"/>
          <a:stretch>
            <a:fillRect/>
          </a:stretch>
        </p:blipFill>
        <p:spPr>
          <a:xfrm>
            <a:off x="0" y="0"/>
            <a:ext cx="9847960" cy="6858000"/>
          </a:xfrm>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algn="ctr"/>
            <a:r>
              <a:rPr lang="ar-EG" sz="2000" dirty="0">
                <a:solidFill>
                  <a:schemeClr val="bg1"/>
                </a:solidFill>
                <a:latin typeface="VIP Hakm Bold" panose="02000500000000000000" pitchFamily="2" charset="-78"/>
                <a:cs typeface="VIP Hakm Bold" panose="02000500000000000000" pitchFamily="2" charset="-78"/>
              </a:rPr>
              <a:t>.......</a:t>
            </a:r>
            <a:endParaRPr lang="ar-EG" sz="2000" dirty="0">
              <a:solidFill>
                <a:schemeClr val="bg1"/>
              </a:solidFill>
              <a:latin typeface="VIP Hakm Bold" panose="02000500000000000000" pitchFamily="2" charset="-78"/>
              <a:cs typeface="VIP Hakm Bold" panose="02000500000000000000" pitchFamily="2" charset="-78"/>
            </a:endParaRPr>
          </a:p>
        </p:txBody>
      </p:sp>
      <p:sp>
        <p:nvSpPr>
          <p:cNvPr id="6" name="TextBox 5"/>
          <p:cNvSpPr txBox="1"/>
          <p:nvPr/>
        </p:nvSpPr>
        <p:spPr>
          <a:xfrm>
            <a:off x="3488542" y="109029"/>
            <a:ext cx="7800315" cy="1508105"/>
          </a:xfrm>
          <a:prstGeom prst="rect">
            <a:avLst/>
          </a:prstGeom>
          <a:noFill/>
        </p:spPr>
        <p:txBody>
          <a:bodyPr wrap="square">
            <a:spAutoFit/>
          </a:bodyPr>
          <a:lstStyle/>
          <a:p>
            <a:pPr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التحديات الأخلاقية والقانونية في إستخدام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3685980" y="1513428"/>
            <a:ext cx="7602877" cy="2807179"/>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الخصوصية والأمان:</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شرح المشكلة: الذكاء الاصطناعي يتطلب كميات كبيرة من البيانات، مما يثير مخاوف بشأن كيفية جمع هذه البيانات واستخدامها وحمايتها من الاختراقات والانتشار غير المصرح به.</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الحل الممكن: تطبيق سياسات صارمة لحماية البيانات، مثل التشفير وإخفاء الهوية، والالتزام بالقوانين واللوائح الخاصة بحماية البيانات الشخصية.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4" dur="50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19" dur="500"/>
                                        <p:tgtEl>
                                          <p:spTgt spid="10">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24"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32514" b="32514"/>
          <a:stretch>
            <a:fillRect/>
          </a:stretch>
        </p:blipFill>
        <p:spPr>
          <a:xfrm>
            <a:off x="0" y="4452938"/>
            <a:ext cx="12192000" cy="2401887"/>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solidFill>
                <a:schemeClr val="lt1"/>
              </a:solidFill>
              <a:latin typeface="Expo Arabic Light" panose="00000400000000000000" pitchFamily="2" charset="-78"/>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7" name="TextBox 6"/>
          <p:cNvSpPr txBox="1"/>
          <p:nvPr/>
        </p:nvSpPr>
        <p:spPr>
          <a:xfrm>
            <a:off x="2281206" y="261514"/>
            <a:ext cx="8194533" cy="1508105"/>
          </a:xfrm>
          <a:prstGeom prst="rect">
            <a:avLst/>
          </a:prstGeom>
          <a:noFill/>
        </p:spPr>
        <p:txBody>
          <a:bodyPr wrap="square">
            <a:spAutoFit/>
          </a:bodyPr>
          <a:lstStyle/>
          <a:p>
            <a:pPr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التحديات الأخلاقية والقانونية في إستخدام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9" name="TextBox 8"/>
          <p:cNvSpPr txBox="1"/>
          <p:nvPr/>
        </p:nvSpPr>
        <p:spPr>
          <a:xfrm>
            <a:off x="1864056" y="1866763"/>
            <a:ext cx="9028834" cy="2391680"/>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المسؤولية والمساءلة: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شرح المشكلة: قد يكون من الصعب تحديد المسؤولية في حالة وقوع خطأ بسبب نظام ذكاء اصطناعي، خاصة إذا كان النظام يعتمد على التعلم العميق الذي يصعب تفسيره.</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الحل الممكن: تطوير أطر قانونية وتنظيمية تحدد المسؤوليات بوضوح، وتشجيع الشفافية في تصميم وتنفيذ أنظمة 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34538" r="34538"/>
          <a:stretch>
            <a:fillRect/>
          </a:stretch>
        </p:blipFill>
        <p:spPr>
          <a:xfrm>
            <a:off x="2" y="0"/>
            <a:ext cx="3770140" cy="6858000"/>
          </a:xfrm>
        </p:spPr>
      </p:pic>
      <p:sp>
        <p:nvSpPr>
          <p:cNvPr id="7" name="Graphic 5"/>
          <p:cNvSpPr/>
          <p:nvPr/>
        </p:nvSpPr>
        <p:spPr>
          <a:xfrm>
            <a:off x="1" y="0"/>
            <a:ext cx="3770139"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solidFill>
                <a:schemeClr val="lt1"/>
              </a:solidFill>
              <a:latin typeface="Expo Arabic Light" panose="00000400000000000000" pitchFamily="2" charset="-78"/>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11" name="TextBox 10"/>
          <p:cNvSpPr txBox="1"/>
          <p:nvPr/>
        </p:nvSpPr>
        <p:spPr>
          <a:xfrm>
            <a:off x="4916090" y="716002"/>
            <a:ext cx="7011540" cy="1508105"/>
          </a:xfrm>
          <a:prstGeom prst="rect">
            <a:avLst/>
          </a:prstGeom>
          <a:noFill/>
        </p:spPr>
        <p:txBody>
          <a:bodyPr wrap="square">
            <a:spAutoFit/>
          </a:bodyPr>
          <a:lstStyle/>
          <a:p>
            <a:pPr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التحديات الأخلاقية والقانونية في إستخدام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3" name="TextBox 12"/>
          <p:cNvSpPr txBox="1"/>
          <p:nvPr/>
        </p:nvSpPr>
        <p:spPr>
          <a:xfrm>
            <a:off x="4146304" y="2533596"/>
            <a:ext cx="7669532" cy="2391680"/>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فقدان الوظائف:</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شرح المشكلة: استخدام الذكاء الاصطناعي في الأتمتة يمكن أن يؤدي إلى فقدان وظائف في بعض الصناعات، مما يثير قضايا اجتماعية واقتصادية.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الحل الممكن: وضع برامج تدريب وإعادة تأهيل للعمال المتأثرين، وتعزيز الابتكار وخلق فرص عمل جديدة في قطاعات أخرى.</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r" rtl="1"/>
            <a:r>
              <a:rPr lang="en-US" b="1"/>
              <a:t>التربة</a:t>
            </a:r>
            <a:endParaRPr lang="en-US" dirty="0">
              <a:solidFill>
                <a:schemeClr val="lt1"/>
              </a:solidFill>
              <a:latin typeface="Expo Arabic Light" panose="00000400000000000000" pitchFamily="2" charset="-78"/>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5" name="TextBox 4"/>
          <p:cNvSpPr txBox="1"/>
          <p:nvPr/>
        </p:nvSpPr>
        <p:spPr>
          <a:xfrm>
            <a:off x="2581671" y="351275"/>
            <a:ext cx="7028658" cy="1685077"/>
          </a:xfrm>
          <a:prstGeom prst="rect">
            <a:avLst/>
          </a:prstGeom>
          <a:noFill/>
        </p:spPr>
        <p:txBody>
          <a:bodyPr wrap="square">
            <a:spAutoFit/>
          </a:bodyPr>
          <a:lstStyle/>
          <a:p>
            <a:pPr algn="ctr" rtl="1">
              <a:lnSpc>
                <a:spcPct val="150000"/>
              </a:lnSpc>
              <a:spcBef>
                <a:spcPts val="1200"/>
              </a:spcBef>
              <a:spcAft>
                <a:spcPts val="1000"/>
              </a:spcAft>
            </a:pPr>
            <a:r>
              <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التحديات الأخلاقية والقانونية في إستخدام الذكاء الإصطناعي</a:t>
            </a:r>
            <a:endPar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1493520" y="2947677"/>
            <a:ext cx="9204960" cy="3089307"/>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ثانياً: التحديات القانونية في استخدام 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التنظيم والتشريع:</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شرح المشكلة: القوانين والتشريعات الحالية قد لا تكون محدثة بما يكفي لمواكبة التطورات السريعة في مجال الذكاء الاصطناعي، مما يترك فجوات قانونية يمكن استغلالها.</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الحل الممكن: تحديث الأطر القانونية بانتظام لمواكبة التطورات التكنولوجية، وإشراك الخبراء في مجال الذكاء الاصطناعي في صياغة التشريعات.</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26" name="Freeform: Shape 25"/>
          <p:cNvSpPr/>
          <p:nvPr/>
        </p:nvSpPr>
        <p:spPr>
          <a:xfrm flipH="1">
            <a:off x="10823" y="0"/>
            <a:ext cx="3143749"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8" name="TextBox 7"/>
          <p:cNvSpPr txBox="1"/>
          <p:nvPr/>
        </p:nvSpPr>
        <p:spPr>
          <a:xfrm>
            <a:off x="3701054" y="1591131"/>
            <a:ext cx="7865471" cy="1508105"/>
          </a:xfrm>
          <a:prstGeom prst="rect">
            <a:avLst/>
          </a:prstGeom>
          <a:noFill/>
        </p:spPr>
        <p:txBody>
          <a:bodyPr wrap="square">
            <a:spAutoFit/>
          </a:bodyPr>
          <a:lstStyle/>
          <a:p>
            <a:pPr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التحديات الأخلاقية والقانونية في إستخدام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3293467" y="3222328"/>
            <a:ext cx="8050808" cy="2807179"/>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الملكية الفكرية: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شرح المشكلة: تحديد حقوق الملكية الفكرية للمنتجات المولدة بالذكاء الاصطناعي يمكن أن يكون معقدًا، خاصة إذا كانت تلك المنتجات تعتمد على بيانات أو أعمال موجودة مسبقًا.</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الحل الممكن: تطوير قوانين جديدة تحدد بوضوح حقوق الملكية الفكرية للمنتجات المولدة بالذكاء الاصطناعي وتحديد نسبة المساهمة البشرية والآلة.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292" r="25292"/>
          <a:stretch>
            <a:fillRect/>
          </a:stretch>
        </p:blipFill>
        <p:spPr>
          <a:xfrm>
            <a:off x="-1" y="1430339"/>
            <a:ext cx="3578085" cy="5427662"/>
          </a:xfrm>
        </p:spPr>
      </p:pic>
      <p:sp>
        <p:nvSpPr>
          <p:cNvPr id="7" name="Graphic 3"/>
          <p:cNvSpPr/>
          <p:nvPr/>
        </p:nvSpPr>
        <p:spPr>
          <a:xfrm flipH="1">
            <a:off x="-2" y="1430339"/>
            <a:ext cx="3578087"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solidFill>
                <a:schemeClr val="lt1"/>
              </a:solidFill>
              <a:latin typeface="Expo Arabic Light" panose="00000400000000000000" pitchFamily="2" charset="-78"/>
              <a:cs typeface="Expo Arabic Light" panose="00000400000000000000" pitchFamily="2" charset="-78"/>
            </a:endParaRPr>
          </a:p>
        </p:txBody>
      </p:sp>
      <p:sp>
        <p:nvSpPr>
          <p:cNvPr id="39" name="Freeform: Shape 38"/>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6" name="TextBox 5"/>
          <p:cNvSpPr txBox="1"/>
          <p:nvPr/>
        </p:nvSpPr>
        <p:spPr>
          <a:xfrm>
            <a:off x="4061434" y="2016193"/>
            <a:ext cx="7906044" cy="1508105"/>
          </a:xfrm>
          <a:prstGeom prst="rect">
            <a:avLst/>
          </a:prstGeom>
          <a:noFill/>
        </p:spPr>
        <p:txBody>
          <a:bodyPr wrap="square">
            <a:spAutoFit/>
          </a:bodyPr>
          <a:lstStyle/>
          <a:p>
            <a:pPr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التحديات الأخلاقية والقانونية في إستخدام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4462388" y="3658282"/>
            <a:ext cx="7104137" cy="2391680"/>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الأمان السيبراني: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شرح المشكلة: أنظمة الذكاء الاصطناعي يمكن أن تكون عرضة للهجمات السيبرانية، مما يهدد الأمان الشخصي والوطني.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الحل الممكن: تطوير تقنيات أمان قوية، مثل التعلم الآلي الآمن والتشفير المتقدم، وتحديث استراتيجيات الأمان السيبراني بانتظام.</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22006" r="22006"/>
          <a:stretch>
            <a:fillRect/>
          </a:stretch>
        </p:blipFill>
        <p:spPr>
          <a:xfrm>
            <a:off x="0" y="0"/>
            <a:ext cx="5945378" cy="6858000"/>
          </a:xfrm>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dirty="0">
              <a:latin typeface="Expo Arabic Light" panose="00000400000000000000" pitchFamily="2" charset="-78"/>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6" name="TextBox 5"/>
          <p:cNvSpPr txBox="1"/>
          <p:nvPr/>
        </p:nvSpPr>
        <p:spPr>
          <a:xfrm>
            <a:off x="3709390" y="510346"/>
            <a:ext cx="7951240" cy="1508105"/>
          </a:xfrm>
          <a:prstGeom prst="rect">
            <a:avLst/>
          </a:prstGeom>
          <a:noFill/>
        </p:spPr>
        <p:txBody>
          <a:bodyPr wrap="square">
            <a:spAutoFit/>
          </a:bodyPr>
          <a:lstStyle/>
          <a:p>
            <a:pPr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التحديات الأخلاقية والقانونية في إستخدام الذكاء الإصطناعي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3928361" y="2262414"/>
            <a:ext cx="7951240" cy="2391680"/>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المساءلة القانونية: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شرح المشكلة: في حالة وقوع حادث أو خطأ ناتج عن استخدام الذكاء الاصطناعي، تحديد من يتحمل المسؤولية القانونية يمكن أن يكون تحديًا كبيرًا.</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الحل الممكن: إنشاء أطر قانونية واضحة تحدد المسؤولية، وإجراء تحقيقات شفافة ومحاسبة الأطراف المعنية.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flipH="1">
            <a:off x="-19833" y="0"/>
            <a:ext cx="4209262" cy="2528798"/>
            <a:chOff x="7982738" y="0"/>
            <a:chExt cx="4209262" cy="2528798"/>
          </a:xfrm>
        </p:grpSpPr>
        <p:sp>
          <p:nvSpPr>
            <p:cNvPr id="20" name="Freeform: Shape 19"/>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21" name="Freeform: Shape 20"/>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grpSp>
      <p:pic>
        <p:nvPicPr>
          <p:cNvPr id="15" name="Picture Placeholder 1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1869" r="21869"/>
          <a:stretch>
            <a:fillRect/>
          </a:stretch>
        </p:blipFill>
        <p:spPr>
          <a:xfrm>
            <a:off x="356018" y="2028487"/>
            <a:ext cx="2299597" cy="2300716"/>
          </a:xfrm>
        </p:spPr>
      </p:pic>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1874" r="21874"/>
          <a:stretch>
            <a:fillRect/>
          </a:stretch>
        </p:blipFill>
        <p:spPr>
          <a:xfrm>
            <a:off x="1764222" y="882649"/>
            <a:ext cx="1895475" cy="1897063"/>
          </a:xfrm>
        </p:spPr>
      </p:pic>
      <p:pic>
        <p:nvPicPr>
          <p:cNvPr id="9" name="Picture Placeholder 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1834862" y="3531090"/>
            <a:ext cx="1854788" cy="1897062"/>
          </a:xfrm>
        </p:spPr>
      </p:pic>
      <p:sp>
        <p:nvSpPr>
          <p:cNvPr id="13" name="TextBox 12"/>
          <p:cNvSpPr txBox="1"/>
          <p:nvPr/>
        </p:nvSpPr>
        <p:spPr>
          <a:xfrm>
            <a:off x="4040306" y="2453455"/>
            <a:ext cx="7146035" cy="3089307"/>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1. النصوص والمقالات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كتابة النصوص التلقائية: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4"/>
              </a:buBlip>
            </a:pPr>
            <a:r>
              <a:rPr lang="ar-SA" dirty="0">
                <a:latin typeface="Calibri" panose="020F0502020204030204" pitchFamily="34" charset="0"/>
                <a:ea typeface="Calibri" panose="020F0502020204030204" pitchFamily="34" charset="0"/>
                <a:cs typeface="VIP Hakm Bold" panose="02000500000000000000" pitchFamily="2" charset="-78"/>
              </a:rPr>
              <a:t>الشرح: يمكن للذكاء الاصطناعي إنشاء نصوص مكتوبة بشكل تلقائي، بدءًا من مقالات الأخبار إلى المدونات والقصص القصيرة.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4"/>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نماذج مثل </a:t>
            </a:r>
            <a:r>
              <a:rPr lang="en-US" dirty="0">
                <a:latin typeface="VIP Hakm Bold" panose="02000500000000000000" pitchFamily="2" charset="-78"/>
                <a:ea typeface="Calibri" panose="020F0502020204030204" pitchFamily="34" charset="0"/>
                <a:cs typeface="Arial" panose="020B0604020202020204" pitchFamily="34" charset="0"/>
              </a:rPr>
              <a:t>GPT-</a:t>
            </a:r>
            <a:r>
              <a:rPr lang="ar-SA" dirty="0">
                <a:latin typeface="Calibri" panose="020F0502020204030204" pitchFamily="34" charset="0"/>
                <a:ea typeface="Calibri" panose="020F0502020204030204" pitchFamily="34" charset="0"/>
                <a:cs typeface="VIP Hakm Bold" panose="02000500000000000000" pitchFamily="2" charset="-78"/>
              </a:rPr>
              <a:t>4 يمكنها كتابة مقالات بناءً على موضوع معين أو حتى تقليد أسلوب كتابة كاتب معين.</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3774993" y="1283716"/>
            <a:ext cx="7676663"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pic>
        <p:nvPicPr>
          <p:cNvPr id="2" name="صورة 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72819" y="1468018"/>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rot="10800000" flipH="1">
            <a:off x="2439008" y="4177998"/>
            <a:ext cx="5029646" cy="2698803"/>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5630" r="35630"/>
          <a:stretch>
            <a:fillRect/>
          </a:stretch>
        </p:blipFill>
        <p:spPr>
          <a:xfrm>
            <a:off x="-1" y="0"/>
            <a:ext cx="4041898" cy="6858000"/>
          </a:xfrm>
        </p:spPr>
      </p:pic>
      <p:sp>
        <p:nvSpPr>
          <p:cNvPr id="3" name="Graphic 1"/>
          <p:cNvSpPr/>
          <p:nvPr/>
        </p:nvSpPr>
        <p:spPr>
          <a:xfrm>
            <a:off x="-1" y="18801"/>
            <a:ext cx="4041898"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12" name="Rectangle 11"/>
          <p:cNvSpPr/>
          <p:nvPr/>
        </p:nvSpPr>
        <p:spPr>
          <a:xfrm>
            <a:off x="1877910" y="800923"/>
            <a:ext cx="1122196" cy="2646878"/>
          </a:xfrm>
          <a:prstGeom prst="rect">
            <a:avLst/>
          </a:prstGeom>
          <a:noFill/>
        </p:spPr>
        <p:txBody>
          <a:bodyPr wrap="square" rtlCol="0">
            <a:spAutoFit/>
          </a:bodyPr>
          <a:lstStyle/>
          <a:p>
            <a:pPr algn="ctr" rtl="1"/>
            <a:r>
              <a:rPr lang="id-ID" sz="16600" b="1" dirty="0">
                <a:solidFill>
                  <a:schemeClr val="bg2">
                    <a:alpha val="20000"/>
                  </a:schemeClr>
                </a:solidFill>
                <a:latin typeface="Expo Arabic Light" panose="00000400000000000000" pitchFamily="2" charset="-78"/>
                <a:cs typeface="Expo Arabic Light" panose="00000400000000000000" pitchFamily="2" charset="-78"/>
              </a:rPr>
              <a:t>”</a:t>
            </a:r>
            <a:endParaRPr lang="en-US" sz="16600" b="1" dirty="0">
              <a:solidFill>
                <a:schemeClr val="bg2">
                  <a:alpha val="20000"/>
                </a:schemeClr>
              </a:solidFill>
              <a:latin typeface="Expo Arabic Light" panose="00000400000000000000" pitchFamily="2" charset="-78"/>
              <a:cs typeface="Expo Arabic Light" panose="00000400000000000000" pitchFamily="2" charset="-78"/>
            </a:endParaRPr>
          </a:p>
        </p:txBody>
      </p:sp>
      <p:sp>
        <p:nvSpPr>
          <p:cNvPr id="25" name="Rectangle 10"/>
          <p:cNvSpPr/>
          <p:nvPr/>
        </p:nvSpPr>
        <p:spPr>
          <a:xfrm>
            <a:off x="646876" y="4901868"/>
            <a:ext cx="913582" cy="2646878"/>
          </a:xfrm>
          <a:prstGeom prst="rect">
            <a:avLst/>
          </a:prstGeom>
          <a:noFill/>
        </p:spPr>
        <p:txBody>
          <a:bodyPr wrap="square" rtlCol="0">
            <a:spAutoFit/>
          </a:bodyPr>
          <a:lstStyle/>
          <a:p>
            <a:pPr algn="ctr" rtl="1"/>
            <a:r>
              <a:rPr lang="id-ID" sz="16600" b="1" dirty="0">
                <a:solidFill>
                  <a:schemeClr val="bg2">
                    <a:alpha val="20000"/>
                  </a:schemeClr>
                </a:solidFill>
                <a:latin typeface="Expo Arabic Light" panose="00000400000000000000" pitchFamily="2" charset="-78"/>
                <a:cs typeface="Expo Arabic Light" panose="00000400000000000000" pitchFamily="2" charset="-78"/>
              </a:rPr>
              <a:t>“</a:t>
            </a:r>
            <a:endParaRPr lang="en-US" sz="16600" b="1" dirty="0">
              <a:solidFill>
                <a:schemeClr val="bg2">
                  <a:alpha val="20000"/>
                </a:schemeClr>
              </a:solidFill>
              <a:latin typeface="Expo Arabic Light" panose="00000400000000000000" pitchFamily="2" charset="-78"/>
              <a:cs typeface="Expo Arabic Light" panose="00000400000000000000" pitchFamily="2" charset="-78"/>
            </a:endParaRPr>
          </a:p>
        </p:txBody>
      </p:sp>
      <p:sp>
        <p:nvSpPr>
          <p:cNvPr id="7" name="TextBox 6"/>
          <p:cNvSpPr txBox="1"/>
          <p:nvPr/>
        </p:nvSpPr>
        <p:spPr>
          <a:xfrm>
            <a:off x="4878017" y="1314728"/>
            <a:ext cx="7162624" cy="1508105"/>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1" name="TextBox 10"/>
          <p:cNvSpPr txBox="1"/>
          <p:nvPr/>
        </p:nvSpPr>
        <p:spPr>
          <a:xfrm>
            <a:off x="4727518" y="3051523"/>
            <a:ext cx="6845174" cy="2673809"/>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تحسين النصوص وتحريرها:</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برامج مثل </a:t>
            </a:r>
            <a:r>
              <a:rPr lang="en-US" dirty="0">
                <a:latin typeface="VIP Hakm Bold" panose="02000500000000000000" pitchFamily="2" charset="-78"/>
                <a:ea typeface="Calibri" panose="020F0502020204030204" pitchFamily="34" charset="0"/>
                <a:cs typeface="Arial" panose="020B0604020202020204" pitchFamily="34" charset="0"/>
              </a:rPr>
              <a:t>Grammarly</a:t>
            </a:r>
            <a:r>
              <a:rPr lang="ar-SA" dirty="0">
                <a:latin typeface="Calibri" panose="020F0502020204030204" pitchFamily="34" charset="0"/>
                <a:ea typeface="Calibri" panose="020F0502020204030204" pitchFamily="34" charset="0"/>
                <a:cs typeface="VIP Hakm Bold" panose="02000500000000000000" pitchFamily="2" charset="-78"/>
              </a:rPr>
              <a:t> و</a:t>
            </a:r>
            <a:r>
              <a:rPr lang="en-US" dirty="0">
                <a:latin typeface="VIP Hakm Bold" panose="02000500000000000000" pitchFamily="2" charset="-78"/>
                <a:ea typeface="Calibri" panose="020F0502020204030204" pitchFamily="34" charset="0"/>
                <a:cs typeface="Arial" panose="020B0604020202020204" pitchFamily="34" charset="0"/>
              </a:rPr>
              <a:t>Hemingway</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توليد الأفكار:</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أدوات مثل </a:t>
            </a:r>
            <a:r>
              <a:rPr lang="en-US" dirty="0">
                <a:latin typeface="VIP Hakm Bold" panose="02000500000000000000" pitchFamily="2" charset="-78"/>
                <a:ea typeface="Calibri" panose="020F0502020204030204" pitchFamily="34" charset="0"/>
                <a:cs typeface="Arial" panose="020B0604020202020204" pitchFamily="34" charset="0"/>
              </a:rPr>
              <a:t>ChatGPT</a:t>
            </a:r>
            <a:r>
              <a:rPr lang="ar-SA" dirty="0">
                <a:latin typeface="Calibri" panose="020F0502020204030204" pitchFamily="34" charset="0"/>
                <a:ea typeface="Calibri" panose="020F0502020204030204" pitchFamily="34" charset="0"/>
                <a:cs typeface="VIP Hakm Bold" panose="02000500000000000000" pitchFamily="2" charset="-78"/>
              </a:rPr>
              <a:t> يمكنها تقديم اقتراحات بناءً على موضوعات عامة أو محددة.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Graphic 35"/>
          <p:cNvSpPr/>
          <p:nvPr/>
        </p:nvSpPr>
        <p:spPr>
          <a:xfrm>
            <a:off x="0" y="3237186"/>
            <a:ext cx="7924800" cy="3619385"/>
          </a:xfrm>
          <a:custGeom>
            <a:avLst/>
            <a:gdLst>
              <a:gd name="connsiteX0" fmla="*/ 5081492 w 5081492"/>
              <a:gd name="connsiteY0" fmla="*/ 909257 h 2770346"/>
              <a:gd name="connsiteX1" fmla="*/ 5081492 w 5081492"/>
              <a:gd name="connsiteY1" fmla="*/ 2770346 h 2770346"/>
              <a:gd name="connsiteX2" fmla="*/ 0 w 5081492"/>
              <a:gd name="connsiteY2" fmla="*/ 2770346 h 2770346"/>
              <a:gd name="connsiteX3" fmla="*/ 0 w 5081492"/>
              <a:gd name="connsiteY3" fmla="*/ 0 h 2770346"/>
              <a:gd name="connsiteX4" fmla="*/ 696182 w 5081492"/>
              <a:gd name="connsiteY4" fmla="*/ 696182 h 2770346"/>
              <a:gd name="connsiteX5" fmla="*/ 1210628 w 5081492"/>
              <a:gd name="connsiteY5" fmla="*/ 909257 h 2770346"/>
              <a:gd name="connsiteX6" fmla="*/ 5081492 w 5081492"/>
              <a:gd name="connsiteY6" fmla="*/ 909257 h 27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1492" h="2770346">
                <a:moveTo>
                  <a:pt x="5081492" y="909257"/>
                </a:moveTo>
                <a:lnTo>
                  <a:pt x="5081492" y="2770346"/>
                </a:lnTo>
                <a:lnTo>
                  <a:pt x="0" y="2770346"/>
                </a:lnTo>
                <a:lnTo>
                  <a:pt x="0" y="0"/>
                </a:lnTo>
                <a:lnTo>
                  <a:pt x="696182" y="696182"/>
                </a:lnTo>
                <a:cubicBezTo>
                  <a:pt x="832580" y="832580"/>
                  <a:pt x="1017651" y="909257"/>
                  <a:pt x="1210628" y="909257"/>
                </a:cubicBezTo>
                <a:lnTo>
                  <a:pt x="5081492" y="909257"/>
                </a:lnTo>
                <a:close/>
              </a:path>
            </a:pathLst>
          </a:custGeom>
          <a:solidFill>
            <a:srgbClr val="188FA1"/>
          </a:solidFill>
          <a:ln w="9525" cap="flat">
            <a:noFill/>
            <a:prstDash val="solid"/>
            <a:miter/>
          </a:ln>
        </p:spPr>
        <p:txBody>
          <a:bodyPr rtlCol="0" anchor="ctr"/>
          <a:lstStyle/>
          <a:p>
            <a:pPr algn="r" rtl="1"/>
            <a:endParaRPr lang="en-US">
              <a:latin typeface="Expo Arabic Light" panose="00000400000000000000" pitchFamily="2" charset="-78"/>
              <a:cs typeface="Expo Arabic Light" panose="00000400000000000000" pitchFamily="2" charset="-78"/>
            </a:endParaRPr>
          </a:p>
        </p:txBody>
      </p:sp>
      <p:pic>
        <p:nvPicPr>
          <p:cNvPr id="3" name="Picture Placeholder 2"/>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26196" b="26196"/>
          <a:stretch>
            <a:fillRect/>
          </a:stretch>
        </p:blipFill>
        <p:spPr>
          <a:xfrm>
            <a:off x="3184525" y="4445000"/>
            <a:ext cx="9010650" cy="2413000"/>
          </a:xfrm>
        </p:spPr>
      </p:pic>
      <p:sp>
        <p:nvSpPr>
          <p:cNvPr id="4" name="Graphic 2"/>
          <p:cNvSpPr/>
          <p:nvPr/>
        </p:nvSpPr>
        <p:spPr>
          <a:xfrm>
            <a:off x="3182937" y="4445000"/>
            <a:ext cx="9009063" cy="2413000"/>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solidFill>
                <a:schemeClr val="lt1"/>
              </a:solidFill>
              <a:latin typeface="Expo Arabic Light" panose="00000400000000000000" pitchFamily="2" charset="-78"/>
              <a:cs typeface="Expo Arabic Light" panose="00000400000000000000" pitchFamily="2" charset="-78"/>
            </a:endParaRPr>
          </a:p>
        </p:txBody>
      </p:sp>
      <p:sp>
        <p:nvSpPr>
          <p:cNvPr id="13" name="Freeform: Shape 12"/>
          <p:cNvSpPr/>
          <p:nvPr/>
        </p:nvSpPr>
        <p:spPr>
          <a:xfrm>
            <a:off x="6576612" y="2716138"/>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41"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9" name="TextBox 8"/>
          <p:cNvSpPr txBox="1"/>
          <p:nvPr/>
        </p:nvSpPr>
        <p:spPr>
          <a:xfrm>
            <a:off x="1588899" y="442913"/>
            <a:ext cx="10847622"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4" name="TextBox 13"/>
          <p:cNvSpPr txBox="1"/>
          <p:nvPr/>
        </p:nvSpPr>
        <p:spPr>
          <a:xfrm>
            <a:off x="400451" y="1582782"/>
            <a:ext cx="10429875" cy="2258311"/>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2. الصور والتصاميم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إنشاء الصور التلقائي: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الشرح: يمكن للذكاء الاصطناعي إنشاء صور من الصفر بناءً على وصف نصي.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نماذج مثل </a:t>
            </a:r>
            <a:r>
              <a:rPr lang="en-US" dirty="0">
                <a:latin typeface="VIP Hakm Bold" panose="02000500000000000000" pitchFamily="2" charset="-78"/>
                <a:ea typeface="Calibri" panose="020F0502020204030204" pitchFamily="34" charset="0"/>
                <a:cs typeface="Arial" panose="020B0604020202020204" pitchFamily="34" charset="0"/>
              </a:rPr>
              <a:t>DALL-E</a:t>
            </a:r>
            <a:r>
              <a:rPr lang="ar-SA" dirty="0">
                <a:latin typeface="Calibri" panose="020F0502020204030204" pitchFamily="34" charset="0"/>
                <a:ea typeface="Calibri" panose="020F0502020204030204" pitchFamily="34" charset="0"/>
                <a:cs typeface="VIP Hakm Bold" panose="02000500000000000000" pitchFamily="2" charset="-78"/>
              </a:rPr>
              <a:t> و</a:t>
            </a:r>
            <a:r>
              <a:rPr lang="en-US" dirty="0">
                <a:latin typeface="VIP Hakm Bold" panose="02000500000000000000" pitchFamily="2" charset="-78"/>
                <a:ea typeface="Calibri" panose="020F0502020204030204" pitchFamily="34" charset="0"/>
                <a:cs typeface="Arial" panose="020B0604020202020204" pitchFamily="34" charset="0"/>
              </a:rPr>
              <a:t>MidJourney</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26" name="Freeform: Shape 25"/>
          <p:cNvSpPr/>
          <p:nvPr/>
        </p:nvSpPr>
        <p:spPr>
          <a:xfrm flipH="1">
            <a:off x="10823" y="0"/>
            <a:ext cx="2591700"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8" name="TextBox 7"/>
          <p:cNvSpPr txBox="1"/>
          <p:nvPr/>
        </p:nvSpPr>
        <p:spPr>
          <a:xfrm>
            <a:off x="4131619" y="1657480"/>
            <a:ext cx="7434906" cy="1508105"/>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2" name="TextBox 11"/>
          <p:cNvSpPr txBox="1"/>
          <p:nvPr/>
        </p:nvSpPr>
        <p:spPr>
          <a:xfrm>
            <a:off x="1699357" y="3594630"/>
            <a:ext cx="9867168" cy="2258311"/>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تحسين الصور وتحريرها:</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برامج مثل </a:t>
            </a:r>
            <a:r>
              <a:rPr lang="en-US" dirty="0">
                <a:latin typeface="VIP Hakm Bold" panose="02000500000000000000" pitchFamily="2" charset="-78"/>
                <a:ea typeface="Calibri" panose="020F0502020204030204" pitchFamily="34" charset="0"/>
                <a:cs typeface="Arial" panose="020B0604020202020204" pitchFamily="34" charset="0"/>
              </a:rPr>
              <a:t>Adobe Photoshop</a:t>
            </a:r>
            <a:r>
              <a:rPr lang="ar-SA" dirty="0">
                <a:latin typeface="Calibri" panose="020F0502020204030204" pitchFamily="34" charset="0"/>
                <a:ea typeface="Calibri" panose="020F0502020204030204" pitchFamily="34" charset="0"/>
                <a:cs typeface="VIP Hakm Bold" panose="02000500000000000000" pitchFamily="2" charset="-78"/>
              </a:rPr>
              <a:t> مدعومة بتقنيات </a:t>
            </a:r>
            <a:r>
              <a:rPr lang="en-US" dirty="0">
                <a:latin typeface="VIP Hakm Bold" panose="02000500000000000000" pitchFamily="2" charset="-78"/>
                <a:ea typeface="Calibri" panose="020F0502020204030204" pitchFamily="34" charset="0"/>
                <a:cs typeface="Arial" panose="020B0604020202020204" pitchFamily="34" charset="0"/>
              </a:rPr>
              <a:t>AI</a:t>
            </a:r>
            <a:r>
              <a:rPr lang="ar-SA" dirty="0">
                <a:latin typeface="Calibri" panose="020F0502020204030204" pitchFamily="34" charset="0"/>
                <a:ea typeface="Calibri" panose="020F0502020204030204" pitchFamily="34" charset="0"/>
                <a:cs typeface="VIP Hakm Bold" panose="02000500000000000000" pitchFamily="2" charset="-78"/>
              </a:rPr>
              <a:t> مثل </a:t>
            </a:r>
            <a:r>
              <a:rPr lang="en-US" dirty="0">
                <a:latin typeface="VIP Hakm Bold" panose="02000500000000000000" pitchFamily="2" charset="-78"/>
                <a:ea typeface="Calibri" panose="020F0502020204030204" pitchFamily="34" charset="0"/>
                <a:cs typeface="Arial" panose="020B0604020202020204" pitchFamily="34" charset="0"/>
              </a:rPr>
              <a:t>Adobe Sensei</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تصميم الجرافيك:</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أدوات مثل </a:t>
            </a:r>
            <a:r>
              <a:rPr lang="en-US" dirty="0">
                <a:latin typeface="VIP Hakm Bold" panose="02000500000000000000" pitchFamily="2" charset="-78"/>
                <a:ea typeface="Calibri" panose="020F0502020204030204" pitchFamily="34" charset="0"/>
                <a:cs typeface="Arial" panose="020B0604020202020204" pitchFamily="34" charset="0"/>
              </a:rPr>
              <a:t>Canva</a:t>
            </a:r>
            <a:r>
              <a:rPr lang="ar-SA" dirty="0">
                <a:latin typeface="Calibri" panose="020F0502020204030204" pitchFamily="34" charset="0"/>
                <a:ea typeface="Calibri" panose="020F0502020204030204" pitchFamily="34" charset="0"/>
                <a:cs typeface="VIP Hakm Bold" panose="02000500000000000000" pitchFamily="2" charset="-78"/>
              </a:rPr>
              <a:t> التي تستخدم </a:t>
            </a:r>
            <a:r>
              <a:rPr lang="en-US" dirty="0">
                <a:latin typeface="VIP Hakm Bold" panose="02000500000000000000" pitchFamily="2" charset="-78"/>
                <a:ea typeface="Calibri" panose="020F0502020204030204" pitchFamily="34" charset="0"/>
                <a:cs typeface="Arial" panose="020B0604020202020204" pitchFamily="34" charset="0"/>
              </a:rPr>
              <a:t>AI</a:t>
            </a:r>
            <a:r>
              <a:rPr lang="ar-SA" dirty="0">
                <a:latin typeface="Calibri" panose="020F0502020204030204" pitchFamily="34" charset="0"/>
                <a:ea typeface="Calibri" panose="020F0502020204030204" pitchFamily="34" charset="0"/>
                <a:cs typeface="VIP Hakm Bold" panose="02000500000000000000" pitchFamily="2" charset="-78"/>
              </a:rPr>
              <a:t> لتقديم اقتراحات تصميمية.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29801" b="29801"/>
          <a:stretch>
            <a:fillRect/>
          </a:stretch>
        </p:blipFill>
        <p:spPr>
          <a:xfrm>
            <a:off x="0" y="4452938"/>
            <a:ext cx="12192000" cy="2401887"/>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solidFill>
                <a:schemeClr val="lt1"/>
              </a:solidFill>
              <a:latin typeface="Expo Arabic Light" panose="00000400000000000000" pitchFamily="2" charset="-78"/>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7" name="TextBox 6"/>
          <p:cNvSpPr txBox="1"/>
          <p:nvPr/>
        </p:nvSpPr>
        <p:spPr>
          <a:xfrm>
            <a:off x="2504050" y="406871"/>
            <a:ext cx="7794728"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9" name="TextBox 8"/>
          <p:cNvSpPr txBox="1"/>
          <p:nvPr/>
        </p:nvSpPr>
        <p:spPr>
          <a:xfrm>
            <a:off x="2504050" y="1477616"/>
            <a:ext cx="7502698" cy="2673809"/>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3. الفيديوهات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إنشاء الفيديوهات التلقائي: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الشرح: يمكن للذكاء الاصطناعي توليد فيديوهات من نصوص أو صور، بما في ذلك فيديوهات ترويجية أو تعليمية.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منصات مثل </a:t>
            </a:r>
            <a:r>
              <a:rPr lang="en-US" dirty="0">
                <a:latin typeface="VIP Hakm Bold" panose="02000500000000000000" pitchFamily="2" charset="-78"/>
                <a:ea typeface="Calibri" panose="020F0502020204030204" pitchFamily="34" charset="0"/>
                <a:cs typeface="Arial" panose="020B0604020202020204" pitchFamily="34" charset="0"/>
              </a:rPr>
              <a:t>Lumen</a:t>
            </a:r>
            <a:r>
              <a:rPr lang="ar-SA" dirty="0">
                <a:latin typeface="Calibri" panose="020F0502020204030204" pitchFamily="34" charset="0"/>
                <a:ea typeface="Calibri" panose="020F0502020204030204" pitchFamily="34" charset="0"/>
                <a:cs typeface="VIP Hakm Bold" panose="02000500000000000000" pitchFamily="2" charset="-78"/>
              </a:rPr>
              <a:t>5 و</a:t>
            </a:r>
            <a:r>
              <a:rPr lang="en-US" dirty="0">
                <a:latin typeface="VIP Hakm Bold" panose="02000500000000000000" pitchFamily="2" charset="-78"/>
                <a:ea typeface="Calibri" panose="020F0502020204030204" pitchFamily="34" charset="0"/>
                <a:cs typeface="Arial" panose="020B0604020202020204" pitchFamily="34" charset="0"/>
              </a:rPr>
              <a:t>Animoto</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8258" b="28258"/>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7" name="TextBox 6"/>
          <p:cNvSpPr txBox="1"/>
          <p:nvPr/>
        </p:nvSpPr>
        <p:spPr>
          <a:xfrm>
            <a:off x="5684774" y="1124517"/>
            <a:ext cx="5738371" cy="1508105"/>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1" name="TextBox 10"/>
          <p:cNvSpPr txBox="1"/>
          <p:nvPr/>
        </p:nvSpPr>
        <p:spPr>
          <a:xfrm>
            <a:off x="3353777" y="3004387"/>
            <a:ext cx="7990498" cy="2673809"/>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تحرير الفيديو:</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برامج مثل </a:t>
            </a:r>
            <a:r>
              <a:rPr lang="en-US" dirty="0">
                <a:latin typeface="VIP Hakm Bold" panose="02000500000000000000" pitchFamily="2" charset="-78"/>
                <a:ea typeface="Calibri" panose="020F0502020204030204" pitchFamily="34" charset="0"/>
                <a:cs typeface="Arial" panose="020B0604020202020204" pitchFamily="34" charset="0"/>
              </a:rPr>
              <a:t>Adobe Premiere Pro</a:t>
            </a:r>
            <a:r>
              <a:rPr lang="ar-SA" dirty="0">
                <a:latin typeface="Calibri" panose="020F0502020204030204" pitchFamily="34" charset="0"/>
                <a:ea typeface="Calibri" panose="020F0502020204030204" pitchFamily="34" charset="0"/>
                <a:cs typeface="VIP Hakm Bold" panose="02000500000000000000" pitchFamily="2" charset="-78"/>
              </a:rPr>
              <a:t> مدعومة بتقنيات </a:t>
            </a:r>
            <a:r>
              <a:rPr lang="en-US" dirty="0">
                <a:latin typeface="VIP Hakm Bold" panose="02000500000000000000" pitchFamily="2" charset="-78"/>
                <a:ea typeface="Calibri" panose="020F0502020204030204" pitchFamily="34" charset="0"/>
                <a:cs typeface="Arial" panose="020B0604020202020204" pitchFamily="34" charset="0"/>
              </a:rPr>
              <a:t>AI</a:t>
            </a:r>
            <a:r>
              <a:rPr lang="ar-SA" dirty="0">
                <a:latin typeface="Calibri" panose="020F0502020204030204" pitchFamily="34" charset="0"/>
                <a:ea typeface="Calibri" panose="020F0502020204030204" pitchFamily="34" charset="0"/>
                <a:cs typeface="VIP Hakm Bold" panose="02000500000000000000" pitchFamily="2" charset="-78"/>
              </a:rPr>
              <a:t> مثل </a:t>
            </a:r>
            <a:r>
              <a:rPr lang="en-US" dirty="0">
                <a:latin typeface="VIP Hakm Bold" panose="02000500000000000000" pitchFamily="2" charset="-78"/>
                <a:ea typeface="Calibri" panose="020F0502020204030204" pitchFamily="34" charset="0"/>
                <a:cs typeface="Arial" panose="020B0604020202020204" pitchFamily="34" charset="0"/>
              </a:rPr>
              <a:t>Adobe Sensei</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التعليق الصوتي والتوليف:</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أدوات مثل </a:t>
            </a:r>
            <a:r>
              <a:rPr lang="en-US" dirty="0">
                <a:latin typeface="VIP Hakm Bold" panose="02000500000000000000" pitchFamily="2" charset="-78"/>
                <a:ea typeface="Calibri" panose="020F0502020204030204" pitchFamily="34" charset="0"/>
                <a:cs typeface="Arial" panose="020B0604020202020204" pitchFamily="34" charset="0"/>
              </a:rPr>
              <a:t>Google Text-to-Speech</a:t>
            </a:r>
            <a:r>
              <a:rPr lang="ar-SA" dirty="0">
                <a:latin typeface="Calibri" panose="020F0502020204030204" pitchFamily="34" charset="0"/>
                <a:ea typeface="Calibri" panose="020F0502020204030204" pitchFamily="34" charset="0"/>
                <a:cs typeface="VIP Hakm Bold" panose="02000500000000000000" pitchFamily="2" charset="-78"/>
              </a:rPr>
              <a:t> و</a:t>
            </a:r>
            <a:r>
              <a:rPr lang="en-US" dirty="0">
                <a:latin typeface="VIP Hakm Bold" panose="02000500000000000000" pitchFamily="2" charset="-78"/>
                <a:ea typeface="Calibri" panose="020F0502020204030204" pitchFamily="34" charset="0"/>
                <a:cs typeface="Arial" panose="020B0604020202020204" pitchFamily="34" charset="0"/>
              </a:rPr>
              <a:t>Amazon Polly</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6654" r="6654"/>
          <a:stretch>
            <a:fillRect/>
          </a:stretch>
        </p:blipFill>
        <p:spPr>
          <a:xfrm>
            <a:off x="0" y="0"/>
            <a:ext cx="5945378" cy="6858000"/>
          </a:xfrm>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dirty="0">
              <a:latin typeface="Expo Arabic Light" panose="00000400000000000000" pitchFamily="2" charset="-78"/>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6" name="TextBox 5"/>
          <p:cNvSpPr txBox="1"/>
          <p:nvPr/>
        </p:nvSpPr>
        <p:spPr>
          <a:xfrm>
            <a:off x="3548534" y="743628"/>
            <a:ext cx="7951240"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0" name="TextBox 9"/>
          <p:cNvSpPr txBox="1"/>
          <p:nvPr/>
        </p:nvSpPr>
        <p:spPr>
          <a:xfrm>
            <a:off x="4288021" y="1952553"/>
            <a:ext cx="6879102" cy="2673809"/>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4. الصوت والموسيقى</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إنشاء الموسيقى التلقائي: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الشرح: يمكن للذكاء الاصطناعي توليد مقاطع موسيقية بناءً على نوع الموسيقى أو الحالة المزاجية المطلوبة.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منصات مثل </a:t>
            </a:r>
            <a:r>
              <a:rPr lang="en-US" dirty="0" err="1">
                <a:latin typeface="VIP Hakm Bold" panose="02000500000000000000" pitchFamily="2" charset="-78"/>
                <a:ea typeface="Calibri" panose="020F0502020204030204" pitchFamily="34" charset="0"/>
                <a:cs typeface="Arial" panose="020B0604020202020204" pitchFamily="34" charset="0"/>
              </a:rPr>
              <a:t>Amper</a:t>
            </a:r>
            <a:r>
              <a:rPr lang="en-US" dirty="0">
                <a:latin typeface="VIP Hakm Bold" panose="02000500000000000000" pitchFamily="2" charset="-78"/>
                <a:ea typeface="Calibri" panose="020F0502020204030204" pitchFamily="34" charset="0"/>
                <a:cs typeface="Arial" panose="020B0604020202020204" pitchFamily="34" charset="0"/>
              </a:rPr>
              <a:t> Music</a:t>
            </a:r>
            <a:r>
              <a:rPr lang="ar-SA" dirty="0">
                <a:latin typeface="Calibri" panose="020F0502020204030204" pitchFamily="34" charset="0"/>
                <a:ea typeface="Calibri" panose="020F0502020204030204" pitchFamily="34" charset="0"/>
                <a:cs typeface="VIP Hakm Bold" panose="02000500000000000000" pitchFamily="2" charset="-78"/>
              </a:rPr>
              <a:t> و</a:t>
            </a:r>
            <a:r>
              <a:rPr lang="en-US" dirty="0">
                <a:latin typeface="VIP Hakm Bold" panose="02000500000000000000" pitchFamily="2" charset="-78"/>
                <a:ea typeface="Calibri" panose="020F0502020204030204" pitchFamily="34" charset="0"/>
                <a:cs typeface="Arial" panose="020B0604020202020204" pitchFamily="34" charset="0"/>
              </a:rPr>
              <a:t>AIVA</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14100" r="14100"/>
          <a:stretch>
            <a:fillRect/>
          </a:stretch>
        </p:blipFill>
        <p:spPr>
          <a:xfrm>
            <a:off x="0" y="0"/>
            <a:ext cx="9847960" cy="6858000"/>
          </a:xfrm>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latin typeface="Expo Arabic Light" panose="00000400000000000000" pitchFamily="2" charset="-78"/>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algn="ctr"/>
            <a:r>
              <a:rPr lang="ar-EG" sz="2000" dirty="0">
                <a:solidFill>
                  <a:schemeClr val="bg1"/>
                </a:solidFill>
                <a:latin typeface="VIP Hakm Bold" panose="02000500000000000000" pitchFamily="2" charset="-78"/>
                <a:cs typeface="VIP Hakm Bold" panose="02000500000000000000" pitchFamily="2" charset="-78"/>
              </a:rPr>
              <a:t>.......</a:t>
            </a:r>
            <a:endParaRPr lang="ar-EG" sz="2000" dirty="0">
              <a:solidFill>
                <a:schemeClr val="bg1"/>
              </a:solidFill>
              <a:latin typeface="VIP Hakm Bold" panose="02000500000000000000" pitchFamily="2" charset="-78"/>
              <a:cs typeface="VIP Hakm Bold" panose="02000500000000000000" pitchFamily="2" charset="-78"/>
            </a:endParaRPr>
          </a:p>
        </p:txBody>
      </p:sp>
      <p:sp>
        <p:nvSpPr>
          <p:cNvPr id="6" name="TextBox 5"/>
          <p:cNvSpPr txBox="1"/>
          <p:nvPr/>
        </p:nvSpPr>
        <p:spPr>
          <a:xfrm>
            <a:off x="3651446" y="312600"/>
            <a:ext cx="8043986"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0" name="TextBox 9"/>
          <p:cNvSpPr txBox="1"/>
          <p:nvPr/>
        </p:nvSpPr>
        <p:spPr>
          <a:xfrm>
            <a:off x="2891398" y="1529525"/>
            <a:ext cx="8496179" cy="2258311"/>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تحرير الصوت: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برامج مثل </a:t>
            </a:r>
            <a:r>
              <a:rPr lang="en-US" dirty="0">
                <a:latin typeface="VIP Hakm Bold" panose="02000500000000000000" pitchFamily="2" charset="-78"/>
                <a:ea typeface="Calibri" panose="020F0502020204030204" pitchFamily="34" charset="0"/>
                <a:cs typeface="Arial" panose="020B0604020202020204" pitchFamily="34" charset="0"/>
              </a:rPr>
              <a:t>Adobe Audition</a:t>
            </a:r>
            <a:r>
              <a:rPr lang="ar-SA" dirty="0">
                <a:latin typeface="Calibri" panose="020F0502020204030204" pitchFamily="34" charset="0"/>
                <a:ea typeface="Calibri" panose="020F0502020204030204" pitchFamily="34" charset="0"/>
                <a:cs typeface="VIP Hakm Bold" panose="02000500000000000000" pitchFamily="2" charset="-78"/>
              </a:rPr>
              <a:t> مدعومة بتقنيات </a:t>
            </a:r>
            <a:r>
              <a:rPr lang="en-US" dirty="0">
                <a:latin typeface="VIP Hakm Bold" panose="02000500000000000000" pitchFamily="2" charset="-78"/>
                <a:ea typeface="Calibri" panose="020F0502020204030204" pitchFamily="34" charset="0"/>
                <a:cs typeface="Arial" panose="020B0604020202020204" pitchFamily="34" charset="0"/>
              </a:rPr>
              <a:t>AI</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البودكاست والتعليق الصوتي: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أدوات مثل </a:t>
            </a:r>
            <a:r>
              <a:rPr lang="en-US" dirty="0">
                <a:latin typeface="VIP Hakm Bold" panose="02000500000000000000" pitchFamily="2" charset="-78"/>
                <a:ea typeface="Calibri" panose="020F0502020204030204" pitchFamily="34" charset="0"/>
                <a:cs typeface="Arial" panose="020B0604020202020204" pitchFamily="34" charset="0"/>
              </a:rPr>
              <a:t>Descript</a:t>
            </a:r>
            <a:r>
              <a:rPr lang="ar-SA" dirty="0">
                <a:latin typeface="Calibri" panose="020F0502020204030204" pitchFamily="34" charset="0"/>
                <a:ea typeface="Calibri" panose="020F0502020204030204" pitchFamily="34" charset="0"/>
                <a:cs typeface="VIP Hakm Bold" panose="02000500000000000000" pitchFamily="2" charset="-78"/>
              </a:rPr>
              <a:t> التي تستخدم </a:t>
            </a:r>
            <a:r>
              <a:rPr lang="en-US" dirty="0">
                <a:latin typeface="VIP Hakm Bold" panose="02000500000000000000" pitchFamily="2" charset="-78"/>
                <a:ea typeface="Calibri" panose="020F0502020204030204" pitchFamily="34" charset="0"/>
                <a:cs typeface="Arial" panose="020B0604020202020204" pitchFamily="34" charset="0"/>
              </a:rPr>
              <a:t>AI</a:t>
            </a:r>
            <a:r>
              <a:rPr lang="ar-SA" dirty="0">
                <a:latin typeface="Calibri" panose="020F0502020204030204" pitchFamily="34" charset="0"/>
                <a:ea typeface="Calibri" panose="020F0502020204030204" pitchFamily="34" charset="0"/>
                <a:cs typeface="VIP Hakm Bold" panose="02000500000000000000" pitchFamily="2" charset="-78"/>
              </a:rPr>
              <a:t> لتحرير النصوص الصوتية.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37958" r="37958"/>
          <a:stretch>
            <a:fillRect/>
          </a:stretch>
        </p:blipFill>
        <p:spPr>
          <a:xfrm>
            <a:off x="2" y="0"/>
            <a:ext cx="2936408" cy="6858000"/>
          </a:xfrm>
        </p:spPr>
      </p:pic>
      <p:sp>
        <p:nvSpPr>
          <p:cNvPr id="7" name="Graphic 5"/>
          <p:cNvSpPr/>
          <p:nvPr/>
        </p:nvSpPr>
        <p:spPr>
          <a:xfrm>
            <a:off x="2" y="0"/>
            <a:ext cx="2936408"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solidFill>
                <a:schemeClr val="lt1"/>
              </a:solidFill>
              <a:latin typeface="Expo Arabic Light" panose="00000400000000000000" pitchFamily="2" charset="-78"/>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11" name="TextBox 10"/>
          <p:cNvSpPr txBox="1"/>
          <p:nvPr/>
        </p:nvSpPr>
        <p:spPr>
          <a:xfrm>
            <a:off x="3770142" y="1300603"/>
            <a:ext cx="8173329" cy="769441"/>
          </a:xfrm>
          <a:prstGeom prst="rect">
            <a:avLst/>
          </a:prstGeom>
          <a:noFill/>
        </p:spPr>
        <p:txBody>
          <a:bodyPr wrap="square">
            <a:spAutoFit/>
          </a:bodyPr>
          <a:lstStyle/>
          <a:p>
            <a:pPr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3" name="TextBox 12"/>
          <p:cNvSpPr txBox="1"/>
          <p:nvPr/>
        </p:nvSpPr>
        <p:spPr>
          <a:xfrm>
            <a:off x="4032738" y="2415007"/>
            <a:ext cx="7118253" cy="3089307"/>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FF0000"/>
                </a:solidFill>
                <a:latin typeface="Calibri" panose="020F0502020204030204" pitchFamily="34" charset="0"/>
                <a:ea typeface="Calibri" panose="020F0502020204030204" pitchFamily="34" charset="0"/>
                <a:cs typeface="VIP Hakm Bold" panose="02000500000000000000" pitchFamily="2" charset="-78"/>
              </a:rPr>
              <a:t>5. الألعاب والتفاعلات الترفيهية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توليد العوالم والشخصيات: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الشرح: يمكن للذكاء الاصطناعي إنشاء عوالم افتراضية وشخصيات تفاعلية للألعاب.</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محركات الألعاب مثل </a:t>
            </a:r>
            <a:r>
              <a:rPr lang="en-US" dirty="0">
                <a:latin typeface="VIP Hakm Bold" panose="02000500000000000000" pitchFamily="2" charset="-78"/>
                <a:ea typeface="Calibri" panose="020F0502020204030204" pitchFamily="34" charset="0"/>
                <a:cs typeface="Arial" panose="020B0604020202020204" pitchFamily="34" charset="0"/>
              </a:rPr>
              <a:t>Unity</a:t>
            </a:r>
            <a:r>
              <a:rPr lang="ar-SA" dirty="0">
                <a:latin typeface="Calibri" panose="020F0502020204030204" pitchFamily="34" charset="0"/>
                <a:ea typeface="Calibri" panose="020F0502020204030204" pitchFamily="34" charset="0"/>
                <a:cs typeface="VIP Hakm Bold" panose="02000500000000000000" pitchFamily="2" charset="-78"/>
              </a:rPr>
              <a:t> و</a:t>
            </a:r>
            <a:r>
              <a:rPr lang="en-US" dirty="0">
                <a:latin typeface="VIP Hakm Bold" panose="02000500000000000000" pitchFamily="2" charset="-78"/>
                <a:ea typeface="Calibri" panose="020F0502020204030204" pitchFamily="34" charset="0"/>
                <a:cs typeface="Arial" panose="020B0604020202020204" pitchFamily="34" charset="0"/>
              </a:rPr>
              <a:t>Unreal Engine</a:t>
            </a:r>
            <a:r>
              <a:rPr lang="ar-SA" dirty="0">
                <a:latin typeface="Calibri" panose="020F0502020204030204" pitchFamily="34" charset="0"/>
                <a:ea typeface="Calibri" panose="020F0502020204030204" pitchFamily="34" charset="0"/>
                <a:cs typeface="VIP Hakm Bold" panose="02000500000000000000" pitchFamily="2" charset="-78"/>
              </a:rPr>
              <a:t> تستخدم تقنيات </a:t>
            </a:r>
            <a:r>
              <a:rPr lang="en-US" dirty="0">
                <a:latin typeface="VIP Hakm Bold" panose="02000500000000000000" pitchFamily="2" charset="-78"/>
                <a:ea typeface="Calibri" panose="020F0502020204030204" pitchFamily="34" charset="0"/>
                <a:cs typeface="Arial" panose="020B0604020202020204" pitchFamily="34" charset="0"/>
              </a:rPr>
              <a:t>AI</a:t>
            </a:r>
            <a:r>
              <a:rPr lang="ar-SA" dirty="0">
                <a:latin typeface="Calibri" panose="020F0502020204030204" pitchFamily="34" charset="0"/>
                <a:ea typeface="Calibri" panose="020F0502020204030204" pitchFamily="34" charset="0"/>
                <a:cs typeface="VIP Hakm Bold" panose="02000500000000000000" pitchFamily="2" charset="-78"/>
              </a:rPr>
              <a:t> لإنشاء بيئات وأعداء ذكية.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r" rtl="1"/>
            <a:r>
              <a:rPr lang="en-US" b="1"/>
              <a:t>التربة</a:t>
            </a:r>
            <a:endParaRPr lang="en-US" dirty="0">
              <a:solidFill>
                <a:schemeClr val="lt1"/>
              </a:solidFill>
              <a:latin typeface="Expo Arabic Light" panose="00000400000000000000" pitchFamily="2" charset="-78"/>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fld>
            <a:endParaRPr lang="en-US" b="1" dirty="0">
              <a:solidFill>
                <a:schemeClr val="bg2"/>
              </a:solidFill>
              <a:latin typeface="Expo Arabic Light" panose="00000400000000000000" pitchFamily="2" charset="-78"/>
              <a:cs typeface="Expo Arabic Light" panose="00000400000000000000" pitchFamily="2" charset="-78"/>
            </a:endParaRPr>
          </a:p>
        </p:txBody>
      </p:sp>
      <p:sp>
        <p:nvSpPr>
          <p:cNvPr id="5" name="TextBox 4"/>
          <p:cNvSpPr txBox="1"/>
          <p:nvPr/>
        </p:nvSpPr>
        <p:spPr>
          <a:xfrm>
            <a:off x="2138698" y="351275"/>
            <a:ext cx="7656604" cy="1685077"/>
          </a:xfrm>
          <a:prstGeom prst="rect">
            <a:avLst/>
          </a:prstGeom>
          <a:noFill/>
        </p:spPr>
        <p:txBody>
          <a:bodyPr wrap="square">
            <a:spAutoFit/>
          </a:bodyPr>
          <a:lstStyle/>
          <a:p>
            <a:pPr algn="ctr" rtl="1">
              <a:lnSpc>
                <a:spcPct val="150000"/>
              </a:lnSpc>
              <a:spcBef>
                <a:spcPts val="1200"/>
              </a:spcBef>
              <a:spcAft>
                <a:spcPts val="1000"/>
              </a:spcAft>
            </a:pPr>
            <a:r>
              <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أنواع المحتوى المدعوم بالذكاء الإصطناعي</a:t>
            </a:r>
            <a:endPar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856891" y="2819437"/>
            <a:ext cx="10220217" cy="3345788"/>
          </a:xfrm>
          <a:prstGeom prst="rect">
            <a:avLst/>
          </a:prstGeom>
          <a:noFill/>
        </p:spPr>
        <p:txBody>
          <a:bodyPr wrap="square">
            <a:spAutoFit/>
          </a:bodyPr>
          <a:lstStyle/>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تحليل سلوك اللاعب:</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الشرح: يمكن للذكاء الاصطناعي تحليل بيانات اللاعبين لتحسين تجربة اللعب وتقديم توصيات تخصيصية.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أدوات تحليل البيانات مثل </a:t>
            </a:r>
            <a:r>
              <a:rPr lang="en-US" dirty="0">
                <a:latin typeface="VIP Hakm Bold" panose="02000500000000000000" pitchFamily="2" charset="-78"/>
                <a:ea typeface="Calibri" panose="020F0502020204030204" pitchFamily="34" charset="0"/>
                <a:cs typeface="Arial" panose="020B0604020202020204" pitchFamily="34" charset="0"/>
              </a:rPr>
              <a:t>GameAnalytics</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810" algn="just" rtl="1">
              <a:lnSpc>
                <a:spcPct val="150000"/>
              </a:lnSpc>
              <a:spcBef>
                <a:spcPts val="1200"/>
              </a:spcBef>
              <a:spcAft>
                <a:spcPts val="1000"/>
              </a:spcAft>
            </a:pPr>
            <a:r>
              <a:rPr lang="ar-SA" dirty="0">
                <a:solidFill>
                  <a:srgbClr val="0070C0"/>
                </a:solidFill>
                <a:latin typeface="Calibri" panose="020F0502020204030204" pitchFamily="34" charset="0"/>
                <a:ea typeface="Calibri" panose="020F0502020204030204" pitchFamily="34" charset="0"/>
                <a:cs typeface="VIP Hakm Bold" panose="02000500000000000000" pitchFamily="2" charset="-78"/>
              </a:rPr>
              <a:t>القصص التفاعلية: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الشرح: يمكن للذكاء الاصطناعي كتابة سيناريوهات قصصية تفاعلية تستجيب لخيارات اللاعب.</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Calibri" panose="020F0502020204030204" pitchFamily="34" charset="0"/>
                <a:cs typeface="VIP Hakm Bold" panose="02000500000000000000" pitchFamily="2" charset="-78"/>
              </a:rPr>
              <a:t>الأدوات المستخدمة: منصات مثل </a:t>
            </a:r>
            <a:r>
              <a:rPr lang="en-US" dirty="0" err="1">
                <a:latin typeface="VIP Hakm Bold" panose="02000500000000000000" pitchFamily="2" charset="-78"/>
                <a:ea typeface="Calibri" panose="020F0502020204030204" pitchFamily="34" charset="0"/>
                <a:cs typeface="Arial" panose="020B0604020202020204" pitchFamily="34" charset="0"/>
              </a:rPr>
              <a:t>Inklewriter</a:t>
            </a:r>
            <a:r>
              <a:rPr lang="ar-SA" dirty="0">
                <a:latin typeface="Calibri" panose="020F0502020204030204" pitchFamily="34" charset="0"/>
                <a:ea typeface="Calibri" panose="020F0502020204030204" pitchFamily="34" charset="0"/>
                <a:cs typeface="VIP Hakm Bold" panose="02000500000000000000" pitchFamily="2" charset="-78"/>
              </a:rPr>
              <a:t> و</a:t>
            </a:r>
            <a:r>
              <a:rPr lang="en-US" dirty="0">
                <a:latin typeface="VIP Hakm Bold" panose="02000500000000000000" pitchFamily="2" charset="-78"/>
                <a:ea typeface="Calibri" panose="020F0502020204030204" pitchFamily="34" charset="0"/>
                <a:cs typeface="Arial" panose="020B0604020202020204" pitchFamily="34" charset="0"/>
              </a:rPr>
              <a:t>Twine</a:t>
            </a:r>
            <a:r>
              <a:rPr lang="ar-SA" dirty="0">
                <a:latin typeface="Calibri" panose="020F0502020204030204" pitchFamily="34" charset="0"/>
                <a:ea typeface="Calibri" panose="020F0502020204030204" pitchFamily="34"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1464763" y="2641264"/>
            <a:ext cx="1582637" cy="1582637"/>
          </a:xfrm>
          <a:prstGeom prst="rect">
            <a:avLst/>
          </a:prstGeom>
        </p:spPr>
      </p:pic>
      <p:sp>
        <p:nvSpPr>
          <p:cNvPr id="9" name="Freeform: Shape 8"/>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3" name="Rectangle: Rounded Corners 2"/>
          <p:cNvSpPr/>
          <p:nvPr/>
        </p:nvSpPr>
        <p:spPr>
          <a:xfrm rot="2700000">
            <a:off x="1050749" y="2096225"/>
            <a:ext cx="2518611" cy="2518611"/>
          </a:xfrm>
          <a:prstGeom prst="round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p:cNvPicPr>
            <a:picLocks noGrp="1" noChangeAspect="1"/>
          </p:cNvPicPr>
          <p:nvPr>
            <p:ph type="pic" sz="quarter" idx="11"/>
          </p:nvPr>
        </p:nvPicPr>
        <p:blipFill>
          <a:blip r:embed="rId2" cstate="email"/>
          <a:srcRect/>
          <a:stretch>
            <a:fillRect/>
          </a:stretch>
        </p:blipFill>
        <p:spPr/>
      </p:pic>
      <p:pic>
        <p:nvPicPr>
          <p:cNvPr id="16" name="عنصر نائب للصورة 15" descr="صورة تحتوي على داخلي, منضدة, كمبيوتر محمول, جالس&#10;&#10;تم إنشاء الوصف تلقائياً"/>
          <p:cNvPicPr>
            <a:picLocks noGrp="1" noChangeAspect="1"/>
          </p:cNvPicPr>
          <p:nvPr>
            <p:ph type="pic" sz="quarter" idx="10"/>
          </p:nvPr>
        </p:nvPicPr>
        <p:blipFill>
          <a:blip r:embed="rId3" cstate="email"/>
          <a:srcRect/>
          <a:stretch>
            <a:fillRect/>
          </a:stretch>
        </p:blipFill>
        <p:spPr/>
      </p:pic>
      <p:sp>
        <p:nvSpPr>
          <p:cNvPr id="7" name="Freeform: Shape 6"/>
          <p:cNvSpPr/>
          <p:nvPr/>
        </p:nvSpPr>
        <p:spPr>
          <a:xfrm rot="2700000">
            <a:off x="2517473" y="-1533783"/>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8" name="Freeform: Shape 7"/>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rtl="1"/>
            <a:endParaRPr lang="en-US">
              <a:latin typeface="Expo Arabic Light" panose="00000400000000000000" pitchFamily="2" charset="-78"/>
              <a:cs typeface="Expo Arabic Light" panose="00000400000000000000" pitchFamily="2" charset="-78"/>
            </a:endParaRPr>
          </a:p>
        </p:txBody>
      </p:sp>
      <p:sp>
        <p:nvSpPr>
          <p:cNvPr id="10" name="TextBox 9"/>
          <p:cNvSpPr txBox="1"/>
          <p:nvPr/>
        </p:nvSpPr>
        <p:spPr>
          <a:xfrm flipH="1">
            <a:off x="5472332" y="3677157"/>
            <a:ext cx="5647822" cy="1977464"/>
          </a:xfrm>
          <a:prstGeom prst="rect">
            <a:avLst/>
          </a:prstGeom>
          <a:noFill/>
        </p:spPr>
        <p:txBody>
          <a:bodyPr wrap="square" rtlCol="0">
            <a:spAutoFit/>
          </a:bodyPr>
          <a:lstStyle/>
          <a:p>
            <a:pPr algn="r" rtl="1">
              <a:lnSpc>
                <a:spcPct val="150000"/>
              </a:lnSpc>
            </a:pPr>
            <a:r>
              <a:rPr lang="ar-SA" sz="2800" b="1" dirty="0">
                <a:solidFill>
                  <a:schemeClr val="accent1"/>
                </a:solidFill>
                <a:latin typeface="VIP Hakm Bold" panose="02000500000000000000" pitchFamily="2" charset="-78"/>
                <a:cs typeface="VIP Hakm Bold" panose="02000500000000000000" pitchFamily="2" charset="-78"/>
              </a:rPr>
              <a:t>من خلال ما تم شرحه وضح  أنواع المحتوى المدعوم بالذكاء الإصطناعي.</a:t>
            </a:r>
            <a:endParaRPr lang="en-US" sz="2800" b="1" dirty="0">
              <a:solidFill>
                <a:schemeClr val="accent1"/>
              </a:solidFill>
              <a:latin typeface="VIP Hakm Bold" panose="02000500000000000000" pitchFamily="2" charset="-78"/>
              <a:cs typeface="VIP Hakm Bold" panose="02000500000000000000" pitchFamily="2" charset="-78"/>
            </a:endParaRPr>
          </a:p>
        </p:txBody>
      </p:sp>
      <p:sp>
        <p:nvSpPr>
          <p:cNvPr id="12" name="TextBox 11"/>
          <p:cNvSpPr txBox="1"/>
          <p:nvPr/>
        </p:nvSpPr>
        <p:spPr>
          <a:xfrm flipH="1">
            <a:off x="8656109" y="2975631"/>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r>
              <a:rPr lang="en-US" sz="2800" dirty="0">
                <a:latin typeface="VIP Hakm Bold" panose="02000500000000000000" pitchFamily="2" charset="-78"/>
                <a:cs typeface="VIP Hakm Bold" panose="02000500000000000000" pitchFamily="2" charset="-78"/>
              </a:rPr>
              <a:t>عزيزي المتدرب</a:t>
            </a:r>
            <a:endParaRPr lang="en-US" sz="2800" dirty="0">
              <a:latin typeface="VIP Hakm Bold" panose="02000500000000000000" pitchFamily="2" charset="-78"/>
              <a:cs typeface="VIP Hakm Bold" panose="02000500000000000000" pitchFamily="2" charset="-78"/>
            </a:endParaRPr>
          </a:p>
        </p:txBody>
      </p:sp>
      <p:sp>
        <p:nvSpPr>
          <p:cNvPr id="15" name="TextBox 11"/>
          <p:cNvSpPr txBox="1"/>
          <p:nvPr/>
        </p:nvSpPr>
        <p:spPr>
          <a:xfrm flipH="1">
            <a:off x="8896791" y="2132277"/>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r>
              <a:rPr lang="en-US" sz="2800" dirty="0">
                <a:solidFill>
                  <a:srgbClr val="FF0000"/>
                </a:solidFill>
                <a:latin typeface="VIP Hakm Bold" panose="02000500000000000000" pitchFamily="2" charset="-78"/>
                <a:cs typeface="VIP Hakm Bold" panose="02000500000000000000" pitchFamily="2" charset="-78"/>
              </a:rPr>
              <a:t>نشاط تدريبي</a:t>
            </a:r>
            <a:endParaRPr lang="en-US" sz="2800" dirty="0">
              <a:solidFill>
                <a:srgbClr val="FF0000"/>
              </a:solidFill>
              <a:latin typeface="VIP Hakm Bold" panose="02000500000000000000" pitchFamily="2" charset="-78"/>
              <a:cs typeface="VIP Hakm Bold" panose="02000500000000000000" pitchFamily="2" charset="-78"/>
            </a:endParaRPr>
          </a:p>
        </p:txBody>
      </p:sp>
      <p:sp>
        <p:nvSpPr>
          <p:cNvPr id="17" name="TextBox 11"/>
          <p:cNvSpPr txBox="1"/>
          <p:nvPr/>
        </p:nvSpPr>
        <p:spPr>
          <a:xfrm flipH="1">
            <a:off x="7620673" y="2092915"/>
            <a:ext cx="1418978"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r>
              <a:rPr lang="en-US" sz="2800" dirty="0">
                <a:solidFill>
                  <a:schemeClr val="tx1"/>
                </a:solidFill>
                <a:latin typeface="VIP Hakm Bold" panose="02000500000000000000" pitchFamily="2" charset="-78"/>
                <a:cs typeface="VIP Hakm Bold" panose="02000500000000000000" pitchFamily="2" charset="-78"/>
              </a:rPr>
              <a:t>( </a:t>
            </a:r>
            <a:r>
              <a:rPr lang="ar-EG" sz="2800" dirty="0">
                <a:solidFill>
                  <a:schemeClr val="tx1"/>
                </a:solidFill>
                <a:latin typeface="VIP Hakm Bold" panose="02000500000000000000" pitchFamily="2" charset="-78"/>
                <a:cs typeface="VIP Hakm Bold" panose="02000500000000000000" pitchFamily="2" charset="-78"/>
              </a:rPr>
              <a:t>فردي</a:t>
            </a:r>
            <a:r>
              <a:rPr lang="en-US" sz="2800" dirty="0">
                <a:solidFill>
                  <a:schemeClr val="tx1"/>
                </a:solidFill>
                <a:latin typeface="VIP Hakm Bold" panose="02000500000000000000" pitchFamily="2" charset="-78"/>
                <a:cs typeface="VIP Hakm Bold" panose="02000500000000000000" pitchFamily="2" charset="-78"/>
              </a:rPr>
              <a:t> )</a:t>
            </a:r>
            <a:endParaRPr lang="en-US" sz="2800" dirty="0">
              <a:solidFill>
                <a:schemeClr val="tx1"/>
              </a:solidFill>
              <a:latin typeface="VIP Hakm Bold" panose="02000500000000000000" pitchFamily="2" charset="-78"/>
              <a:cs typeface="VIP Hakm Bold" panose="020005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circle(in)">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1)">
                                      <p:cBhvr>
                                        <p:cTn id="2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flipH="1">
            <a:off x="754729" y="2586809"/>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a:t>
            </a:r>
            <a:r>
              <a:rPr lang="en-US" sz="3600" b="1" dirty="0">
                <a:solidFill>
                  <a:srgbClr val="FF0000"/>
                </a:solidFill>
                <a:latin typeface="VIP Hakm Bold" panose="02000500000000000000" pitchFamily="2" charset="-78"/>
                <a:cs typeface="VIP Hakm Bold" panose="02000500000000000000" pitchFamily="2" charset="-78"/>
              </a:rPr>
              <a:t>2</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p:cNvSpPr txBox="1"/>
          <p:nvPr/>
        </p:nvSpPr>
        <p:spPr>
          <a:xfrm flipH="1">
            <a:off x="385251" y="3439551"/>
            <a:ext cx="5341271" cy="1508105"/>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ctr" rtl="1">
              <a:lnSpc>
                <a:spcPct val="150000"/>
              </a:lnSpc>
              <a:defRPr/>
            </a:pPr>
            <a:r>
              <a:rPr lang="ar-EG" sz="3200" dirty="0">
                <a:solidFill>
                  <a:prstClr val="black">
                    <a:lumMod val="85000"/>
                    <a:lumOff val="15000"/>
                  </a:prstClr>
                </a:solidFill>
                <a:latin typeface="VIP Hakm Bold" panose="02000500000000000000" pitchFamily="2" charset="-78"/>
                <a:cs typeface="VIP Hakm Bold" panose="02000500000000000000" pitchFamily="2" charset="-78"/>
                <a:hlinkClick r:id="rId1"/>
              </a:rPr>
              <a:t>كيف تسوي فيديوهات بالذكاء الاصطناعي</a:t>
            </a:r>
            <a:endParaRPr lang="ar-EG" sz="3200" dirty="0">
              <a:solidFill>
                <a:prstClr val="black">
                  <a:lumMod val="85000"/>
                  <a:lumOff val="15000"/>
                </a:prstClr>
              </a:solidFill>
              <a:latin typeface="VIP Hakm Bold" panose="02000500000000000000" pitchFamily="2" charset="-78"/>
              <a:cs typeface="VIP Hakm Bold" panose="02000500000000000000" pitchFamily="2" charset="-78"/>
            </a:endParaRPr>
          </a:p>
        </p:txBody>
      </p:sp>
      <p:sp>
        <p:nvSpPr>
          <p:cNvPr id="22" name="Freeform: Shape 21"/>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descr="صورة تحتوي على كرسي, خارجي, جالس, منضدة&#10;&#10;تم إنشاء الوصف تلقائياً"/>
          <p:cNvPicPr>
            <a:picLocks noGrp="1" noChangeAspect="1"/>
          </p:cNvPicPr>
          <p:nvPr>
            <p:ph type="pic" sz="quarter" idx="10"/>
          </p:nvPr>
        </p:nvPicPr>
        <p:blipFill>
          <a:blip r:embed="rId1" cstate="email"/>
          <a:srcRect/>
          <a:stretch>
            <a:fillRect/>
          </a:stretch>
        </p:blipFill>
        <p:spPr/>
      </p:pic>
      <p:sp>
        <p:nvSpPr>
          <p:cNvPr id="11" name="Rectangle 10"/>
          <p:cNvSpPr/>
          <p:nvPr/>
        </p:nvSpPr>
        <p:spPr>
          <a:xfrm flipV="1">
            <a:off x="0"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Graphic 6"/>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p:cNvSpPr txBox="1"/>
          <p:nvPr/>
        </p:nvSpPr>
        <p:spPr>
          <a:xfrm>
            <a:off x="5807802" y="4480299"/>
            <a:ext cx="5426487" cy="830997"/>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ar-EG"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اليوم التدريبي الثاني</a:t>
            </a:r>
            <a:endParaRPr kumimoji="0" lang="en-US"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pic>
        <p:nvPicPr>
          <p:cNvPr id="3" name="Picture 2" descr="LOG MDATARAT"/>
          <p:cNvPicPr>
            <a:picLocks noChangeAspect="1"/>
          </p:cNvPicPr>
          <p:nvPr/>
        </p:nvPicPr>
        <p:blipFill>
          <a:blip r:embed="rId2"/>
          <a:stretch>
            <a:fillRect/>
          </a:stretch>
        </p:blipFill>
        <p:spPr>
          <a:xfrm>
            <a:off x="83185" y="420370"/>
            <a:ext cx="5655945" cy="26117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p:cNvPicPr>
            <a:picLocks noGrp="1" noChangeAspect="1"/>
          </p:cNvPicPr>
          <p:nvPr>
            <p:ph type="pic" sz="quarter" idx="11"/>
          </p:nvPr>
        </p:nvPicPr>
        <p:blipFill>
          <a:blip r:embed="rId1" cstate="email"/>
          <a:srcRect/>
          <a:stretch>
            <a:fillRect/>
          </a:stretch>
        </p:blipFill>
        <p:spPr/>
      </p:pic>
      <p:pic>
        <p:nvPicPr>
          <p:cNvPr id="16" name="عنصر نائب للصورة 15" descr="صورة تحتوي على داخلي, منضدة, كمبيوتر محمول, جالس&#10;&#10;تم إنشاء الوصف تلقائياً"/>
          <p:cNvPicPr>
            <a:picLocks noGrp="1" noChangeAspect="1"/>
          </p:cNvPicPr>
          <p:nvPr>
            <p:ph type="pic" sz="quarter" idx="10"/>
          </p:nvPr>
        </p:nvPicPr>
        <p:blipFill>
          <a:blip r:embed="rId2" cstate="email"/>
          <a:srcRect/>
          <a:stretch>
            <a:fillRect/>
          </a:stretch>
        </p:blipFill>
        <p:spPr/>
      </p:pic>
      <p:sp>
        <p:nvSpPr>
          <p:cNvPr id="7" name="Freeform: Shape 6"/>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p:cNvSpPr txBox="1"/>
          <p:nvPr/>
        </p:nvSpPr>
        <p:spPr>
          <a:xfrm flipH="1">
            <a:off x="5148775" y="3861574"/>
            <a:ext cx="5870714" cy="1508105"/>
          </a:xfrm>
          <a:prstGeom prst="rect">
            <a:avLst/>
          </a:prstGeom>
          <a:noFill/>
        </p:spPr>
        <p:txBody>
          <a:bodyPr wrap="square" rtlCol="0">
            <a:spAutoFit/>
          </a:bodyPr>
          <a:lstStyle/>
          <a:p>
            <a:pPr lvl="0" algn="r" rtl="1">
              <a:lnSpc>
                <a:spcPct val="150000"/>
              </a:lnSpc>
            </a:pPr>
            <a:r>
              <a:rPr kumimoji="0" lang="en-US" sz="32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ماذا تعرف عن </a:t>
            </a:r>
            <a:r>
              <a:rPr lang="en-US" sz="3200" b="1" dirty="0">
                <a:solidFill>
                  <a:srgbClr val="03478B"/>
                </a:solidFill>
                <a:latin typeface="VIP Hakm Bold" panose="02000500000000000000" pitchFamily="2" charset="-78"/>
                <a:cs typeface="VIP Hakm Bold" panose="02000500000000000000" pitchFamily="2" charset="-78"/>
              </a:rPr>
              <a:t>أدوات وتقنيات الذكاء الإصطناعي؟</a:t>
            </a:r>
            <a:endParaRPr kumimoji="0" lang="en-US" sz="32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12" name="TextBox 11"/>
          <p:cNvSpPr txBox="1"/>
          <p:nvPr/>
        </p:nvSpPr>
        <p:spPr>
          <a:xfrm flipH="1">
            <a:off x="8656109" y="3187729"/>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p:cNvSpPr txBox="1"/>
          <p:nvPr/>
        </p:nvSpPr>
        <p:spPr>
          <a:xfrm flipH="1">
            <a:off x="8896793" y="2299634"/>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p:cNvSpPr txBox="1"/>
          <p:nvPr/>
        </p:nvSpPr>
        <p:spPr>
          <a:xfrm flipH="1">
            <a:off x="7589313" y="2237893"/>
            <a:ext cx="141897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فردي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pic>
        <p:nvPicPr>
          <p:cNvPr id="20"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8365" y="2654109"/>
            <a:ext cx="1393265" cy="1393265"/>
          </a:xfrm>
          <a:prstGeom prst="rect">
            <a:avLst/>
          </a:prstGeom>
        </p:spPr>
      </p:pic>
      <p:sp>
        <p:nvSpPr>
          <p:cNvPr id="19" name="Rectangle: Rounded Corners 18"/>
          <p:cNvSpPr/>
          <p:nvPr/>
        </p:nvSpPr>
        <p:spPr>
          <a:xfrm rot="2700000">
            <a:off x="885693" y="2103392"/>
            <a:ext cx="2518611" cy="2518611"/>
          </a:xfrm>
          <a:prstGeom prst="round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flipH="1">
            <a:off x="644026" y="2547915"/>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a:t>
            </a:r>
            <a:r>
              <a:rPr lang="ar-EG" sz="3600" b="1" dirty="0">
                <a:solidFill>
                  <a:srgbClr val="FF0000"/>
                </a:solidFill>
                <a:latin typeface="VIP Hakm Bold" panose="02000500000000000000" pitchFamily="2" charset="-78"/>
                <a:cs typeface="VIP Hakm Bold" panose="02000500000000000000" pitchFamily="2" charset="-78"/>
              </a:rPr>
              <a:t>3</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p:cNvSpPr txBox="1"/>
          <p:nvPr/>
        </p:nvSpPr>
        <p:spPr>
          <a:xfrm flipH="1">
            <a:off x="644026" y="3429000"/>
            <a:ext cx="4613509" cy="1508105"/>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ctr" rtl="1">
              <a:lnSpc>
                <a:spcPct val="150000"/>
              </a:lnSpc>
              <a:defRPr/>
            </a:pPr>
            <a:r>
              <a:rPr lang="ar-EG" sz="3200" dirty="0">
                <a:solidFill>
                  <a:prstClr val="black">
                    <a:lumMod val="85000"/>
                    <a:lumOff val="15000"/>
                  </a:prstClr>
                </a:solidFill>
                <a:latin typeface="VIP Hakm Bold" panose="02000500000000000000" pitchFamily="2" charset="-78"/>
                <a:cs typeface="VIP Hakm Bold" panose="02000500000000000000" pitchFamily="2" charset="-78"/>
                <a:hlinkClick r:id="rId1"/>
              </a:rPr>
              <a:t>أفضل أدوات الذكاء الاصطناعي</a:t>
            </a:r>
            <a:endParaRPr kumimoji="0" lang="en-US" sz="32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p:cNvPicPr>
            <a:picLocks noGrp="1" noChangeAspect="1"/>
          </p:cNvPicPr>
          <p:nvPr>
            <p:ph type="pic" sz="quarter" idx="11"/>
          </p:nvPr>
        </p:nvPicPr>
        <p:blipFill>
          <a:blip r:embed="rId1" cstate="email"/>
          <a:srcRect/>
          <a:stretch>
            <a:fillRect/>
          </a:stretch>
        </p:blipFill>
        <p:spPr/>
      </p:pic>
      <p:sp>
        <p:nvSpPr>
          <p:cNvPr id="34" name="Graphic 32"/>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100000">
                <a:schemeClr val="accent1">
                  <a:alpha val="70000"/>
                </a:schemeClr>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TextBox 1"/>
          <p:cNvSpPr txBox="1"/>
          <p:nvPr/>
        </p:nvSpPr>
        <p:spPr>
          <a:xfrm flipH="1">
            <a:off x="2506507" y="1882200"/>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الأولى</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grpSp>
        <p:nvGrpSpPr>
          <p:cNvPr id="15" name="Group 14"/>
          <p:cNvGrpSpPr/>
          <p:nvPr/>
        </p:nvGrpSpPr>
        <p:grpSpPr>
          <a:xfrm flipH="1">
            <a:off x="614194" y="4324454"/>
            <a:ext cx="5296268" cy="682439"/>
            <a:chOff x="808638" y="5234956"/>
            <a:chExt cx="2609850" cy="492125"/>
          </a:xfrm>
        </p:grpSpPr>
        <p:sp>
          <p:nvSpPr>
            <p:cNvPr id="17" name="Rectangle: Rounded Corners 16"/>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8" name="Rectangle 17"/>
            <p:cNvSpPr/>
            <p:nvPr/>
          </p:nvSpPr>
          <p:spPr>
            <a:xfrm>
              <a:off x="1105427" y="5234956"/>
              <a:ext cx="2043052" cy="463577"/>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أدوات توليد النصوص</a:t>
              </a:r>
              <a:endParaRPr kumimoji="0" lang="en-US" sz="2000" b="0" i="0" u="none" strike="noStrike" kern="1200" cap="none" spc="0" normalizeH="0" baseline="0" noProof="0" dirty="0">
                <a:ln>
                  <a:noFill/>
                </a:ln>
                <a:solidFill>
                  <a:srgbClr val="E7E6E6"/>
                </a:solidFill>
                <a:effectLst/>
                <a:uLnTx/>
                <a:uFillTx/>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grpSp>
        <p:nvGrpSpPr>
          <p:cNvPr id="20" name="Group 19"/>
          <p:cNvGrpSpPr/>
          <p:nvPr/>
        </p:nvGrpSpPr>
        <p:grpSpPr>
          <a:xfrm flipH="1">
            <a:off x="885479" y="3252869"/>
            <a:ext cx="5587689" cy="682439"/>
            <a:chOff x="808638" y="5234956"/>
            <a:chExt cx="2609850" cy="515526"/>
          </a:xfrm>
        </p:grpSpPr>
        <p:sp>
          <p:nvSpPr>
            <p:cNvPr id="21" name="Rectangle: Rounded Corners 20"/>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2" name="Rectangle 21"/>
            <p:cNvSpPr/>
            <p:nvPr/>
          </p:nvSpPr>
          <p:spPr>
            <a:xfrm>
              <a:off x="1092037" y="5234956"/>
              <a:ext cx="2043052" cy="515526"/>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أدوات وتقنيات الذكاء الإصطناعي</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26"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80">
                                          <p:stCondLst>
                                            <p:cond delay="0"/>
                                          </p:stCondLst>
                                        </p:cTn>
                                        <p:tgtEl>
                                          <p:spTgt spid="15"/>
                                        </p:tgtEl>
                                      </p:cBhvr>
                                    </p:animEffect>
                                    <p:anim calcmode="lin" valueType="num">
                                      <p:cBhvr>
                                        <p:cTn id="1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6" dur="26">
                                          <p:stCondLst>
                                            <p:cond delay="650"/>
                                          </p:stCondLst>
                                        </p:cTn>
                                        <p:tgtEl>
                                          <p:spTgt spid="15"/>
                                        </p:tgtEl>
                                      </p:cBhvr>
                                      <p:to x="100000" y="60000"/>
                                    </p:animScale>
                                    <p:animScale>
                                      <p:cBhvr>
                                        <p:cTn id="17" dur="166" decel="50000">
                                          <p:stCondLst>
                                            <p:cond delay="676"/>
                                          </p:stCondLst>
                                        </p:cTn>
                                        <p:tgtEl>
                                          <p:spTgt spid="15"/>
                                        </p:tgtEl>
                                      </p:cBhvr>
                                      <p:to x="100000" y="100000"/>
                                    </p:animScale>
                                    <p:animScale>
                                      <p:cBhvr>
                                        <p:cTn id="18" dur="26">
                                          <p:stCondLst>
                                            <p:cond delay="1312"/>
                                          </p:stCondLst>
                                        </p:cTn>
                                        <p:tgtEl>
                                          <p:spTgt spid="15"/>
                                        </p:tgtEl>
                                      </p:cBhvr>
                                      <p:to x="100000" y="80000"/>
                                    </p:animScale>
                                    <p:animScale>
                                      <p:cBhvr>
                                        <p:cTn id="19" dur="166" decel="50000">
                                          <p:stCondLst>
                                            <p:cond delay="1338"/>
                                          </p:stCondLst>
                                        </p:cTn>
                                        <p:tgtEl>
                                          <p:spTgt spid="15"/>
                                        </p:tgtEl>
                                      </p:cBhvr>
                                      <p:to x="100000" y="100000"/>
                                    </p:animScale>
                                    <p:animScale>
                                      <p:cBhvr>
                                        <p:cTn id="20" dur="26">
                                          <p:stCondLst>
                                            <p:cond delay="1642"/>
                                          </p:stCondLst>
                                        </p:cTn>
                                        <p:tgtEl>
                                          <p:spTgt spid="15"/>
                                        </p:tgtEl>
                                      </p:cBhvr>
                                      <p:to x="100000" y="90000"/>
                                    </p:animScale>
                                    <p:animScale>
                                      <p:cBhvr>
                                        <p:cTn id="21" dur="166" decel="50000">
                                          <p:stCondLst>
                                            <p:cond delay="1668"/>
                                          </p:stCondLst>
                                        </p:cTn>
                                        <p:tgtEl>
                                          <p:spTgt spid="15"/>
                                        </p:tgtEl>
                                      </p:cBhvr>
                                      <p:to x="100000" y="100000"/>
                                    </p:animScale>
                                    <p:animScale>
                                      <p:cBhvr>
                                        <p:cTn id="22" dur="26">
                                          <p:stCondLst>
                                            <p:cond delay="1808"/>
                                          </p:stCondLst>
                                        </p:cTn>
                                        <p:tgtEl>
                                          <p:spTgt spid="15"/>
                                        </p:tgtEl>
                                      </p:cBhvr>
                                      <p:to x="100000" y="95000"/>
                                    </p:animScale>
                                    <p:animScale>
                                      <p:cBhvr>
                                        <p:cTn id="23" dur="166" decel="50000">
                                          <p:stCondLst>
                                            <p:cond delay="1834"/>
                                          </p:stCondLst>
                                        </p:cTn>
                                        <p:tgtEl>
                                          <p:spTgt spid="15"/>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heel(1)">
                                      <p:cBhvr>
                                        <p:cTn id="28"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flipH="1">
            <a:off x="-19833" y="0"/>
            <a:ext cx="4209262" cy="2528798"/>
            <a:chOff x="7982738" y="0"/>
            <a:chExt cx="4209262" cy="2528798"/>
          </a:xfrm>
        </p:grpSpPr>
        <p:sp>
          <p:nvSpPr>
            <p:cNvPr id="20" name="Freeform: Shape 19"/>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1" name="Freeform: Shape 20"/>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15" name="Picture Placeholder 1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6202" r="26202"/>
          <a:stretch>
            <a:fillRect/>
          </a:stretch>
        </p:blipFill>
        <p:spPr>
          <a:xfrm>
            <a:off x="356018" y="2028487"/>
            <a:ext cx="2299597" cy="2300716"/>
          </a:xfrm>
        </p:spPr>
      </p:pic>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2788" r="22788"/>
          <a:stretch>
            <a:fillRect/>
          </a:stretch>
        </p:blipFill>
        <p:spPr>
          <a:xfrm>
            <a:off x="1764222" y="882649"/>
            <a:ext cx="1895475" cy="1897063"/>
          </a:xfrm>
        </p:spPr>
      </p:pic>
      <p:pic>
        <p:nvPicPr>
          <p:cNvPr id="9" name="Picture Placeholder 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1834862" y="3429000"/>
            <a:ext cx="1854788" cy="1897063"/>
          </a:xfrm>
        </p:spPr>
      </p:pic>
      <p:sp>
        <p:nvSpPr>
          <p:cNvPr id="13" name="TextBox 12"/>
          <p:cNvSpPr txBox="1"/>
          <p:nvPr/>
        </p:nvSpPr>
        <p:spPr>
          <a:xfrm>
            <a:off x="4063819" y="2528798"/>
            <a:ext cx="7259566" cy="2935419"/>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1. </a:t>
            </a:r>
            <a:r>
              <a:rPr lang="en-US" dirty="0">
                <a:solidFill>
                  <a:srgbClr val="FF0000"/>
                </a:solidFill>
                <a:latin typeface="VIP Hakm Bold" panose="02000500000000000000" pitchFamily="2" charset="-78"/>
                <a:ea typeface="Times New Roman" panose="02020603050405020304" pitchFamily="18" charset="0"/>
                <a:cs typeface="Arial" panose="020B0604020202020204" pitchFamily="34" charset="0"/>
              </a:rPr>
              <a:t>GPT-</a:t>
            </a: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4</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نظرة عامة: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4"/>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a:t>
            </a:r>
            <a:r>
              <a:rPr lang="en-US" dirty="0">
                <a:latin typeface="VIP Hakm Bold" panose="02000500000000000000" pitchFamily="2" charset="-78"/>
                <a:ea typeface="Times New Roman" panose="02020603050405020304" pitchFamily="18" charset="0"/>
                <a:cs typeface="Arial" panose="020B0604020202020204" pitchFamily="34" charset="0"/>
              </a:rPr>
              <a:t>GPT-</a:t>
            </a:r>
            <a:r>
              <a:rPr lang="ar-SA" dirty="0">
                <a:latin typeface="Calibri" panose="020F0502020204030204" pitchFamily="34" charset="0"/>
                <a:ea typeface="Times New Roman" panose="02020603050405020304" pitchFamily="18" charset="0"/>
                <a:cs typeface="VIP Hakm Bold" panose="02000500000000000000" pitchFamily="2" charset="-78"/>
              </a:rPr>
              <a:t>4 هو نموذج لغة توليدي من تطوير شركة </a:t>
            </a:r>
            <a:r>
              <a:rPr lang="en-US" dirty="0">
                <a:latin typeface="VIP Hakm Bold" panose="02000500000000000000" pitchFamily="2" charset="-78"/>
                <a:ea typeface="Times New Roman" panose="02020603050405020304" pitchFamily="18" charset="0"/>
                <a:cs typeface="Arial" panose="020B0604020202020204" pitchFamily="34" charset="0"/>
              </a:rPr>
              <a:t>OpenAI</a:t>
            </a:r>
            <a:r>
              <a:rPr lang="ar-SA" dirty="0">
                <a:latin typeface="Calibri" panose="020F0502020204030204" pitchFamily="34" charset="0"/>
                <a:ea typeface="Times New Roman" panose="02020603050405020304" pitchFamily="18" charset="0"/>
                <a:cs typeface="VIP Hakm Bold" panose="02000500000000000000" pitchFamily="2" charset="-78"/>
              </a:rPr>
              <a:t>. يتميز بقدرته على فهم وتوليد نصوص طبيعية بشكل متقدم.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4"/>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يمكن استخدامه في كتابة المقالات، إنشاء النصوص التفاعلية، توليد الأكواد البرمجية، والإجابة على الأسئلة.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10" name="صورة 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30769" y="1512680"/>
            <a:ext cx="363163" cy="637000"/>
          </a:xfrm>
          <a:prstGeom prst="rect">
            <a:avLst/>
          </a:prstGeom>
          <a:noFill/>
          <a:ln>
            <a:noFill/>
          </a:ln>
        </p:spPr>
      </p:pic>
      <p:sp>
        <p:nvSpPr>
          <p:cNvPr id="12" name="TextBox 11"/>
          <p:cNvSpPr txBox="1"/>
          <p:nvPr/>
        </p:nvSpPr>
        <p:spPr>
          <a:xfrm>
            <a:off x="5003744" y="1281168"/>
            <a:ext cx="6208606"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وتقنيات الذكاء الإصطناعي</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rot="10800000" flipH="1">
            <a:off x="2439008" y="4177998"/>
            <a:ext cx="5029646" cy="2698803"/>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3409" r="33409"/>
          <a:stretch>
            <a:fillRect/>
          </a:stretch>
        </p:blipFill>
        <p:spPr>
          <a:xfrm>
            <a:off x="-1" y="0"/>
            <a:ext cx="4041898" cy="6858000"/>
          </a:xfrm>
        </p:spPr>
      </p:pic>
      <p:sp>
        <p:nvSpPr>
          <p:cNvPr id="3" name="Graphic 1"/>
          <p:cNvSpPr/>
          <p:nvPr/>
        </p:nvSpPr>
        <p:spPr>
          <a:xfrm>
            <a:off x="-1" y="18801"/>
            <a:ext cx="4041898"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2" name="Rectangle 11"/>
          <p:cNvSpPr/>
          <p:nvPr/>
        </p:nvSpPr>
        <p:spPr>
          <a:xfrm>
            <a:off x="1877910" y="800923"/>
            <a:ext cx="1122196"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25" name="Rectangle 10"/>
          <p:cNvSpPr/>
          <p:nvPr/>
        </p:nvSpPr>
        <p:spPr>
          <a:xfrm>
            <a:off x="646876" y="4901868"/>
            <a:ext cx="913582"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233182" y="1324430"/>
            <a:ext cx="6724356"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وتقنيات 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4634415" y="2591981"/>
            <a:ext cx="6910709" cy="2935419"/>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2. </a:t>
            </a:r>
            <a:r>
              <a:rPr lang="en-US" dirty="0">
                <a:solidFill>
                  <a:srgbClr val="FF0000"/>
                </a:solidFill>
                <a:latin typeface="VIP Hakm Bold" panose="02000500000000000000" pitchFamily="2" charset="-78"/>
                <a:ea typeface="Times New Roman" panose="02020603050405020304" pitchFamily="18" charset="0"/>
                <a:cs typeface="Arial" panose="020B0604020202020204" pitchFamily="34" charset="0"/>
              </a:rPr>
              <a:t>DALL-E</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نظرة عامة: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a:t>
            </a:r>
            <a:r>
              <a:rPr lang="en-US" dirty="0">
                <a:latin typeface="VIP Hakm Bold" panose="02000500000000000000" pitchFamily="2" charset="-78"/>
                <a:ea typeface="Times New Roman" panose="02020603050405020304" pitchFamily="18" charset="0"/>
                <a:cs typeface="Arial" panose="020B0604020202020204" pitchFamily="34" charset="0"/>
              </a:rPr>
              <a:t>DALL-E</a:t>
            </a:r>
            <a:r>
              <a:rPr lang="ar-SA" dirty="0">
                <a:latin typeface="Calibri" panose="020F0502020204030204" pitchFamily="34" charset="0"/>
                <a:ea typeface="Times New Roman" panose="02020603050405020304" pitchFamily="18" charset="0"/>
                <a:cs typeface="VIP Hakm Bold" panose="02000500000000000000" pitchFamily="2" charset="-78"/>
              </a:rPr>
              <a:t> هو نموذج توليدي من </a:t>
            </a:r>
            <a:r>
              <a:rPr lang="en-US" dirty="0">
                <a:latin typeface="VIP Hakm Bold" panose="02000500000000000000" pitchFamily="2" charset="-78"/>
                <a:ea typeface="Times New Roman" panose="02020603050405020304" pitchFamily="18" charset="0"/>
                <a:cs typeface="Arial" panose="020B0604020202020204" pitchFamily="34" charset="0"/>
              </a:rPr>
              <a:t>OpenAI</a:t>
            </a:r>
            <a:r>
              <a:rPr lang="ar-SA" dirty="0">
                <a:latin typeface="Calibri" panose="020F0502020204030204" pitchFamily="34" charset="0"/>
                <a:ea typeface="Times New Roman" panose="02020603050405020304" pitchFamily="18" charset="0"/>
                <a:cs typeface="VIP Hakm Bold" panose="02000500000000000000" pitchFamily="2" charset="-78"/>
              </a:rPr>
              <a:t> يمكنه إنشاء صور من وصف نصي.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يُستخدم في إنشاء الرسوم التوضيحية، التصاميم، والصور الإبداعية بناءً على الأوصاف النصية.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0823" y="0"/>
            <a:ext cx="3143749"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TextBox 7"/>
          <p:cNvSpPr txBox="1"/>
          <p:nvPr/>
        </p:nvSpPr>
        <p:spPr>
          <a:xfrm>
            <a:off x="4737668" y="1767150"/>
            <a:ext cx="7454332"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وتقنيات 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2781315" y="2985722"/>
            <a:ext cx="8570107" cy="2935419"/>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3. </a:t>
            </a:r>
            <a:r>
              <a:rPr lang="en-US" dirty="0">
                <a:solidFill>
                  <a:srgbClr val="FF0000"/>
                </a:solidFill>
                <a:latin typeface="VIP Hakm Bold" panose="02000500000000000000" pitchFamily="2" charset="-78"/>
                <a:ea typeface="Times New Roman" panose="02020603050405020304" pitchFamily="18" charset="0"/>
                <a:cs typeface="Arial" panose="020B0604020202020204" pitchFamily="34" charset="0"/>
              </a:rPr>
              <a:t>BERT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نظرة عامة: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a:t>
            </a:r>
            <a:r>
              <a:rPr lang="en-US" dirty="0">
                <a:latin typeface="VIP Hakm Bold" panose="02000500000000000000" pitchFamily="2" charset="-78"/>
                <a:ea typeface="Times New Roman" panose="02020603050405020304" pitchFamily="18" charset="0"/>
                <a:cs typeface="Arial" panose="020B0604020202020204" pitchFamily="34" charset="0"/>
              </a:rPr>
              <a:t>BERT (Bidirectional Encoder Representations from Transformers)</a:t>
            </a:r>
            <a:r>
              <a:rPr lang="ar-SA" dirty="0">
                <a:latin typeface="Calibri" panose="020F0502020204030204" pitchFamily="34" charset="0"/>
                <a:ea typeface="Times New Roman" panose="02020603050405020304" pitchFamily="18" charset="0"/>
                <a:cs typeface="VIP Hakm Bold" panose="02000500000000000000" pitchFamily="2" charset="-78"/>
              </a:rPr>
              <a:t> هو نموذج لمعالجة اللغة الطبيعية من تطوير </a:t>
            </a:r>
            <a:r>
              <a:rPr lang="en-US" dirty="0">
                <a:latin typeface="VIP Hakm Bold" panose="02000500000000000000" pitchFamily="2" charset="-78"/>
                <a:ea typeface="Times New Roman" panose="02020603050405020304" pitchFamily="18" charset="0"/>
                <a:cs typeface="Arial" panose="020B0604020202020204" pitchFamily="34" charset="0"/>
              </a:rPr>
              <a:t>Google</a:t>
            </a:r>
            <a:r>
              <a:rPr lang="ar-SA" dirty="0">
                <a:latin typeface="Calibri" panose="020F0502020204030204" pitchFamily="34" charset="0"/>
                <a:ea typeface="Times New Roman" panose="02020603050405020304" pitchFamily="18" charset="0"/>
                <a:cs typeface="VIP Hakm Bold" panose="02000500000000000000" pitchFamily="2" charset="-78"/>
              </a:rPr>
              <a:t>. يتيح فهم السياق الدقيق للكلمات في النصوص.</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يُستخدم في تحسين محركات البحث، التحليل النصي، والترجمة الآلية.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8" name="Picture Placeholder 7"/>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14103" r="14103"/>
          <a:stretch>
            <a:fillRect/>
          </a:stretch>
        </p:blipFill>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endPar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sp>
        <p:nvSpPr>
          <p:cNvPr id="6" name="TextBox 5"/>
          <p:cNvSpPr txBox="1"/>
          <p:nvPr/>
        </p:nvSpPr>
        <p:spPr>
          <a:xfrm>
            <a:off x="4671273" y="254318"/>
            <a:ext cx="7168285"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وتقنيات 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2973464" y="1374753"/>
            <a:ext cx="8154081" cy="2935419"/>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4. </a:t>
            </a:r>
            <a:r>
              <a:rPr lang="en-US" dirty="0">
                <a:solidFill>
                  <a:srgbClr val="FF0000"/>
                </a:solidFill>
                <a:latin typeface="VIP Hakm Bold" panose="02000500000000000000" pitchFamily="2" charset="-78"/>
                <a:ea typeface="Times New Roman" panose="02020603050405020304" pitchFamily="18" charset="0"/>
                <a:cs typeface="Arial" panose="020B0604020202020204" pitchFamily="34" charset="0"/>
              </a:rPr>
              <a:t>Tesseract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نظرة عامة: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a:t>
            </a:r>
            <a:r>
              <a:rPr lang="en-US" dirty="0">
                <a:latin typeface="VIP Hakm Bold" panose="02000500000000000000" pitchFamily="2" charset="-78"/>
                <a:ea typeface="Times New Roman" panose="02020603050405020304" pitchFamily="18" charset="0"/>
                <a:cs typeface="Arial" panose="020B0604020202020204" pitchFamily="34" charset="0"/>
              </a:rPr>
              <a:t>Tesseract</a:t>
            </a:r>
            <a:r>
              <a:rPr lang="ar-SA" dirty="0">
                <a:latin typeface="Calibri" panose="020F0502020204030204" pitchFamily="34" charset="0"/>
                <a:ea typeface="Times New Roman" panose="02020603050405020304" pitchFamily="18" charset="0"/>
                <a:cs typeface="VIP Hakm Bold" panose="02000500000000000000" pitchFamily="2" charset="-78"/>
              </a:rPr>
              <a:t> هو محرك التعرف الضوئي على الحروف (</a:t>
            </a:r>
            <a:r>
              <a:rPr lang="en-US" dirty="0">
                <a:latin typeface="VIP Hakm Bold" panose="02000500000000000000" pitchFamily="2" charset="-78"/>
                <a:ea typeface="Times New Roman" panose="02020603050405020304" pitchFamily="18" charset="0"/>
                <a:cs typeface="Arial" panose="020B0604020202020204" pitchFamily="34" charset="0"/>
              </a:rPr>
              <a:t>OCR</a:t>
            </a:r>
            <a:r>
              <a:rPr lang="ar-SA" dirty="0">
                <a:latin typeface="Calibri" panose="020F0502020204030204" pitchFamily="34" charset="0"/>
                <a:ea typeface="Times New Roman" panose="02020603050405020304" pitchFamily="18" charset="0"/>
                <a:cs typeface="VIP Hakm Bold" panose="02000500000000000000" pitchFamily="2" charset="-78"/>
              </a:rPr>
              <a:t>) مفتوح المصدر من تطوير </a:t>
            </a:r>
            <a:r>
              <a:rPr lang="en-US" dirty="0">
                <a:latin typeface="VIP Hakm Bold" panose="02000500000000000000" pitchFamily="2" charset="-78"/>
                <a:ea typeface="Times New Roman" panose="02020603050405020304" pitchFamily="18" charset="0"/>
                <a:cs typeface="Arial" panose="020B0604020202020204" pitchFamily="34" charset="0"/>
              </a:rPr>
              <a:t>Google</a:t>
            </a:r>
            <a:r>
              <a:rPr lang="ar-SA" dirty="0">
                <a:latin typeface="Calibri" panose="020F0502020204030204" pitchFamily="34" charset="0"/>
                <a:ea typeface="Times New Roman" panose="02020603050405020304" pitchFamily="18" charset="0"/>
                <a:cs typeface="VIP Hakm Bold" panose="02000500000000000000" pitchFamily="2" charset="-78"/>
              </a:rPr>
              <a:t>. يُستخدم لاستخراج النصوص من الصور.</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يمكن استخدامه لتحويل النصوص المطبوعة في الصور إلى نصوص رقمية قابلة للتحرير.</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40286" r="40286"/>
          <a:stretch>
            <a:fillRect/>
          </a:stretch>
        </p:blipFill>
        <p:spPr>
          <a:xfrm>
            <a:off x="2" y="0"/>
            <a:ext cx="3474718" cy="6858000"/>
          </a:xfrm>
        </p:spPr>
      </p:pic>
      <p:sp>
        <p:nvSpPr>
          <p:cNvPr id="7" name="Graphic 5"/>
          <p:cNvSpPr/>
          <p:nvPr/>
        </p:nvSpPr>
        <p:spPr>
          <a:xfrm>
            <a:off x="2" y="0"/>
            <a:ext cx="3474718"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1" name="TextBox 10"/>
          <p:cNvSpPr txBox="1"/>
          <p:nvPr/>
        </p:nvSpPr>
        <p:spPr>
          <a:xfrm>
            <a:off x="4917984" y="1389224"/>
            <a:ext cx="7835023"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وتقنيات 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3" name="TextBox 12"/>
          <p:cNvSpPr txBox="1"/>
          <p:nvPr/>
        </p:nvSpPr>
        <p:spPr>
          <a:xfrm>
            <a:off x="3794572" y="2533357"/>
            <a:ext cx="7943555" cy="2935419"/>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5. </a:t>
            </a:r>
            <a:r>
              <a:rPr lang="en-US" dirty="0">
                <a:solidFill>
                  <a:srgbClr val="FF0000"/>
                </a:solidFill>
                <a:latin typeface="VIP Hakm Bold" panose="02000500000000000000" pitchFamily="2" charset="-78"/>
                <a:ea typeface="Times New Roman" panose="02020603050405020304" pitchFamily="18" charset="0"/>
                <a:cs typeface="Arial" panose="020B0604020202020204" pitchFamily="34" charset="0"/>
              </a:rPr>
              <a:t>ChatGPT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نظرة عامة: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a:t>
            </a:r>
            <a:r>
              <a:rPr lang="en-US" dirty="0">
                <a:latin typeface="VIP Hakm Bold" panose="02000500000000000000" pitchFamily="2" charset="-78"/>
                <a:ea typeface="Times New Roman" panose="02020603050405020304" pitchFamily="18" charset="0"/>
                <a:cs typeface="Arial" panose="020B0604020202020204" pitchFamily="34" charset="0"/>
              </a:rPr>
              <a:t>ChatGPT</a:t>
            </a:r>
            <a:r>
              <a:rPr lang="ar-SA" dirty="0">
                <a:latin typeface="Calibri" panose="020F0502020204030204" pitchFamily="34" charset="0"/>
                <a:ea typeface="Times New Roman" panose="02020603050405020304" pitchFamily="18" charset="0"/>
                <a:cs typeface="VIP Hakm Bold" panose="02000500000000000000" pitchFamily="2" charset="-78"/>
              </a:rPr>
              <a:t> هو نموذج محادثة مبني على نفس التقنية المستخدمة في </a:t>
            </a:r>
            <a:r>
              <a:rPr lang="en-US" dirty="0">
                <a:latin typeface="VIP Hakm Bold" panose="02000500000000000000" pitchFamily="2" charset="-78"/>
                <a:ea typeface="Times New Roman" panose="02020603050405020304" pitchFamily="18" charset="0"/>
                <a:cs typeface="Arial" panose="020B0604020202020204" pitchFamily="34" charset="0"/>
              </a:rPr>
              <a:t>GPT-</a:t>
            </a:r>
            <a:r>
              <a:rPr lang="ar-SA" dirty="0">
                <a:latin typeface="Calibri" panose="020F0502020204030204" pitchFamily="34" charset="0"/>
                <a:ea typeface="Times New Roman" panose="02020603050405020304" pitchFamily="18" charset="0"/>
                <a:cs typeface="VIP Hakm Bold" panose="02000500000000000000" pitchFamily="2" charset="-78"/>
              </a:rPr>
              <a:t>4، تم تصميمه للتفاعل البشري بشكل أكثر تفاعلية وطبيعية.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يستخدم في تطبيقات المحادثة، الدعم الفني، والمساعدات الافتراضية.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1452" b="21452"/>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7147976" y="1246116"/>
            <a:ext cx="4196299"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توليد النصوص</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3933986" y="2905861"/>
            <a:ext cx="7453044" cy="1719702"/>
          </a:xfrm>
          <a:prstGeom prst="rect">
            <a:avLst/>
          </a:prstGeom>
          <a:noFill/>
        </p:spPr>
        <p:txBody>
          <a:bodyPr wrap="square">
            <a:spAutoFit/>
          </a:bodyPr>
          <a:lstStyle/>
          <a:p>
            <a:pPr algn="just" rtl="1">
              <a:lnSpc>
                <a:spcPct val="150000"/>
              </a:lnSpc>
              <a:spcBef>
                <a:spcPts val="1200"/>
              </a:spcBef>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أدوات توليد النصوص هي برمجيات تعتمد على تقنيات الذكاء الاصطناعي لتحليل النصوص الموجودة وتوليد نصوص جديدة بناءً على المعطيات المُدخلة. تعتبر هذه الأدوات مفيدة في العديد من المجالات مثل كتابة المقالات، إنشاء المحتوى التسويقي، تأليف الكتب، وتقديم الدعم الفني.</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9" name="صورة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20538" y="1403538"/>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a:ln>
                  <a:noFill/>
                </a:ln>
                <a:solidFill>
                  <a:prstClr val="white"/>
                </a:solidFill>
                <a:effectLst/>
                <a:uLnTx/>
                <a:uFillTx/>
                <a:latin typeface="Roboto" panose="02000000000000000000"/>
                <a:ea typeface="+mn-ea"/>
                <a:cs typeface="+mn-cs"/>
              </a:rPr>
              <a:t>التربة</a:t>
            </a: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5" name="TextBox 4"/>
          <p:cNvSpPr txBox="1"/>
          <p:nvPr/>
        </p:nvSpPr>
        <p:spPr>
          <a:xfrm>
            <a:off x="2476163" y="766774"/>
            <a:ext cx="7239673" cy="854080"/>
          </a:xfrm>
          <a:prstGeom prst="rect">
            <a:avLst/>
          </a:prstGeom>
          <a:noFill/>
        </p:spPr>
        <p:txBody>
          <a:bodyPr wrap="square">
            <a:spAutoFit/>
          </a:bodyPr>
          <a:lstStyle/>
          <a:p>
            <a:pPr lvl="0" algn="ctr" rtl="1">
              <a:lnSpc>
                <a:spcPct val="150000"/>
              </a:lnSpc>
              <a:spcBef>
                <a:spcPts val="1200"/>
              </a:spcBef>
              <a:spcAft>
                <a:spcPts val="1000"/>
              </a:spcAft>
            </a:pPr>
            <a:r>
              <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أدوات توليد النصوص</a:t>
            </a:r>
            <a:endPar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1080867" y="2870911"/>
            <a:ext cx="10030264" cy="2673809"/>
          </a:xfrm>
          <a:prstGeom prst="rect">
            <a:avLst/>
          </a:prstGeom>
          <a:noFill/>
        </p:spPr>
        <p:txBody>
          <a:bodyPr wrap="square">
            <a:spAutoFit/>
          </a:bodyPr>
          <a:lstStyle/>
          <a:p>
            <a:pPr algn="just" rtl="1">
              <a:lnSpc>
                <a:spcPct val="150000"/>
              </a:lnSpc>
              <a:spcBef>
                <a:spcPts val="1200"/>
              </a:spcBef>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استخدام </a:t>
            </a:r>
            <a:r>
              <a:rPr lang="en-US" dirty="0">
                <a:solidFill>
                  <a:srgbClr val="FF0000"/>
                </a:solidFill>
                <a:latin typeface="VIP Hakm Bold" panose="02000500000000000000" pitchFamily="2" charset="-78"/>
                <a:ea typeface="Times New Roman" panose="02020603050405020304" pitchFamily="18" charset="0"/>
                <a:cs typeface="Arial" panose="020B0604020202020204" pitchFamily="34" charset="0"/>
              </a:rPr>
              <a:t>ChatGPT</a:t>
            </a: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 في كتابة المقالات والنصوص</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Bef>
                <a:spcPts val="1200"/>
              </a:spcBef>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مقدمة عن </a:t>
            </a: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ChatGPT</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a:t>
            </a:r>
            <a:r>
              <a:rPr lang="en-US" dirty="0">
                <a:latin typeface="VIP Hakm Bold" panose="02000500000000000000" pitchFamily="2" charset="-78"/>
                <a:ea typeface="Times New Roman" panose="02020603050405020304" pitchFamily="18" charset="0"/>
                <a:cs typeface="Arial" panose="020B0604020202020204" pitchFamily="34" charset="0"/>
              </a:rPr>
              <a:t>ChatGPT</a:t>
            </a:r>
            <a:r>
              <a:rPr lang="ar-SA" dirty="0">
                <a:latin typeface="Calibri" panose="020F0502020204030204" pitchFamily="34" charset="0"/>
                <a:ea typeface="Times New Roman" panose="02020603050405020304" pitchFamily="18" charset="0"/>
                <a:cs typeface="VIP Hakm Bold" panose="02000500000000000000" pitchFamily="2" charset="-78"/>
              </a:rPr>
              <a:t> هو نموذج لغوي يعتمد على الذكاء الاصطناعي والتعلم العميق، طورته شركة </a:t>
            </a:r>
            <a:r>
              <a:rPr lang="en-US" dirty="0">
                <a:latin typeface="VIP Hakm Bold" panose="02000500000000000000" pitchFamily="2" charset="-78"/>
                <a:ea typeface="Times New Roman" panose="02020603050405020304" pitchFamily="18" charset="0"/>
                <a:cs typeface="Arial" panose="020B0604020202020204" pitchFamily="34" charset="0"/>
              </a:rPr>
              <a:t>OpenAI</a:t>
            </a:r>
            <a:r>
              <a:rPr lang="ar-SA" dirty="0">
                <a:latin typeface="Calibri" panose="020F0502020204030204" pitchFamily="34" charset="0"/>
                <a:ea typeface="Times New Roman" panose="02020603050405020304" pitchFamily="18" charset="0"/>
                <a:cs typeface="VIP Hakm Bold" panose="02000500000000000000" pitchFamily="2" charset="-78"/>
              </a:rPr>
              <a:t>. يمكنه فهم وتوليد النصوص بشكل طبيعي يشبه الكتابة البشرية.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كتابة المقالات، إنشاء النصوص التفاعلية، تقديم الدعم الفني، والرد على الاستفسارات.</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1">
            <a:extLst>
              <a:ext uri="{28A0092B-C50C-407E-A947-70E740481C1C}">
                <a14:useLocalDpi xmlns:a14="http://schemas.microsoft.com/office/drawing/2010/main" val="0"/>
              </a:ext>
            </a:extLst>
          </a:blip>
          <a:srcRect t="10374" b="10374"/>
          <a:stretch>
            <a:fillRect/>
          </a:stretch>
        </p:blipFill>
        <p:spPr/>
      </p:pic>
      <p:sp>
        <p:nvSpPr>
          <p:cNvPr id="14" name="Freeform: Shape 13"/>
          <p:cNvSpPr/>
          <p:nvPr/>
        </p:nvSpPr>
        <p:spPr>
          <a:xfrm flipH="1">
            <a:off x="3580790" y="0"/>
            <a:ext cx="8653052" cy="6858000"/>
          </a:xfrm>
          <a:custGeom>
            <a:avLst/>
            <a:gdLst>
              <a:gd name="connsiteX0" fmla="*/ 8165275 w 8653049"/>
              <a:gd name="connsiteY0" fmla="*/ 6449060 h 6858000"/>
              <a:gd name="connsiteX1" fmla="*/ 7756335 w 8653049"/>
              <a:gd name="connsiteY1" fmla="*/ 6858000 h 6858000"/>
              <a:gd name="connsiteX2" fmla="*/ 0 w 8653049"/>
              <a:gd name="connsiteY2" fmla="*/ 6858000 h 6858000"/>
              <a:gd name="connsiteX3" fmla="*/ 0 w 8653049"/>
              <a:gd name="connsiteY3" fmla="*/ 0 h 6858000"/>
              <a:gd name="connsiteX4" fmla="*/ 4071303 w 8653049"/>
              <a:gd name="connsiteY4" fmla="*/ 0 h 6858000"/>
              <a:gd name="connsiteX5" fmla="*/ 8165275 w 8653049"/>
              <a:gd name="connsiteY5" fmla="*/ 4093972 h 6858000"/>
              <a:gd name="connsiteX6" fmla="*/ 8165275 w 8653049"/>
              <a:gd name="connsiteY6" fmla="*/ 64490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3049" h="6858000">
                <a:moveTo>
                  <a:pt x="8165275" y="6449060"/>
                </a:moveTo>
                <a:lnTo>
                  <a:pt x="7756335" y="6858000"/>
                </a:lnTo>
                <a:lnTo>
                  <a:pt x="0" y="6858000"/>
                </a:lnTo>
                <a:lnTo>
                  <a:pt x="0" y="0"/>
                </a:lnTo>
                <a:lnTo>
                  <a:pt x="4071303" y="0"/>
                </a:lnTo>
                <a:lnTo>
                  <a:pt x="8165275" y="4093972"/>
                </a:lnTo>
                <a:cubicBezTo>
                  <a:pt x="8815642" y="4744339"/>
                  <a:pt x="8815642" y="5798693"/>
                  <a:pt x="8165275" y="6449060"/>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pic>
        <p:nvPicPr>
          <p:cNvPr id="9" name="Picture Placeholder 8"/>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5493" r="25493"/>
          <a:stretch>
            <a:fillRect/>
          </a:stretch>
        </p:blipFill>
        <p:spPr>
          <a:xfrm>
            <a:off x="0" y="0"/>
            <a:ext cx="4300062" cy="6576314"/>
          </a:xfrm>
        </p:spPr>
      </p:pic>
      <p:sp>
        <p:nvSpPr>
          <p:cNvPr id="15" name="Freeform: Shape 14"/>
          <p:cNvSpPr/>
          <p:nvPr/>
        </p:nvSpPr>
        <p:spPr>
          <a:xfrm flipH="1">
            <a:off x="0" y="0"/>
            <a:ext cx="4300061"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5380"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6923684" y="2360533"/>
            <a:ext cx="6162889"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أدوات توليد النصوص</a:t>
            </a:r>
            <a:endParaRPr lang="ar-SA" sz="32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8" name="TextBox 7"/>
          <p:cNvSpPr txBox="1"/>
          <p:nvPr/>
        </p:nvSpPr>
        <p:spPr>
          <a:xfrm>
            <a:off x="4394219" y="3523409"/>
            <a:ext cx="7384058" cy="2935419"/>
          </a:xfrm>
          <a:prstGeom prst="rect">
            <a:avLst/>
          </a:prstGeom>
          <a:noFill/>
        </p:spPr>
        <p:txBody>
          <a:bodyPr wrap="square">
            <a:spAutoFit/>
          </a:bodyPr>
          <a:lstStyle/>
          <a:p>
            <a:pPr algn="just" rtl="1">
              <a:lnSpc>
                <a:spcPct val="150000"/>
              </a:lnSpc>
              <a:spcBef>
                <a:spcPts val="1200"/>
              </a:spcBef>
              <a:spcAft>
                <a:spcPts val="1000"/>
              </a:spcAft>
            </a:pPr>
            <a:r>
              <a:rPr lang="ar-SA" dirty="0">
                <a:solidFill>
                  <a:srgbClr val="FFFF00"/>
                </a:solidFill>
                <a:latin typeface="Calibri" panose="020F0502020204030204" pitchFamily="34" charset="0"/>
                <a:ea typeface="Times New Roman" panose="02020603050405020304" pitchFamily="18" charset="0"/>
                <a:cs typeface="VIP Hakm Bold" panose="02000500000000000000" pitchFamily="2" charset="-78"/>
              </a:rPr>
              <a:t>توليد النصوص:</a:t>
            </a:r>
            <a:endParaRPr lang="en-US" sz="1400" dirty="0">
              <a:solidFill>
                <a:srgbClr val="FFFF00"/>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3"/>
              </a:buBlip>
            </a:pPr>
            <a:r>
              <a:rPr lang="ar-SA"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تقديم الاستفسار: كتابة السؤال أو الموضوع المطلوب، مثل "أهمية الذكاء الاصطناعي في الطب".</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3"/>
              </a:buBlip>
            </a:pPr>
            <a:r>
              <a:rPr lang="ar-SA"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تلقي الردود: سيقوم </a:t>
            </a:r>
            <a:r>
              <a:rPr lang="en-US" dirty="0">
                <a:solidFill>
                  <a:schemeClr val="bg1"/>
                </a:solidFill>
                <a:latin typeface="VIP Hakm Bold" panose="02000500000000000000" pitchFamily="2" charset="-78"/>
                <a:ea typeface="Times New Roman" panose="02020603050405020304" pitchFamily="18" charset="0"/>
                <a:cs typeface="Arial" panose="020B0604020202020204" pitchFamily="34" charset="0"/>
              </a:rPr>
              <a:t>ChatGPT</a:t>
            </a:r>
            <a:r>
              <a:rPr lang="ar-SA"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 بتوليد نص بناءً على الاستفسار المقدم.</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3"/>
              </a:buBlip>
            </a:pPr>
            <a:r>
              <a:rPr lang="ar-SA"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تنقيح النص: مراجعة النص المُولد وتنقيحه حسب الحاجة للتأكد من دقته وصحته.</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31311" b="31311"/>
          <a:stretch>
            <a:fillRect/>
          </a:stretch>
        </p:blipFill>
        <p:spPr>
          <a:xfrm>
            <a:off x="0" y="4449556"/>
            <a:ext cx="12192000" cy="2405270"/>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2373751" y="395473"/>
            <a:ext cx="8194533"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توليد النصوص</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9" name="TextBox 8"/>
          <p:cNvSpPr txBox="1"/>
          <p:nvPr/>
        </p:nvSpPr>
        <p:spPr>
          <a:xfrm>
            <a:off x="1051870" y="1560387"/>
            <a:ext cx="10088259" cy="2104422"/>
          </a:xfrm>
          <a:prstGeom prst="rect">
            <a:avLst/>
          </a:prstGeom>
          <a:noFill/>
        </p:spPr>
        <p:txBody>
          <a:bodyPr wrap="square">
            <a:spAutoFit/>
          </a:bodyPr>
          <a:lstStyle/>
          <a:p>
            <a:pPr algn="just" rtl="1">
              <a:lnSpc>
                <a:spcPct val="150000"/>
              </a:lnSpc>
              <a:spcBef>
                <a:spcPts val="1200"/>
              </a:spcBef>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تحسين نتائج التوليد:</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تقديم مدخلات مفصلة: كلما كانت المدخلات أكثر تفصيلاً، كانت النصوص الناتجة أكثر دقة.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استخدام التعليمات: يمكن توجيه </a:t>
            </a:r>
            <a:r>
              <a:rPr lang="en-US" dirty="0">
                <a:latin typeface="VIP Hakm Bold" panose="02000500000000000000" pitchFamily="2" charset="-78"/>
                <a:ea typeface="Times New Roman" panose="02020603050405020304" pitchFamily="18" charset="0"/>
                <a:cs typeface="Arial" panose="020B0604020202020204" pitchFamily="34" charset="0"/>
              </a:rPr>
              <a:t>ChatGPT</a:t>
            </a:r>
            <a:r>
              <a:rPr lang="ar-SA" dirty="0">
                <a:latin typeface="Calibri" panose="020F0502020204030204" pitchFamily="34" charset="0"/>
                <a:ea typeface="Times New Roman" panose="02020603050405020304" pitchFamily="18" charset="0"/>
                <a:cs typeface="VIP Hakm Bold" panose="02000500000000000000" pitchFamily="2" charset="-78"/>
              </a:rPr>
              <a:t> لاتباع نمط معين أو تضمين معلومات محددة.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التكرار والتعديل: تجربة توليد النصوص عدة مرات وتعديل المدخلات للحصول على النتائج المرجوة.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28835" r="28835"/>
          <a:stretch>
            <a:fillRect/>
          </a:stretch>
        </p:blipFill>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149925" y="678935"/>
            <a:ext cx="7016390"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توليد النصوص</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184658" y="2127311"/>
            <a:ext cx="9186203" cy="2566087"/>
          </a:xfrm>
          <a:prstGeom prst="rect">
            <a:avLst/>
          </a:prstGeom>
          <a:noFill/>
        </p:spPr>
        <p:txBody>
          <a:bodyPr wrap="square">
            <a:spAutoFit/>
          </a:bodyPr>
          <a:lstStyle/>
          <a:p>
            <a:pPr algn="r"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أدوات أخرى لتوليد النصوص</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just" rtl="1">
              <a:lnSpc>
                <a:spcPct val="150000"/>
              </a:lnSpc>
              <a:spcBef>
                <a:spcPts val="1200"/>
              </a:spcBef>
              <a:spcAft>
                <a:spcPts val="1000"/>
              </a:spcAft>
              <a:buBlip>
                <a:blip r:embed="rId2"/>
              </a:buBlip>
            </a:pPr>
            <a:r>
              <a:rPr lang="en-US" dirty="0">
                <a:latin typeface="VIP Hakm Bold" panose="02000500000000000000" pitchFamily="2" charset="-78"/>
                <a:ea typeface="Times New Roman" panose="02020603050405020304" pitchFamily="18" charset="0"/>
                <a:cs typeface="Arial" panose="020B0604020202020204" pitchFamily="34" charset="0"/>
              </a:rPr>
              <a:t>Copy.ai</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just" rtl="1">
              <a:lnSpc>
                <a:spcPct val="150000"/>
              </a:lnSpc>
              <a:spcBef>
                <a:spcPts val="1200"/>
              </a:spcBef>
              <a:spcAft>
                <a:spcPts val="1000"/>
              </a:spcAft>
              <a:buBlip>
                <a:blip r:embed="rId2"/>
              </a:buBlip>
            </a:pPr>
            <a:r>
              <a:rPr lang="en-US" dirty="0">
                <a:latin typeface="VIP Hakm Bold" panose="02000500000000000000" pitchFamily="2" charset="-78"/>
                <a:ea typeface="Times New Roman" panose="02020603050405020304" pitchFamily="18" charset="0"/>
                <a:cs typeface="Arial" panose="020B0604020202020204" pitchFamily="34" charset="0"/>
              </a:rPr>
              <a:t>Writesonic</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just" rtl="1">
              <a:lnSpc>
                <a:spcPct val="150000"/>
              </a:lnSpc>
              <a:spcBef>
                <a:spcPts val="1200"/>
              </a:spcBef>
              <a:spcAft>
                <a:spcPts val="1000"/>
              </a:spcAft>
              <a:buBlip>
                <a:blip r:embed="rId2"/>
              </a:buBlip>
            </a:pPr>
            <a:r>
              <a:rPr lang="en-US" dirty="0">
                <a:latin typeface="VIP Hakm Bold" panose="02000500000000000000" pitchFamily="2" charset="-78"/>
                <a:ea typeface="Times New Roman" panose="02020603050405020304" pitchFamily="18" charset="0"/>
                <a:cs typeface="Arial" panose="020B0604020202020204" pitchFamily="34" charset="0"/>
              </a:rPr>
              <a:t>Jarvis (Jasper)</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279" r="25279"/>
          <a:stretch>
            <a:fillRect/>
          </a:stretch>
        </p:blipFill>
        <p:spPr>
          <a:xfrm>
            <a:off x="-1" y="1430339"/>
            <a:ext cx="3578085" cy="5427662"/>
          </a:xfrm>
        </p:spPr>
      </p:pic>
      <p:sp>
        <p:nvSpPr>
          <p:cNvPr id="7" name="Graphic 3"/>
          <p:cNvSpPr/>
          <p:nvPr/>
        </p:nvSpPr>
        <p:spPr>
          <a:xfrm flipH="1">
            <a:off x="-2" y="1430339"/>
            <a:ext cx="3578087"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9" name="Freeform: Shape 38"/>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5476910" y="2276110"/>
            <a:ext cx="7152103"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توليد النصوص</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4281156" y="3584363"/>
            <a:ext cx="6561260" cy="2648161"/>
          </a:xfrm>
          <a:prstGeom prst="rect">
            <a:avLst/>
          </a:prstGeom>
          <a:noFill/>
        </p:spPr>
        <p:txBody>
          <a:bodyPr wrap="square">
            <a:spAutoFit/>
          </a:bodyPr>
          <a:lstStyle/>
          <a:p>
            <a:pPr algn="r"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نصائح لتحقيق أقصى استفادة من أدوات توليد النصوص</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50000"/>
              </a:lnSpc>
              <a:spcAft>
                <a:spcPts val="1000"/>
              </a:spcAft>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تحديد الأهداف بوضوح</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50000"/>
              </a:lnSpc>
              <a:spcAft>
                <a:spcPts val="1000"/>
              </a:spcAft>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استخدام أسلوب الكتابة المفضل</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50000"/>
              </a:lnSpc>
              <a:spcAft>
                <a:spcPts val="1000"/>
              </a:spcAft>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التفاعل مع الأداة بفعالية</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lnSpc>
                <a:spcPct val="150000"/>
              </a:lnSpc>
              <a:spcAft>
                <a:spcPts val="1000"/>
              </a:spcAft>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التكامل مع الأدوات الأخرى</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عنصر نائب للصورة 11" descr="صورة تحتوي على منضدة, داخلي, كوب, جالس&#10;&#10;تم إنشاء الوصف تلقائياً"/>
          <p:cNvPicPr>
            <a:picLocks noGrp="1" noChangeAspect="1"/>
          </p:cNvPicPr>
          <p:nvPr>
            <p:ph type="pic" sz="quarter" idx="10"/>
          </p:nvPr>
        </p:nvPicPr>
        <p:blipFill>
          <a:blip r:embed="rId1" cstate="email"/>
          <a:srcRect/>
          <a:stretch>
            <a:fillRect/>
          </a:stretch>
        </p:blipFill>
        <p:spPr/>
      </p:pic>
      <p:sp>
        <p:nvSpPr>
          <p:cNvPr id="10" name="Rectangle 9"/>
          <p:cNvSpPr/>
          <p:nvPr/>
        </p:nvSpPr>
        <p:spPr>
          <a:xfrm>
            <a:off x="0"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2" name="Group 1"/>
          <p:cNvGrpSpPr/>
          <p:nvPr/>
        </p:nvGrpSpPr>
        <p:grpSpPr>
          <a:xfrm>
            <a:off x="5531042" y="4734480"/>
            <a:ext cx="6659671" cy="2127166"/>
            <a:chOff x="8889806" y="5807302"/>
            <a:chExt cx="3300907" cy="1054343"/>
          </a:xfrm>
        </p:grpSpPr>
        <p:sp>
          <p:nvSpPr>
            <p:cNvPr id="47" name="Freeform: Shape 46"/>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8" name="Freeform: Shape 47"/>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9" name="Freeform: Shape 48"/>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21" name="TextBox 20"/>
          <p:cNvSpPr txBox="1"/>
          <p:nvPr/>
        </p:nvSpPr>
        <p:spPr>
          <a:xfrm>
            <a:off x="2434856" y="2705725"/>
            <a:ext cx="7319631" cy="1446550"/>
          </a:xfrm>
          <a:prstGeom prst="rect">
            <a:avLst/>
          </a:prstGeom>
          <a:noFill/>
        </p:spPr>
        <p:txBody>
          <a:bodyPr wrap="non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ar-SA" sz="8800" b="1" i="0" u="none" strike="noStrike" kern="1200" cap="none" spc="0" normalizeH="0" baseline="0" noProof="0" dirty="0">
                <a:ln>
                  <a:noFill/>
                </a:ln>
                <a:solidFill>
                  <a:srgbClr val="E7E6E6"/>
                </a:solidFill>
                <a:effectLst/>
                <a:uLnTx/>
                <a:uFillTx/>
                <a:latin typeface="VIP Hakm Bold" panose="02000500000000000000" pitchFamily="2" charset="-78"/>
                <a:ea typeface="+mn-ea"/>
                <a:cs typeface="VIP Hakm Bold" panose="02000500000000000000" pitchFamily="2" charset="-78"/>
              </a:rPr>
              <a:t>وقــت استــراحــة</a:t>
            </a:r>
            <a:endParaRPr kumimoji="0" lang="en-US" sz="8800" b="1" i="0" u="none" strike="noStrike" kern="1200" cap="none" spc="0" normalizeH="0" baseline="0" noProof="0" dirty="0">
              <a:ln>
                <a:noFill/>
              </a:ln>
              <a:solidFill>
                <a:srgbClr val="E7E6E6"/>
              </a:solidFill>
              <a:effectLst/>
              <a:uLnTx/>
              <a:uFillTx/>
              <a:latin typeface="VIP Hakm Bold" panose="02000500000000000000" pitchFamily="2" charset="-78"/>
              <a:ea typeface="+mn-ea"/>
              <a:cs typeface="VIP Hakm Bold" panose="02000500000000000000" pitchFamily="2" charset="-78"/>
            </a:endParaRPr>
          </a:p>
        </p:txBody>
      </p:sp>
      <p:grpSp>
        <p:nvGrpSpPr>
          <p:cNvPr id="23" name="Group 22"/>
          <p:cNvGrpSpPr/>
          <p:nvPr/>
        </p:nvGrpSpPr>
        <p:grpSpPr>
          <a:xfrm flipH="1" flipV="1">
            <a:off x="-1" y="0"/>
            <a:ext cx="3513221" cy="1122158"/>
            <a:chOff x="8889806" y="5807302"/>
            <a:chExt cx="3300907" cy="1054343"/>
          </a:xfrm>
        </p:grpSpPr>
        <p:sp>
          <p:nvSpPr>
            <p:cNvPr id="24" name="Freeform: Shape 23"/>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5" name="Freeform: Shape 24"/>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34" name="Freeform: Shape 33"/>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5" name="Freeform: Shape 34"/>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p:cNvPicPr>
            <a:picLocks noGrp="1" noChangeAspect="1"/>
          </p:cNvPicPr>
          <p:nvPr>
            <p:ph type="pic" sz="quarter" idx="11"/>
          </p:nvPr>
        </p:nvPicPr>
        <p:blipFill>
          <a:blip r:embed="rId1" cstate="email"/>
          <a:srcRect/>
          <a:stretch>
            <a:fillRect/>
          </a:stretch>
        </p:blipFill>
        <p:spPr/>
      </p:pic>
      <p:sp>
        <p:nvSpPr>
          <p:cNvPr id="34" name="Graphic 32"/>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100000">
                <a:schemeClr val="accent1">
                  <a:alpha val="70000"/>
                </a:schemeClr>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TextBox 1"/>
          <p:cNvSpPr txBox="1"/>
          <p:nvPr/>
        </p:nvSpPr>
        <p:spPr>
          <a:xfrm flipH="1">
            <a:off x="1881479" y="2058234"/>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الثانية</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grpSp>
        <p:nvGrpSpPr>
          <p:cNvPr id="20" name="Group 19"/>
          <p:cNvGrpSpPr/>
          <p:nvPr/>
        </p:nvGrpSpPr>
        <p:grpSpPr>
          <a:xfrm flipH="1">
            <a:off x="827135" y="3528302"/>
            <a:ext cx="5069529" cy="563579"/>
            <a:chOff x="808638" y="5182215"/>
            <a:chExt cx="2609850" cy="544866"/>
          </a:xfrm>
        </p:grpSpPr>
        <p:sp>
          <p:nvSpPr>
            <p:cNvPr id="21" name="Rectangle: Rounded Corners 20"/>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2" name="Rectangle 21"/>
            <p:cNvSpPr/>
            <p:nvPr/>
          </p:nvSpPr>
          <p:spPr>
            <a:xfrm>
              <a:off x="1092037" y="5182215"/>
              <a:ext cx="2043052" cy="297450"/>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أدوات إنشاء الصور</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3" name="Group 2"/>
          <p:cNvGrpSpPr/>
          <p:nvPr/>
        </p:nvGrpSpPr>
        <p:grpSpPr>
          <a:xfrm flipH="1">
            <a:off x="403225" y="4624796"/>
            <a:ext cx="5287502" cy="571525"/>
            <a:chOff x="808638" y="5218953"/>
            <a:chExt cx="2609850" cy="508128"/>
          </a:xfrm>
        </p:grpSpPr>
        <p:sp>
          <p:nvSpPr>
            <p:cNvPr id="4" name="Rectangle: Rounded Corners 3"/>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5" name="Rectangle 4"/>
            <p:cNvSpPr/>
            <p:nvPr/>
          </p:nvSpPr>
          <p:spPr>
            <a:xfrm>
              <a:off x="1092037" y="5218953"/>
              <a:ext cx="2043052" cy="297450"/>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أدوات تعديل الفيديو والصوت</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8258" b="28258"/>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959327" y="1113425"/>
            <a:ext cx="5717198"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إنشاء الصور</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3463534" y="2706453"/>
            <a:ext cx="8062427" cy="2519921"/>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استخدام </a:t>
            </a:r>
            <a:r>
              <a:rPr lang="en-US" dirty="0">
                <a:solidFill>
                  <a:srgbClr val="FF0000"/>
                </a:solidFill>
                <a:latin typeface="VIP Hakm Bold" panose="02000500000000000000" pitchFamily="2" charset="-78"/>
                <a:ea typeface="Times New Roman" panose="02020603050405020304" pitchFamily="18" charset="0"/>
                <a:cs typeface="Arial" panose="020B0604020202020204" pitchFamily="34" charset="0"/>
              </a:rPr>
              <a:t>DALL-E</a:t>
            </a: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 في إنشاء التصاميم والصور</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مقدمة عن </a:t>
            </a: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DALL-E</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a:t>
            </a:r>
            <a:r>
              <a:rPr lang="en-US" dirty="0">
                <a:latin typeface="VIP Hakm Bold" panose="02000500000000000000" pitchFamily="2" charset="-78"/>
                <a:ea typeface="Times New Roman" panose="02020603050405020304" pitchFamily="18" charset="0"/>
                <a:cs typeface="Arial" panose="020B0604020202020204" pitchFamily="34" charset="0"/>
              </a:rPr>
              <a:t>DALL-E</a:t>
            </a:r>
            <a:r>
              <a:rPr lang="ar-SA" dirty="0">
                <a:latin typeface="Calibri" panose="020F0502020204030204" pitchFamily="34" charset="0"/>
                <a:ea typeface="Times New Roman" panose="02020603050405020304" pitchFamily="18" charset="0"/>
                <a:cs typeface="VIP Hakm Bold" panose="02000500000000000000" pitchFamily="2" charset="-78"/>
              </a:rPr>
              <a:t> هو نموذج ذكاء اصطناعي من تطوير </a:t>
            </a:r>
            <a:r>
              <a:rPr lang="en-US" dirty="0">
                <a:latin typeface="VIP Hakm Bold" panose="02000500000000000000" pitchFamily="2" charset="-78"/>
                <a:ea typeface="Times New Roman" panose="02020603050405020304" pitchFamily="18" charset="0"/>
                <a:cs typeface="Arial" panose="020B0604020202020204" pitchFamily="34" charset="0"/>
              </a:rPr>
              <a:t>OpenAI</a:t>
            </a:r>
            <a:r>
              <a:rPr lang="ar-SA" dirty="0">
                <a:latin typeface="Calibri" panose="020F0502020204030204" pitchFamily="34" charset="0"/>
                <a:ea typeface="Times New Roman" panose="02020603050405020304" pitchFamily="18" charset="0"/>
                <a:cs typeface="VIP Hakm Bold" panose="02000500000000000000" pitchFamily="2" charset="-78"/>
              </a:rPr>
              <a:t>، يمكنه إنشاء صور من وصف نصي مفصل. يعتمد على تقنية تحويل النصوص إلى صور.</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إنشاء تصاميم إبداعية، تصميم إعلانات، إنتاج رسوم توضيحية.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9" name="صورة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68002" y="1273424"/>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32514" b="32514"/>
          <a:stretch>
            <a:fillRect/>
          </a:stretch>
        </p:blipFill>
        <p:spPr>
          <a:xfrm>
            <a:off x="0" y="4452938"/>
            <a:ext cx="12192000" cy="2401887"/>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2281207" y="199627"/>
            <a:ext cx="8194533"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إنشاء الصور</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9" name="TextBox 8"/>
          <p:cNvSpPr txBox="1"/>
          <p:nvPr/>
        </p:nvSpPr>
        <p:spPr>
          <a:xfrm>
            <a:off x="1272093" y="1151816"/>
            <a:ext cx="9647813" cy="2935419"/>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كيفية استخدام </a:t>
            </a: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DALL-E</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التسجيل والدخول: التسجيل في منصة </a:t>
            </a:r>
            <a:r>
              <a:rPr lang="en-US" dirty="0">
                <a:latin typeface="VIP Hakm Bold" panose="02000500000000000000" pitchFamily="2" charset="-78"/>
                <a:ea typeface="Times New Roman" panose="02020603050405020304" pitchFamily="18" charset="0"/>
                <a:cs typeface="Arial" panose="020B0604020202020204" pitchFamily="34" charset="0"/>
              </a:rPr>
              <a:t>OpenAI</a:t>
            </a:r>
            <a:r>
              <a:rPr lang="ar-SA" dirty="0">
                <a:latin typeface="Calibri" panose="020F0502020204030204" pitchFamily="34" charset="0"/>
                <a:ea typeface="Times New Roman" panose="02020603050405020304" pitchFamily="18" charset="0"/>
                <a:cs typeface="VIP Hakm Bold" panose="02000500000000000000" pitchFamily="2" charset="-78"/>
              </a:rPr>
              <a:t> والحصول على الوصول إلى نموذج </a:t>
            </a:r>
            <a:r>
              <a:rPr lang="en-US" dirty="0">
                <a:latin typeface="VIP Hakm Bold" panose="02000500000000000000" pitchFamily="2" charset="-78"/>
                <a:ea typeface="Times New Roman" panose="02020603050405020304" pitchFamily="18" charset="0"/>
                <a:cs typeface="Arial" panose="020B0604020202020204" pitchFamily="34" charset="0"/>
              </a:rPr>
              <a:t>DALL-E</a:t>
            </a:r>
            <a:r>
              <a:rPr lang="ar-SA"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إعداد البيئة: استخدام واجهة المستخدم الخاصة بـ </a:t>
            </a:r>
            <a:r>
              <a:rPr lang="en-US" dirty="0">
                <a:latin typeface="VIP Hakm Bold" panose="02000500000000000000" pitchFamily="2" charset="-78"/>
                <a:ea typeface="Times New Roman" panose="02020603050405020304" pitchFamily="18" charset="0"/>
                <a:cs typeface="Arial" panose="020B0604020202020204" pitchFamily="34" charset="0"/>
              </a:rPr>
              <a:t>OpenAI</a:t>
            </a:r>
            <a:r>
              <a:rPr lang="ar-SA" dirty="0">
                <a:latin typeface="Calibri" panose="020F0502020204030204" pitchFamily="34" charset="0"/>
                <a:ea typeface="Times New Roman" panose="02020603050405020304" pitchFamily="18" charset="0"/>
                <a:cs typeface="VIP Hakm Bold" panose="02000500000000000000" pitchFamily="2" charset="-78"/>
              </a:rPr>
              <a:t> أو تكامل </a:t>
            </a:r>
            <a:r>
              <a:rPr lang="en-US" dirty="0">
                <a:latin typeface="VIP Hakm Bold" panose="02000500000000000000" pitchFamily="2" charset="-78"/>
                <a:ea typeface="Times New Roman" panose="02020603050405020304" pitchFamily="18" charset="0"/>
                <a:cs typeface="Arial" panose="020B0604020202020204" pitchFamily="34" charset="0"/>
              </a:rPr>
              <a:t>DALL-E</a:t>
            </a:r>
            <a:r>
              <a:rPr lang="ar-SA" dirty="0">
                <a:latin typeface="Calibri" panose="020F0502020204030204" pitchFamily="34" charset="0"/>
                <a:ea typeface="Times New Roman" panose="02020603050405020304" pitchFamily="18" charset="0"/>
                <a:cs typeface="VIP Hakm Bold" panose="02000500000000000000" pitchFamily="2" charset="-78"/>
              </a:rPr>
              <a:t> مع التطبيقات الأخرى مثل برامج التصميم.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إدخال المدخلات النصية: كتابة وصف نصي مفصل للصورة المطلوبة. على سبيل المثال، "رسم توضيحي لطفل يقرأ كتاب تحت شجرة في يوم مشمس".</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9673" r="9673"/>
          <a:stretch>
            <a:fillRect/>
          </a:stretch>
        </p:blipFill>
        <p:spPr>
          <a:xfrm>
            <a:off x="0" y="0"/>
            <a:ext cx="9847960" cy="6858000"/>
          </a:xfrm>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endPar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sp>
        <p:nvSpPr>
          <p:cNvPr id="6" name="TextBox 5"/>
          <p:cNvSpPr txBox="1"/>
          <p:nvPr/>
        </p:nvSpPr>
        <p:spPr>
          <a:xfrm>
            <a:off x="6075266" y="537440"/>
            <a:ext cx="7800315"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إنشاء الصور</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3206944" y="1613712"/>
            <a:ext cx="8180633" cy="2519921"/>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توليد الصور:</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تقديم الوصف: إدخال الوصف النصي المطلوب في واجهة </a:t>
            </a:r>
            <a:r>
              <a:rPr lang="en-US" dirty="0">
                <a:latin typeface="VIP Hakm Bold" panose="02000500000000000000" pitchFamily="2" charset="-78"/>
                <a:ea typeface="Times New Roman" panose="02020603050405020304" pitchFamily="18" charset="0"/>
                <a:cs typeface="Arial" panose="020B0604020202020204" pitchFamily="34" charset="0"/>
              </a:rPr>
              <a:t>DALL-E</a:t>
            </a:r>
            <a:r>
              <a:rPr lang="ar-SA"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تلقي الصور: سيقوم </a:t>
            </a:r>
            <a:r>
              <a:rPr lang="en-US" dirty="0">
                <a:latin typeface="VIP Hakm Bold" panose="02000500000000000000" pitchFamily="2" charset="-78"/>
                <a:ea typeface="Times New Roman" panose="02020603050405020304" pitchFamily="18" charset="0"/>
                <a:cs typeface="Arial" panose="020B0604020202020204" pitchFamily="34" charset="0"/>
              </a:rPr>
              <a:t>DALL-E</a:t>
            </a:r>
            <a:r>
              <a:rPr lang="ar-SA" dirty="0">
                <a:latin typeface="Calibri" panose="020F0502020204030204" pitchFamily="34" charset="0"/>
                <a:ea typeface="Times New Roman" panose="02020603050405020304" pitchFamily="18" charset="0"/>
                <a:cs typeface="VIP Hakm Bold" panose="02000500000000000000" pitchFamily="2" charset="-78"/>
              </a:rPr>
              <a:t> بإنشاء صور بناءً على الوصف المقدم.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تنقيح الصور: يمكن تعديل الصور الناتجة باستخدام برامج تحرير الصور مثل </a:t>
            </a:r>
            <a:r>
              <a:rPr lang="en-US" dirty="0">
                <a:latin typeface="VIP Hakm Bold" panose="02000500000000000000" pitchFamily="2" charset="-78"/>
                <a:ea typeface="Times New Roman" panose="02020603050405020304" pitchFamily="18" charset="0"/>
                <a:cs typeface="Arial" panose="020B0604020202020204" pitchFamily="34" charset="0"/>
              </a:rPr>
              <a:t>Adobe Photoshop</a:t>
            </a:r>
            <a:r>
              <a:rPr lang="ar-SA" dirty="0">
                <a:latin typeface="Calibri" panose="020F0502020204030204" pitchFamily="34" charset="0"/>
                <a:ea typeface="Times New Roman" panose="02020603050405020304" pitchFamily="18" charset="0"/>
                <a:cs typeface="VIP Hakm Bold" panose="02000500000000000000" pitchFamily="2" charset="-78"/>
              </a:rPr>
              <a:t> إذا لزم الأمر.</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4" dur="50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19" dur="500"/>
                                        <p:tgtEl>
                                          <p:spTgt spid="10">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24" dur="500"/>
                                        <p:tgtEl>
                                          <p:spTgt spid="10">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animEffect transition="in" filter="randombar(horizontal)">
                                      <p:cBhvr>
                                        <p:cTn id="29"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34538" r="34538"/>
          <a:stretch>
            <a:fillRect/>
          </a:stretch>
        </p:blipFill>
        <p:spPr>
          <a:xfrm>
            <a:off x="2" y="0"/>
            <a:ext cx="3770140" cy="6858000"/>
          </a:xfrm>
        </p:spPr>
      </p:pic>
      <p:sp>
        <p:nvSpPr>
          <p:cNvPr id="7" name="Graphic 5"/>
          <p:cNvSpPr/>
          <p:nvPr/>
        </p:nvSpPr>
        <p:spPr>
          <a:xfrm>
            <a:off x="1" y="0"/>
            <a:ext cx="3770139"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1" name="TextBox 10"/>
          <p:cNvSpPr txBox="1"/>
          <p:nvPr/>
        </p:nvSpPr>
        <p:spPr>
          <a:xfrm>
            <a:off x="6430709" y="1094377"/>
            <a:ext cx="7011540"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إنشاء الصور</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3" name="TextBox 12"/>
          <p:cNvSpPr txBox="1"/>
          <p:nvPr/>
        </p:nvSpPr>
        <p:spPr>
          <a:xfrm>
            <a:off x="4339588" y="2161788"/>
            <a:ext cx="7147252" cy="3350917"/>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تحسين نتائج التوليد:</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تقديم أوصاف مفصلة: كلما كان الوصف أكثر تفصيلاً، كانت الصور الناتجة أكثر دقة وملاءمة.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استخدام الإرشادات الفنية: يمكن توجيه </a:t>
            </a:r>
            <a:r>
              <a:rPr lang="en-US" dirty="0">
                <a:latin typeface="VIP Hakm Bold" panose="02000500000000000000" pitchFamily="2" charset="-78"/>
                <a:ea typeface="Times New Roman" panose="02020603050405020304" pitchFamily="18" charset="0"/>
                <a:cs typeface="Arial" panose="020B0604020202020204" pitchFamily="34" charset="0"/>
              </a:rPr>
              <a:t>DALL-E</a:t>
            </a:r>
            <a:r>
              <a:rPr lang="ar-SA" dirty="0">
                <a:latin typeface="Calibri" panose="020F0502020204030204" pitchFamily="34" charset="0"/>
                <a:ea typeface="Times New Roman" panose="02020603050405020304" pitchFamily="18" charset="0"/>
                <a:cs typeface="VIP Hakm Bold" panose="02000500000000000000" pitchFamily="2" charset="-78"/>
              </a:rPr>
              <a:t> لاستخدام نمط فني معين أو تضمين عناصر محددة.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التكرار والتعديل: تجربة إنشاء الصور عدة مرات وتعديل الوصف للحصول على النتائج المرجوة.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a:ln>
                  <a:noFill/>
                </a:ln>
                <a:solidFill>
                  <a:prstClr val="white"/>
                </a:solidFill>
                <a:effectLst/>
                <a:uLnTx/>
                <a:uFillTx/>
                <a:latin typeface="Roboto" panose="02000000000000000000"/>
                <a:ea typeface="+mn-ea"/>
                <a:cs typeface="+mn-cs"/>
              </a:rPr>
              <a:t>التربة</a:t>
            </a: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5" name="TextBox 4"/>
          <p:cNvSpPr txBox="1"/>
          <p:nvPr/>
        </p:nvSpPr>
        <p:spPr>
          <a:xfrm>
            <a:off x="2581670" y="766774"/>
            <a:ext cx="7028658" cy="854080"/>
          </a:xfrm>
          <a:prstGeom prst="rect">
            <a:avLst/>
          </a:prstGeom>
          <a:noFill/>
        </p:spPr>
        <p:txBody>
          <a:bodyPr wrap="square">
            <a:spAutoFit/>
          </a:bodyPr>
          <a:lstStyle/>
          <a:p>
            <a:pPr lvl="0" algn="ctr" rtl="1">
              <a:lnSpc>
                <a:spcPct val="150000"/>
              </a:lnSpc>
              <a:spcBef>
                <a:spcPts val="1200"/>
              </a:spcBef>
              <a:spcAft>
                <a:spcPts val="1000"/>
              </a:spcAft>
            </a:pPr>
            <a:r>
              <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أدوات إنشاء الصور</a:t>
            </a:r>
            <a:endPar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1338774" y="2822360"/>
            <a:ext cx="9514449" cy="3410164"/>
          </a:xfrm>
          <a:prstGeom prst="rect">
            <a:avLst/>
          </a:prstGeom>
          <a:noFill/>
        </p:spPr>
        <p:txBody>
          <a:bodyPr wrap="square">
            <a:spAutoFit/>
          </a:bodyPr>
          <a:lstStyle/>
          <a:p>
            <a:pPr algn="just" rtl="1">
              <a:lnSpc>
                <a:spcPct val="115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أدوات أخرى لإنشاء الصور والتصاميم</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MidJourney</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أداة تعتمد على الذكاء الاصطناعي لإنشاء صور فنية وتصاميم إبداعية من وصف نصي.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تصميم الصور الفنية، إنشاء الخلفيات، إنتاج الرسوم التوضيحية.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Artbreeder</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منصة تعتمد على الذكاء الاصطناعي لدمج وتوليد الصور استنادًا إلى الصور الموجودة أو الوصف النصي.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إنشاء الصور الشخصية، تصميم الفن الرقمي، تحسين الصور.</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0823" y="0"/>
            <a:ext cx="3143749"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TextBox 7"/>
          <p:cNvSpPr txBox="1"/>
          <p:nvPr/>
        </p:nvSpPr>
        <p:spPr>
          <a:xfrm>
            <a:off x="5963119" y="2232831"/>
            <a:ext cx="7865471"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إنشاء الصور</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3038622" y="3538026"/>
            <a:ext cx="8386876" cy="1976182"/>
          </a:xfrm>
          <a:prstGeom prst="rect">
            <a:avLst/>
          </a:prstGeom>
          <a:noFill/>
        </p:spPr>
        <p:txBody>
          <a:bodyPr wrap="square">
            <a:spAutoFit/>
          </a:bodyPr>
          <a:lstStyle/>
          <a:p>
            <a:pPr algn="just" rtl="1">
              <a:lnSpc>
                <a:spcPct val="150000"/>
              </a:lnSpc>
              <a:spcAft>
                <a:spcPts val="1000"/>
              </a:spcAft>
            </a:pP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DeepArt</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التعريف: أداة تستخدم الشبكات العصبية لتحويل الصور العادية إلى لوحات فنية مستوحاة من أنماط فنية مختلفة.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الاستخدامات: تحويل الصور الفوتوغرافية إلى لوحات فنية، إنتاج الصور الإبداعية.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292" r="25292"/>
          <a:stretch>
            <a:fillRect/>
          </a:stretch>
        </p:blipFill>
        <p:spPr>
          <a:xfrm>
            <a:off x="-1" y="1430339"/>
            <a:ext cx="3578085" cy="5427662"/>
          </a:xfrm>
        </p:spPr>
      </p:pic>
      <p:sp>
        <p:nvSpPr>
          <p:cNvPr id="7" name="Graphic 3"/>
          <p:cNvSpPr/>
          <p:nvPr/>
        </p:nvSpPr>
        <p:spPr>
          <a:xfrm flipH="1">
            <a:off x="-2" y="1430339"/>
            <a:ext cx="3578087"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9" name="Freeform: Shape 38"/>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057209" y="2323329"/>
            <a:ext cx="7906044"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إنشاء الصور</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3882731" y="3992276"/>
            <a:ext cx="7906044" cy="1719702"/>
          </a:xfrm>
          <a:prstGeom prst="rect">
            <a:avLst/>
          </a:prstGeom>
          <a:noFill/>
        </p:spPr>
        <p:txBody>
          <a:bodyPr wrap="square">
            <a:spAutoFit/>
          </a:bodyPr>
          <a:lstStyle/>
          <a:p>
            <a:pPr marL="342900" marR="0" lvl="0" indent="-342900" algn="just" defTabSz="914400" rtl="1" eaLnBrk="1" fontAlgn="auto" latinLnBrk="0" hangingPunct="1">
              <a:lnSpc>
                <a:spcPct val="150000"/>
              </a:lnSpc>
              <a:spcBef>
                <a:spcPts val="0"/>
              </a:spcBef>
              <a:spcAft>
                <a:spcPts val="0"/>
              </a:spcAft>
              <a:buClrTx/>
              <a:buSzTx/>
              <a:buFontTx/>
              <a:buBlip>
                <a:blip r:embed="rId2"/>
              </a:buBlip>
              <a:defRPr/>
            </a:pP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ثم قم بالضغط علي </a:t>
            </a:r>
            <a:r>
              <a:rPr kumimoji="0" lang="en-US" sz="1800" b="0" i="0" u="none" strike="noStrike" kern="1200" cap="none" spc="0" normalizeH="0" baseline="0" noProof="0" dirty="0">
                <a:ln>
                  <a:noFill/>
                </a:ln>
                <a:solidFill>
                  <a:prstClr val="black"/>
                </a:solidFill>
                <a:effectLst/>
                <a:uLnTx/>
                <a:uFillTx/>
                <a:latin typeface="VIP Hakm Bold" panose="02000500000000000000" pitchFamily="2" charset="-78"/>
                <a:ea typeface="Calibri" panose="020F0502020204030204" pitchFamily="34" charset="0"/>
                <a:cs typeface="Arial" panose="020B0604020202020204" pitchFamily="34" charset="0"/>
              </a:rPr>
              <a:t>get started</a:t>
            </a: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 للبدء في التعديل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1" eaLnBrk="1" fontAlgn="auto" latinLnBrk="0" hangingPunct="1">
              <a:lnSpc>
                <a:spcPct val="150000"/>
              </a:lnSpc>
              <a:spcBef>
                <a:spcPts val="0"/>
              </a:spcBef>
              <a:spcAft>
                <a:spcPts val="0"/>
              </a:spcAft>
              <a:buClrTx/>
              <a:buSzTx/>
              <a:buFontTx/>
              <a:buBlip>
                <a:blip r:embed="rId2"/>
              </a:buBlip>
              <a:defRPr/>
            </a:pP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ثم قم بالضغط علي </a:t>
            </a:r>
            <a:r>
              <a:rPr kumimoji="0" lang="en-US" sz="1800" b="0" i="0" u="none" strike="noStrike" kern="1200" cap="none" spc="0" normalizeH="0" baseline="0" noProof="0" dirty="0">
                <a:ln>
                  <a:noFill/>
                </a:ln>
                <a:solidFill>
                  <a:prstClr val="black"/>
                </a:solidFill>
                <a:effectLst/>
                <a:uLnTx/>
                <a:uFillTx/>
                <a:latin typeface="VIP Hakm Bold" panose="02000500000000000000" pitchFamily="2" charset="-78"/>
                <a:ea typeface="Calibri" panose="020F0502020204030204" pitchFamily="34" charset="0"/>
                <a:cs typeface="Arial" panose="020B0604020202020204" pitchFamily="34" charset="0"/>
              </a:rPr>
              <a:t>open a file</a:t>
            </a: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 لاختيار الملف الذي تريد لتعديل عليه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1" eaLnBrk="1" fontAlgn="auto" latinLnBrk="0" hangingPunct="1">
              <a:lnSpc>
                <a:spcPct val="150000"/>
              </a:lnSpc>
              <a:spcBef>
                <a:spcPts val="0"/>
              </a:spcBef>
              <a:spcAft>
                <a:spcPts val="0"/>
              </a:spcAft>
              <a:buClrTx/>
              <a:buSzTx/>
              <a:buFontTx/>
              <a:buBlip>
                <a:blip r:embed="rId2"/>
              </a:buBlip>
              <a:defRPr/>
            </a:pP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وانتظر ثوان حتي يبدأ في تحميل الملف ثم ستظهر أمامك هذه القائمة وتستطيع من خلالها إضافة النصوص التي تريدها وتعديل كل شيء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flipH="1">
            <a:off x="-19833" y="0"/>
            <a:ext cx="4209262" cy="2528798"/>
            <a:chOff x="7982738" y="0"/>
            <a:chExt cx="4209262" cy="2528798"/>
          </a:xfrm>
        </p:grpSpPr>
        <p:sp>
          <p:nvSpPr>
            <p:cNvPr id="20" name="Freeform: Shape 19"/>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1" name="Freeform: Shape 20"/>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15" name="Picture Placeholder 1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1869" r="21869"/>
          <a:stretch>
            <a:fillRect/>
          </a:stretch>
        </p:blipFill>
        <p:spPr>
          <a:xfrm>
            <a:off x="356018" y="2028487"/>
            <a:ext cx="2299597" cy="2300716"/>
          </a:xfrm>
        </p:spPr>
      </p:pic>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1874" r="21874"/>
          <a:stretch>
            <a:fillRect/>
          </a:stretch>
        </p:blipFill>
        <p:spPr>
          <a:xfrm>
            <a:off x="1764222" y="882649"/>
            <a:ext cx="1895475" cy="1897063"/>
          </a:xfrm>
        </p:spPr>
      </p:pic>
      <p:pic>
        <p:nvPicPr>
          <p:cNvPr id="9" name="Picture Placeholder 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1834862" y="3531090"/>
            <a:ext cx="1854788" cy="1897062"/>
          </a:xfrm>
        </p:spPr>
      </p:pic>
      <p:sp>
        <p:nvSpPr>
          <p:cNvPr id="13" name="TextBox 12"/>
          <p:cNvSpPr txBox="1"/>
          <p:nvPr/>
        </p:nvSpPr>
        <p:spPr>
          <a:xfrm>
            <a:off x="4590874" y="2779712"/>
            <a:ext cx="6858122" cy="1719702"/>
          </a:xfrm>
          <a:prstGeom prst="rect">
            <a:avLst/>
          </a:prstGeom>
          <a:noFill/>
        </p:spPr>
        <p:txBody>
          <a:bodyPr wrap="square">
            <a:spAutoFit/>
          </a:bodyPr>
          <a:lstStyle/>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أدوات تعديل الفيديو والصوت المدعومة بالذكاء الاصطناعي تستخدم تقنيات التعلم العميق لتحسين جودة المحتوى المرئي والمسموع وتبسيط عمليات التحرير. تشمل هذه الأدوات ميزات مثل إزالة الضوضاء، تحسين الألوان، إضافة مؤثرات بصرية، وتصحيح الأخطاء.</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5221424" y="1424658"/>
            <a:ext cx="6490537"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VIP Hakm Bold" panose="02000500000000000000" pitchFamily="2" charset="-78"/>
            </a:endParaRPr>
          </a:p>
        </p:txBody>
      </p:sp>
      <p:pic>
        <p:nvPicPr>
          <p:cNvPr id="2" name="صورة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85833" y="1709987"/>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22006" r="22006"/>
          <a:stretch>
            <a:fillRect/>
          </a:stretch>
        </p:blipFill>
        <p:spPr>
          <a:xfrm>
            <a:off x="0" y="0"/>
            <a:ext cx="5945378" cy="6858000"/>
          </a:xfrm>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708197" y="494958"/>
            <a:ext cx="7951240"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0" name="TextBox 9"/>
          <p:cNvSpPr txBox="1"/>
          <p:nvPr/>
        </p:nvSpPr>
        <p:spPr>
          <a:xfrm>
            <a:off x="3992599" y="1625301"/>
            <a:ext cx="7149013" cy="3607398"/>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أدوات تعديل الفيديو المدعومة بالذكاء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Adobe Premiere Pro</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 مع </a:t>
            </a: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Adobe Sensei</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B050"/>
                </a:solidFill>
                <a:latin typeface="Calibri" panose="020F0502020204030204" pitchFamily="34" charset="0"/>
                <a:ea typeface="Times New Roman" panose="02020603050405020304" pitchFamily="18" charset="0"/>
                <a:cs typeface="VIP Hakm Bold" panose="02000500000000000000" pitchFamily="2" charset="-78"/>
              </a:rPr>
              <a:t>الميزات: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تحرير تلقائي: قص وتحرير الفيديو تلقائيًا بناءً على التعرف على المشاهد المهمة.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تحسين الألوان: ضبط الألوان وتوازن اللون الأبيض تلقائيًا.</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إزالة الضوضاء: تقليل الضوضاء في الفيديو لتحسين الجودة.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rot="10800000" flipH="1">
            <a:off x="2439008" y="4177998"/>
            <a:ext cx="5029646" cy="2698803"/>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5630" r="35630"/>
          <a:stretch>
            <a:fillRect/>
          </a:stretch>
        </p:blipFill>
        <p:spPr>
          <a:xfrm>
            <a:off x="-1" y="0"/>
            <a:ext cx="4041898" cy="6858000"/>
          </a:xfrm>
        </p:spPr>
      </p:pic>
      <p:sp>
        <p:nvSpPr>
          <p:cNvPr id="3" name="Graphic 1"/>
          <p:cNvSpPr/>
          <p:nvPr/>
        </p:nvSpPr>
        <p:spPr>
          <a:xfrm>
            <a:off x="-1" y="18801"/>
            <a:ext cx="4041898"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2" name="Rectangle 11"/>
          <p:cNvSpPr/>
          <p:nvPr/>
        </p:nvSpPr>
        <p:spPr>
          <a:xfrm>
            <a:off x="1877910" y="800923"/>
            <a:ext cx="1122196"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25" name="Rectangle 10"/>
          <p:cNvSpPr/>
          <p:nvPr/>
        </p:nvSpPr>
        <p:spPr>
          <a:xfrm>
            <a:off x="646876" y="4901868"/>
            <a:ext cx="913582"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418923" y="1186092"/>
            <a:ext cx="7162624"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1" name="TextBox 10"/>
          <p:cNvSpPr txBox="1"/>
          <p:nvPr/>
        </p:nvSpPr>
        <p:spPr>
          <a:xfrm>
            <a:off x="4377914" y="2291868"/>
            <a:ext cx="7050082" cy="3479158"/>
          </a:xfrm>
          <a:prstGeom prst="rect">
            <a:avLst/>
          </a:prstGeom>
          <a:noFill/>
        </p:spPr>
        <p:txBody>
          <a:bodyPr wrap="square">
            <a:spAutoFit/>
          </a:bodyPr>
          <a:lstStyle/>
          <a:p>
            <a:pPr algn="just" rtl="1">
              <a:lnSpc>
                <a:spcPct val="150000"/>
              </a:lnSpc>
              <a:spcAft>
                <a:spcPts val="1000"/>
              </a:spcAft>
            </a:pP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Magisto</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B050"/>
                </a:solidFill>
                <a:latin typeface="Calibri" panose="020F0502020204030204" pitchFamily="34" charset="0"/>
                <a:ea typeface="Times New Roman" panose="02020603050405020304" pitchFamily="18" charset="0"/>
                <a:cs typeface="VIP Hakm Bold" panose="02000500000000000000" pitchFamily="2" charset="-78"/>
              </a:rPr>
              <a:t>الميزات: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إنشاء الفيديو تلقائيًا: تحويل الصور والفيديوهات إلى فيديوهات مدمجة مع موسيقى وتأثيرات.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تحليل المحتوى: التعرف على الأجزاء المهمة في الفيديو واستخدامها بشكل ذكي.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التخصيص: إضافة نصوص، ومؤثرات، وموسيقى بسهولة.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0823" y="0"/>
            <a:ext cx="2591700"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TextBox 7"/>
          <p:cNvSpPr txBox="1"/>
          <p:nvPr/>
        </p:nvSpPr>
        <p:spPr>
          <a:xfrm>
            <a:off x="4353869" y="1698054"/>
            <a:ext cx="7434906"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2" name="TextBox 11"/>
          <p:cNvSpPr txBox="1"/>
          <p:nvPr/>
        </p:nvSpPr>
        <p:spPr>
          <a:xfrm>
            <a:off x="655426" y="3005464"/>
            <a:ext cx="9867168" cy="2648161"/>
          </a:xfrm>
          <a:prstGeom prst="rect">
            <a:avLst/>
          </a:prstGeom>
          <a:noFill/>
        </p:spPr>
        <p:txBody>
          <a:bodyPr wrap="square">
            <a:spAutoFit/>
          </a:bodyPr>
          <a:lstStyle/>
          <a:p>
            <a:pPr lvl="0" algn="just" rtl="1">
              <a:lnSpc>
                <a:spcPct val="150000"/>
              </a:lnSpc>
              <a:spcAft>
                <a:spcPts val="1000"/>
              </a:spcAft>
            </a:pP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Wondershare Filmora</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lvl="0" algn="just" rtl="1">
              <a:lnSpc>
                <a:spcPct val="150000"/>
              </a:lnSpc>
              <a:spcAft>
                <a:spcPts val="1000"/>
              </a:spcAft>
            </a:pPr>
            <a:r>
              <a:rPr lang="ar-SA" dirty="0">
                <a:solidFill>
                  <a:srgbClr val="00B050"/>
                </a:solidFill>
                <a:latin typeface="Calibri" panose="020F0502020204030204" pitchFamily="34" charset="0"/>
                <a:ea typeface="Times New Roman" panose="02020603050405020304" pitchFamily="18" charset="0"/>
                <a:cs typeface="VIP Hakm Bold" panose="02000500000000000000" pitchFamily="2" charset="-78"/>
              </a:rPr>
              <a:t>الميزات:</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Blip>
                <a:blip r:embed="rId1"/>
              </a:buBlip>
            </a:pPr>
            <a:r>
              <a:rPr lang="ar-SA" dirty="0">
                <a:solidFill>
                  <a:prstClr val="black"/>
                </a:solidFill>
                <a:latin typeface="Calibri" panose="020F0502020204030204" pitchFamily="34" charset="0"/>
                <a:ea typeface="Times New Roman" panose="02020603050405020304" pitchFamily="18" charset="0"/>
                <a:cs typeface="VIP Hakm Bold" panose="02000500000000000000" pitchFamily="2" charset="-78"/>
              </a:rPr>
              <a:t>التعرف على الوجه: إضافة تأثيرات تلقائيًا على الوجوه في الفيديو.</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Blip>
                <a:blip r:embed="rId1"/>
              </a:buBlip>
            </a:pPr>
            <a:r>
              <a:rPr lang="ar-SA" dirty="0">
                <a:solidFill>
                  <a:prstClr val="black"/>
                </a:solidFill>
                <a:latin typeface="Calibri" panose="020F0502020204030204" pitchFamily="34" charset="0"/>
                <a:ea typeface="Times New Roman" panose="02020603050405020304" pitchFamily="18" charset="0"/>
                <a:cs typeface="VIP Hakm Bold" panose="02000500000000000000" pitchFamily="2" charset="-78"/>
              </a:rPr>
              <a:t>تحسين الفيديو: تحسين جودة الفيديو، وتثبيت الصور، وضبط الألوان.</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Blip>
                <a:blip r:embed="rId1"/>
              </a:buBlip>
            </a:pPr>
            <a:r>
              <a:rPr lang="ar-SA" dirty="0">
                <a:solidFill>
                  <a:prstClr val="black"/>
                </a:solidFill>
                <a:latin typeface="Calibri" panose="020F0502020204030204" pitchFamily="34" charset="0"/>
                <a:ea typeface="Times New Roman" panose="02020603050405020304" pitchFamily="18" charset="0"/>
                <a:cs typeface="VIP Hakm Bold" panose="02000500000000000000" pitchFamily="2" charset="-78"/>
              </a:rPr>
              <a:t>تحرير الصوت: مزج وتحسين الصوت بسهولة.</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Graphic 35"/>
          <p:cNvSpPr/>
          <p:nvPr/>
        </p:nvSpPr>
        <p:spPr>
          <a:xfrm>
            <a:off x="0" y="3237186"/>
            <a:ext cx="7924800" cy="3619385"/>
          </a:xfrm>
          <a:custGeom>
            <a:avLst/>
            <a:gdLst>
              <a:gd name="connsiteX0" fmla="*/ 5081492 w 5081492"/>
              <a:gd name="connsiteY0" fmla="*/ 909257 h 2770346"/>
              <a:gd name="connsiteX1" fmla="*/ 5081492 w 5081492"/>
              <a:gd name="connsiteY1" fmla="*/ 2770346 h 2770346"/>
              <a:gd name="connsiteX2" fmla="*/ 0 w 5081492"/>
              <a:gd name="connsiteY2" fmla="*/ 2770346 h 2770346"/>
              <a:gd name="connsiteX3" fmla="*/ 0 w 5081492"/>
              <a:gd name="connsiteY3" fmla="*/ 0 h 2770346"/>
              <a:gd name="connsiteX4" fmla="*/ 696182 w 5081492"/>
              <a:gd name="connsiteY4" fmla="*/ 696182 h 2770346"/>
              <a:gd name="connsiteX5" fmla="*/ 1210628 w 5081492"/>
              <a:gd name="connsiteY5" fmla="*/ 909257 h 2770346"/>
              <a:gd name="connsiteX6" fmla="*/ 5081492 w 5081492"/>
              <a:gd name="connsiteY6" fmla="*/ 909257 h 27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1492" h="2770346">
                <a:moveTo>
                  <a:pt x="5081492" y="909257"/>
                </a:moveTo>
                <a:lnTo>
                  <a:pt x="5081492" y="2770346"/>
                </a:lnTo>
                <a:lnTo>
                  <a:pt x="0" y="2770346"/>
                </a:lnTo>
                <a:lnTo>
                  <a:pt x="0" y="0"/>
                </a:lnTo>
                <a:lnTo>
                  <a:pt x="696182" y="696182"/>
                </a:lnTo>
                <a:cubicBezTo>
                  <a:pt x="832580" y="832580"/>
                  <a:pt x="1017651" y="909257"/>
                  <a:pt x="1210628" y="909257"/>
                </a:cubicBezTo>
                <a:lnTo>
                  <a:pt x="5081492" y="909257"/>
                </a:lnTo>
                <a:close/>
              </a:path>
            </a:pathLst>
          </a:custGeom>
          <a:solidFill>
            <a:srgbClr val="188FA1"/>
          </a:solidFill>
          <a:ln w="9525" cap="flat">
            <a:noFill/>
            <a:prstDash val="solid"/>
            <a:miter/>
          </a:ln>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3" name="Picture Placeholder 2"/>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26196" b="26196"/>
          <a:stretch>
            <a:fillRect/>
          </a:stretch>
        </p:blipFill>
        <p:spPr>
          <a:xfrm>
            <a:off x="3184525" y="4445000"/>
            <a:ext cx="9010650" cy="2413000"/>
          </a:xfrm>
        </p:spPr>
      </p:pic>
      <p:sp>
        <p:nvSpPr>
          <p:cNvPr id="4" name="Graphic 2"/>
          <p:cNvSpPr/>
          <p:nvPr/>
        </p:nvSpPr>
        <p:spPr>
          <a:xfrm>
            <a:off x="3182937" y="4445000"/>
            <a:ext cx="9009063" cy="2413000"/>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3" name="Freeform: Shape 12"/>
          <p:cNvSpPr/>
          <p:nvPr/>
        </p:nvSpPr>
        <p:spPr>
          <a:xfrm>
            <a:off x="6576612" y="2716138"/>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1"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a:off x="672188" y="192602"/>
            <a:ext cx="10847622"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4" name="TextBox 13"/>
          <p:cNvSpPr txBox="1"/>
          <p:nvPr/>
        </p:nvSpPr>
        <p:spPr>
          <a:xfrm>
            <a:off x="881062" y="963472"/>
            <a:ext cx="10429875" cy="3191899"/>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أدوات تعديل الصوت المدعومة بالذكاء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Adobe Audition</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 مع </a:t>
            </a: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Adobe Sensei</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B050"/>
                </a:solidFill>
                <a:latin typeface="Calibri" panose="020F0502020204030204" pitchFamily="34" charset="0"/>
                <a:ea typeface="Times New Roman" panose="02020603050405020304" pitchFamily="18" charset="0"/>
                <a:cs typeface="VIP Hakm Bold" panose="02000500000000000000" pitchFamily="2" charset="-78"/>
              </a:rPr>
              <a:t>الميزات: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إزالة الضوضاء: تقليل الضوضاء الخلفية بشكل تلقائي.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تحسين الصوت: تحسين جودة الصوت وتعديل المستويات.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التعرف على الكلام: تحويل الصوت إلى نص لتسهيل التحرير.</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29801" b="29801"/>
          <a:stretch>
            <a:fillRect/>
          </a:stretch>
        </p:blipFill>
        <p:spPr>
          <a:xfrm>
            <a:off x="0" y="4452938"/>
            <a:ext cx="12192000" cy="2401887"/>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2504050" y="383834"/>
            <a:ext cx="7794728"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9" name="TextBox 8"/>
          <p:cNvSpPr txBox="1"/>
          <p:nvPr/>
        </p:nvSpPr>
        <p:spPr>
          <a:xfrm>
            <a:off x="2147703" y="1370373"/>
            <a:ext cx="7502698" cy="2648161"/>
          </a:xfrm>
          <a:prstGeom prst="rect">
            <a:avLst/>
          </a:prstGeom>
          <a:noFill/>
        </p:spPr>
        <p:txBody>
          <a:bodyPr wrap="square">
            <a:spAutoFit/>
          </a:bodyPr>
          <a:lstStyle/>
          <a:p>
            <a:pPr algn="just" rtl="1">
              <a:lnSpc>
                <a:spcPct val="150000"/>
              </a:lnSpc>
              <a:spcAft>
                <a:spcPts val="1000"/>
              </a:spcAft>
            </a:pP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Auphonic</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B050"/>
                </a:solidFill>
                <a:latin typeface="Calibri" panose="020F0502020204030204" pitchFamily="34" charset="0"/>
                <a:ea typeface="Times New Roman" panose="02020603050405020304" pitchFamily="18" charset="0"/>
                <a:cs typeface="VIP Hakm Bold" panose="02000500000000000000" pitchFamily="2" charset="-78"/>
              </a:rPr>
              <a:t>الميزات: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توازن الصوت: ضبط مستويات الصوت بين المتحدثين.</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إزالة الضوضاء: تقليل الضوضاء الخلفية والتشويش.</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تحليل الصوت: تحليل وتحسين جودة الصوت تلقائيًا.</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8258" b="28258"/>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6096000" y="989498"/>
            <a:ext cx="5738371"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1" name="TextBox 10"/>
          <p:cNvSpPr txBox="1"/>
          <p:nvPr/>
        </p:nvSpPr>
        <p:spPr>
          <a:xfrm>
            <a:off x="3160295" y="2528798"/>
            <a:ext cx="7990498" cy="2648161"/>
          </a:xfrm>
          <a:prstGeom prst="rect">
            <a:avLst/>
          </a:prstGeom>
          <a:noFill/>
        </p:spPr>
        <p:txBody>
          <a:bodyPr wrap="square">
            <a:spAutoFit/>
          </a:bodyPr>
          <a:lstStyle/>
          <a:p>
            <a:pPr algn="just" rtl="1">
              <a:lnSpc>
                <a:spcPct val="150000"/>
              </a:lnSpc>
              <a:spcAft>
                <a:spcPts val="1000"/>
              </a:spcAft>
            </a:pP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iZotope RX</a:t>
            </a: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B050"/>
                </a:solidFill>
                <a:latin typeface="Calibri" panose="020F0502020204030204" pitchFamily="34" charset="0"/>
                <a:ea typeface="Times New Roman" panose="02020603050405020304" pitchFamily="18" charset="0"/>
                <a:cs typeface="VIP Hakm Bold" panose="02000500000000000000" pitchFamily="2" charset="-78"/>
              </a:rPr>
              <a:t>الميزات: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إزالة الضوضاء: إزالة الضوضاء غير المرغوب فيها من التسجيلات الصوتية.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تحليل الطيف: تحليل وتحسين جودة الصوت من خلال تحليل الطيف الصوتي.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تصحيح التوقيت: تعديل التوقيت وتصحيح الأخطاء الصوتية.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6654" r="6654"/>
          <a:stretch>
            <a:fillRect/>
          </a:stretch>
        </p:blipFill>
        <p:spPr>
          <a:xfrm>
            <a:off x="0" y="0"/>
            <a:ext cx="5945378" cy="6858000"/>
          </a:xfrm>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688016" y="363801"/>
            <a:ext cx="7951240"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0" name="TextBox 9"/>
          <p:cNvSpPr txBox="1"/>
          <p:nvPr/>
        </p:nvSpPr>
        <p:spPr>
          <a:xfrm>
            <a:off x="4288021" y="1497043"/>
            <a:ext cx="6879102" cy="3479158"/>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نصائح لتحقيق أقصى استفادة من أدوات تعديل الفيديو والصوت</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التعرف على الأدوات والميزات:</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استكشاف وفهم الميزات المختلفة للأدوات المستخدمة يمكن أن يساعد في تحسين جودة التحرير.</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تجربة عدة مرات:</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تجربة الأدوات والتقنيات المختلفة عدة مرات يمكن أن يساعد في تحسين النتائج واكتساب مهارات جديدة.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14100" r="14100"/>
          <a:stretch>
            <a:fillRect/>
          </a:stretch>
        </p:blipFill>
        <p:spPr>
          <a:xfrm>
            <a:off x="0" y="0"/>
            <a:ext cx="9847960" cy="6858000"/>
          </a:xfrm>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endPar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sp>
        <p:nvSpPr>
          <p:cNvPr id="6" name="TextBox 5"/>
          <p:cNvSpPr txBox="1"/>
          <p:nvPr/>
        </p:nvSpPr>
        <p:spPr>
          <a:xfrm>
            <a:off x="4790929" y="308915"/>
            <a:ext cx="8043986"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أدوات تعديل الفيديو والصوت</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0" name="TextBox 9"/>
          <p:cNvSpPr txBox="1"/>
          <p:nvPr/>
        </p:nvSpPr>
        <p:spPr>
          <a:xfrm>
            <a:off x="3298655" y="1385188"/>
            <a:ext cx="8088922" cy="2935419"/>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استخدام القوالب والإعدادات المسبقة: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استخدام القوالب والإعدادات المسبقة يمكن أن يوفر الوقت ويساعد في الحصول على نتائج احترافية.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الاستفادة من الموارد التعليمية: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متابعة الدروس والموارد التعليمية المتاحة عبر الإنترنت يمكن أن يساعد في تحسين المهارات وفهم الأدوات بشكل أفضل.</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1464763" y="2641264"/>
            <a:ext cx="1582637" cy="1582637"/>
          </a:xfrm>
          <a:prstGeom prst="rect">
            <a:avLst/>
          </a:prstGeom>
        </p:spPr>
      </p:pic>
      <p:sp>
        <p:nvSpPr>
          <p:cNvPr id="9" name="Freeform: Shape 8"/>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Rounded Corners 2"/>
          <p:cNvSpPr/>
          <p:nvPr/>
        </p:nvSpPr>
        <p:spPr>
          <a:xfrm rot="2700000">
            <a:off x="1050749" y="2096225"/>
            <a:ext cx="2518611" cy="2518611"/>
          </a:xfrm>
          <a:prstGeom prst="round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p:cNvPicPr>
            <a:picLocks noGrp="1" noChangeAspect="1"/>
          </p:cNvPicPr>
          <p:nvPr>
            <p:ph type="pic" sz="quarter" idx="11"/>
          </p:nvPr>
        </p:nvPicPr>
        <p:blipFill>
          <a:blip r:embed="rId2" cstate="email"/>
          <a:srcRect/>
          <a:stretch>
            <a:fillRect/>
          </a:stretch>
        </p:blipFill>
        <p:spPr/>
      </p:pic>
      <p:pic>
        <p:nvPicPr>
          <p:cNvPr id="16" name="عنصر نائب للصورة 15" descr="صورة تحتوي على داخلي, منضدة, كمبيوتر محمول, جالس&#10;&#10;تم إنشاء الوصف تلقائياً"/>
          <p:cNvPicPr>
            <a:picLocks noGrp="1" noChangeAspect="1"/>
          </p:cNvPicPr>
          <p:nvPr>
            <p:ph type="pic" sz="quarter" idx="10"/>
          </p:nvPr>
        </p:nvPicPr>
        <p:blipFill>
          <a:blip r:embed="rId3" cstate="email"/>
          <a:srcRect/>
          <a:stretch>
            <a:fillRect/>
          </a:stretch>
        </p:blipFill>
        <p:spPr/>
      </p:pic>
      <p:sp>
        <p:nvSpPr>
          <p:cNvPr id="7" name="Freeform: Shape 6"/>
          <p:cNvSpPr/>
          <p:nvPr/>
        </p:nvSpPr>
        <p:spPr>
          <a:xfrm rot="2700000">
            <a:off x="2517473" y="-1533783"/>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p:cNvSpPr txBox="1"/>
          <p:nvPr/>
        </p:nvSpPr>
        <p:spPr>
          <a:xfrm flipH="1">
            <a:off x="5162842" y="3677157"/>
            <a:ext cx="5957311" cy="1508105"/>
          </a:xfrm>
          <a:prstGeom prst="rect">
            <a:avLst/>
          </a:prstGeom>
          <a:noFill/>
        </p:spPr>
        <p:txBody>
          <a:bodyPr wrap="square" rtlCol="0">
            <a:spAutoFit/>
          </a:bodyPr>
          <a:lstStyle/>
          <a:p>
            <a:pPr lvl="0" algn="r" rtl="1">
              <a:lnSpc>
                <a:spcPct val="150000"/>
              </a:lnSpc>
            </a:pPr>
            <a:r>
              <a:rPr kumimoji="0" lang="ar-SA" sz="3200" b="1" i="0" u="none" strike="noStrike" kern="1200" cap="none" spc="0" normalizeH="0" baseline="0" noProof="0" dirty="0">
                <a:ln>
                  <a:noFill/>
                </a:ln>
                <a:solidFill>
                  <a:srgbClr val="03478B"/>
                </a:solidFill>
                <a:effectLst/>
                <a:uLnTx/>
                <a:uFillTx/>
                <a:latin typeface="VIP Hakm Bold" panose="02000500000000000000" pitchFamily="2" charset="-78"/>
                <a:cs typeface="VIP Hakm Bold" panose="02000500000000000000" pitchFamily="2" charset="-78"/>
              </a:rPr>
              <a:t>من خلال ما تم شرحه وضح  </a:t>
            </a:r>
            <a:r>
              <a:rPr lang="ar-SA" sz="3200" b="1" dirty="0">
                <a:solidFill>
                  <a:srgbClr val="03478B"/>
                </a:solidFill>
                <a:latin typeface="VIP Hakm Bold" panose="02000500000000000000" pitchFamily="2" charset="-78"/>
                <a:cs typeface="VIP Hakm Bold" panose="02000500000000000000" pitchFamily="2" charset="-78"/>
              </a:rPr>
              <a:t>أدوات تعديل الفيديو والصوت.</a:t>
            </a:r>
            <a:endParaRPr kumimoji="0" lang="en-US" sz="3200" b="1" i="0" u="none" strike="noStrike" kern="1200" cap="none" spc="0" normalizeH="0" baseline="0" noProof="0" dirty="0">
              <a:ln>
                <a:noFill/>
              </a:ln>
              <a:solidFill>
                <a:srgbClr val="03478B"/>
              </a:solidFill>
              <a:effectLst/>
              <a:uLnTx/>
              <a:uFillTx/>
              <a:latin typeface="VIP Hakm Bold" panose="02000500000000000000" pitchFamily="2" charset="-78"/>
              <a:cs typeface="VIP Hakm Bold" panose="02000500000000000000" pitchFamily="2" charset="-78"/>
            </a:endParaRPr>
          </a:p>
        </p:txBody>
      </p:sp>
      <p:sp>
        <p:nvSpPr>
          <p:cNvPr id="12" name="TextBox 11"/>
          <p:cNvSpPr txBox="1"/>
          <p:nvPr/>
        </p:nvSpPr>
        <p:spPr>
          <a:xfrm flipH="1">
            <a:off x="8656109" y="2975631"/>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p:cNvSpPr txBox="1"/>
          <p:nvPr/>
        </p:nvSpPr>
        <p:spPr>
          <a:xfrm flipH="1">
            <a:off x="8896791" y="2132277"/>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p:cNvSpPr txBox="1"/>
          <p:nvPr/>
        </p:nvSpPr>
        <p:spPr>
          <a:xfrm flipH="1">
            <a:off x="7620673" y="2092915"/>
            <a:ext cx="1418978"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r>
              <a:rPr kumimoji="0" lang="ar-EG"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فردي</a:t>
            </a:r>
            <a:r>
              <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circle(in)">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1)">
                                      <p:cBhvr>
                                        <p:cTn id="2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flipH="1">
            <a:off x="754729" y="2586809"/>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a:t>
            </a:r>
            <a:r>
              <a:rPr kumimoji="0" lang="ar-EG"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4</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p:cNvSpPr txBox="1"/>
          <p:nvPr/>
        </p:nvSpPr>
        <p:spPr>
          <a:xfrm flipH="1">
            <a:off x="385251" y="3439551"/>
            <a:ext cx="5341271" cy="1508105"/>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ctr" rtl="1">
              <a:lnSpc>
                <a:spcPct val="150000"/>
              </a:lnSpc>
              <a:defRPr/>
            </a:pPr>
            <a:r>
              <a:rPr lang="ar-EG" sz="3200" dirty="0">
                <a:solidFill>
                  <a:prstClr val="black">
                    <a:lumMod val="85000"/>
                    <a:lumOff val="15000"/>
                  </a:prstClr>
                </a:solidFill>
                <a:latin typeface="VIP Hakm Bold" panose="02000500000000000000" pitchFamily="2" charset="-78"/>
                <a:cs typeface="VIP Hakm Bold" panose="02000500000000000000" pitchFamily="2" charset="-78"/>
                <a:hlinkClick r:id="rId1"/>
              </a:rPr>
              <a:t>الذكاء الاصطناعي في المونتاج</a:t>
            </a:r>
            <a:endParaRPr kumimoji="0" lang="ar-EG" sz="32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descr="صورة تحتوي على كرسي, خارجي, جالس, منضدة&#10;&#10;تم إنشاء الوصف تلقائياً"/>
          <p:cNvPicPr>
            <a:picLocks noGrp="1" noChangeAspect="1"/>
          </p:cNvPicPr>
          <p:nvPr>
            <p:ph type="pic" sz="quarter" idx="10"/>
          </p:nvPr>
        </p:nvPicPr>
        <p:blipFill>
          <a:blip r:embed="rId1" cstate="email"/>
          <a:srcRect/>
          <a:stretch>
            <a:fillRect/>
          </a:stretch>
        </p:blipFill>
        <p:spPr/>
      </p:pic>
      <p:sp>
        <p:nvSpPr>
          <p:cNvPr id="11" name="Rectangle 10"/>
          <p:cNvSpPr/>
          <p:nvPr/>
        </p:nvSpPr>
        <p:spPr>
          <a:xfrm flipV="1">
            <a:off x="0"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Graphic 6"/>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p:cNvSpPr txBox="1"/>
          <p:nvPr/>
        </p:nvSpPr>
        <p:spPr>
          <a:xfrm>
            <a:off x="5871121" y="4452164"/>
            <a:ext cx="5299849" cy="830997"/>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ar-EG"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اليوم التدريبي الثالث</a:t>
            </a:r>
            <a:endParaRPr kumimoji="0" lang="en-US"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pic>
        <p:nvPicPr>
          <p:cNvPr id="3" name="Picture 2" descr="LOG MDATARAT"/>
          <p:cNvPicPr>
            <a:picLocks noChangeAspect="1"/>
          </p:cNvPicPr>
          <p:nvPr/>
        </p:nvPicPr>
        <p:blipFill>
          <a:blip r:embed="rId2"/>
          <a:stretch>
            <a:fillRect/>
          </a:stretch>
        </p:blipFill>
        <p:spPr>
          <a:xfrm>
            <a:off x="-72390" y="0"/>
            <a:ext cx="6322695" cy="29197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p:cNvPicPr>
            <a:picLocks noGrp="1" noChangeAspect="1"/>
          </p:cNvPicPr>
          <p:nvPr>
            <p:ph type="pic" sz="quarter" idx="11"/>
          </p:nvPr>
        </p:nvPicPr>
        <p:blipFill>
          <a:blip r:embed="rId1" cstate="email"/>
          <a:srcRect/>
          <a:stretch>
            <a:fillRect/>
          </a:stretch>
        </p:blipFill>
        <p:spPr/>
      </p:pic>
      <p:pic>
        <p:nvPicPr>
          <p:cNvPr id="16" name="عنصر نائب للصورة 15" descr="صورة تحتوي على داخلي, منضدة, كمبيوتر محمول, جالس&#10;&#10;تم إنشاء الوصف تلقائياً"/>
          <p:cNvPicPr>
            <a:picLocks noGrp="1" noChangeAspect="1"/>
          </p:cNvPicPr>
          <p:nvPr>
            <p:ph type="pic" sz="quarter" idx="10"/>
          </p:nvPr>
        </p:nvPicPr>
        <p:blipFill>
          <a:blip r:embed="rId2" cstate="email"/>
          <a:srcRect/>
          <a:stretch>
            <a:fillRect/>
          </a:stretch>
        </p:blipFill>
        <p:spPr/>
      </p:pic>
      <p:sp>
        <p:nvSpPr>
          <p:cNvPr id="7" name="Freeform: Shape 6"/>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p:cNvSpPr txBox="1"/>
          <p:nvPr/>
        </p:nvSpPr>
        <p:spPr>
          <a:xfrm flipH="1">
            <a:off x="5148775" y="3861574"/>
            <a:ext cx="5870714" cy="1508105"/>
          </a:xfrm>
          <a:prstGeom prst="rect">
            <a:avLst/>
          </a:prstGeom>
          <a:noFill/>
        </p:spPr>
        <p:txBody>
          <a:bodyPr wrap="square" rtlCol="0">
            <a:spAutoFit/>
          </a:bodyPr>
          <a:lstStyle/>
          <a:p>
            <a:pPr lvl="0" algn="r" rtl="1">
              <a:lnSpc>
                <a:spcPct val="150000"/>
              </a:lnSpc>
            </a:pPr>
            <a:r>
              <a:rPr kumimoji="0" lang="en-US" sz="32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ماذا تعرف عن </a:t>
            </a:r>
            <a:r>
              <a:rPr kumimoji="0" lang="ar-EG" sz="32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كيفية </a:t>
            </a:r>
            <a:r>
              <a:rPr lang="en-US" sz="3200" b="1" dirty="0">
                <a:solidFill>
                  <a:srgbClr val="03478B"/>
                </a:solidFill>
                <a:latin typeface="VIP Hakm Bold" panose="02000500000000000000" pitchFamily="2" charset="-78"/>
                <a:cs typeface="VIP Hakm Bold" panose="02000500000000000000" pitchFamily="2" charset="-78"/>
              </a:rPr>
              <a:t>تحليل البيانات والتخصيص؟</a:t>
            </a:r>
            <a:endParaRPr kumimoji="0" lang="en-US" sz="32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12" name="TextBox 11"/>
          <p:cNvSpPr txBox="1"/>
          <p:nvPr/>
        </p:nvSpPr>
        <p:spPr>
          <a:xfrm flipH="1">
            <a:off x="8656109" y="3187729"/>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p:cNvSpPr txBox="1"/>
          <p:nvPr/>
        </p:nvSpPr>
        <p:spPr>
          <a:xfrm flipH="1">
            <a:off x="8896793" y="2299634"/>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p:cNvSpPr txBox="1"/>
          <p:nvPr/>
        </p:nvSpPr>
        <p:spPr>
          <a:xfrm flipH="1">
            <a:off x="7589313" y="2237893"/>
            <a:ext cx="141897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فردي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pic>
        <p:nvPicPr>
          <p:cNvPr id="20"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8365" y="2654109"/>
            <a:ext cx="1393265" cy="1393265"/>
          </a:xfrm>
          <a:prstGeom prst="rect">
            <a:avLst/>
          </a:prstGeom>
        </p:spPr>
      </p:pic>
      <p:sp>
        <p:nvSpPr>
          <p:cNvPr id="19" name="Rectangle: Rounded Corners 18"/>
          <p:cNvSpPr/>
          <p:nvPr/>
        </p:nvSpPr>
        <p:spPr>
          <a:xfrm rot="2700000">
            <a:off x="885693" y="2103392"/>
            <a:ext cx="2518611" cy="2518611"/>
          </a:xfrm>
          <a:prstGeom prst="round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flipH="1">
            <a:off x="644026" y="2547915"/>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a:t>
            </a:r>
            <a:r>
              <a:rPr kumimoji="0" lang="ar-EG"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5</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p:cNvSpPr txBox="1"/>
          <p:nvPr/>
        </p:nvSpPr>
        <p:spPr>
          <a:xfrm flipH="1">
            <a:off x="644026" y="3429000"/>
            <a:ext cx="4613509" cy="1508105"/>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ctr" rtl="1">
              <a:lnSpc>
                <a:spcPct val="150000"/>
              </a:lnSpc>
              <a:defRPr/>
            </a:pPr>
            <a:r>
              <a:rPr lang="ar-EG" sz="3200" dirty="0">
                <a:solidFill>
                  <a:prstClr val="black">
                    <a:lumMod val="85000"/>
                    <a:lumOff val="15000"/>
                  </a:prstClr>
                </a:solidFill>
                <a:latin typeface="VIP Hakm Bold" panose="02000500000000000000" pitchFamily="2" charset="-78"/>
                <a:cs typeface="VIP Hakm Bold" panose="02000500000000000000" pitchFamily="2" charset="-78"/>
                <a:hlinkClick r:id="rId1"/>
              </a:rPr>
              <a:t> الترويج للمنتجات عبر الذكاء الاصطناعي</a:t>
            </a:r>
            <a:endParaRPr kumimoji="0" lang="en-US" sz="32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p:cNvPicPr>
            <a:picLocks noGrp="1" noChangeAspect="1"/>
          </p:cNvPicPr>
          <p:nvPr>
            <p:ph type="pic" sz="quarter" idx="11"/>
          </p:nvPr>
        </p:nvPicPr>
        <p:blipFill>
          <a:blip r:embed="rId1" cstate="email"/>
          <a:srcRect/>
          <a:stretch>
            <a:fillRect/>
          </a:stretch>
        </p:blipFill>
        <p:spPr/>
      </p:pic>
      <p:sp>
        <p:nvSpPr>
          <p:cNvPr id="34" name="Graphic 32"/>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100000">
                <a:schemeClr val="accent1">
                  <a:alpha val="70000"/>
                </a:schemeClr>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TextBox 1"/>
          <p:cNvSpPr txBox="1"/>
          <p:nvPr/>
        </p:nvSpPr>
        <p:spPr>
          <a:xfrm flipH="1">
            <a:off x="2506507" y="1882200"/>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الأولى</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grpSp>
        <p:nvGrpSpPr>
          <p:cNvPr id="15" name="Group 14"/>
          <p:cNvGrpSpPr/>
          <p:nvPr/>
        </p:nvGrpSpPr>
        <p:grpSpPr>
          <a:xfrm flipH="1">
            <a:off x="408029" y="4073564"/>
            <a:ext cx="6815578" cy="547273"/>
            <a:chOff x="808638" y="5234956"/>
            <a:chExt cx="2609850" cy="492125"/>
          </a:xfrm>
        </p:grpSpPr>
        <p:sp>
          <p:nvSpPr>
            <p:cNvPr id="17" name="Rectangle: Rounded Corners 16"/>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8" name="Rectangle 17"/>
            <p:cNvSpPr/>
            <p:nvPr/>
          </p:nvSpPr>
          <p:spPr>
            <a:xfrm>
              <a:off x="1105427" y="5234956"/>
              <a:ext cx="2043052" cy="463577"/>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الترويج والإعلانات المدعومة بالذكاء الإصطناعي</a:t>
              </a:r>
              <a:endParaRPr kumimoji="0" lang="en-US" sz="2000" b="0" i="0" u="none" strike="noStrike" kern="1200" cap="none" spc="0" normalizeH="0" baseline="0" noProof="0" dirty="0">
                <a:ln>
                  <a:noFill/>
                </a:ln>
                <a:solidFill>
                  <a:srgbClr val="E7E6E6"/>
                </a:solidFill>
                <a:effectLst/>
                <a:uLnTx/>
                <a:uFillTx/>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grpSp>
        <p:nvGrpSpPr>
          <p:cNvPr id="20" name="Group 19"/>
          <p:cNvGrpSpPr/>
          <p:nvPr/>
        </p:nvGrpSpPr>
        <p:grpSpPr>
          <a:xfrm flipH="1">
            <a:off x="800695" y="3136433"/>
            <a:ext cx="6815577" cy="544866"/>
            <a:chOff x="808638" y="5182215"/>
            <a:chExt cx="2609850" cy="544866"/>
          </a:xfrm>
        </p:grpSpPr>
        <p:sp>
          <p:nvSpPr>
            <p:cNvPr id="21" name="Rectangle: Rounded Corners 20"/>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2" name="Rectangle 21"/>
            <p:cNvSpPr/>
            <p:nvPr/>
          </p:nvSpPr>
          <p:spPr>
            <a:xfrm>
              <a:off x="1092037" y="5182215"/>
              <a:ext cx="2043052" cy="515526"/>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تحليل البيانات والتخصيص</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26"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80">
                                          <p:stCondLst>
                                            <p:cond delay="0"/>
                                          </p:stCondLst>
                                        </p:cTn>
                                        <p:tgtEl>
                                          <p:spTgt spid="15"/>
                                        </p:tgtEl>
                                      </p:cBhvr>
                                    </p:animEffect>
                                    <p:anim calcmode="lin" valueType="num">
                                      <p:cBhvr>
                                        <p:cTn id="1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6" dur="26">
                                          <p:stCondLst>
                                            <p:cond delay="650"/>
                                          </p:stCondLst>
                                        </p:cTn>
                                        <p:tgtEl>
                                          <p:spTgt spid="15"/>
                                        </p:tgtEl>
                                      </p:cBhvr>
                                      <p:to x="100000" y="60000"/>
                                    </p:animScale>
                                    <p:animScale>
                                      <p:cBhvr>
                                        <p:cTn id="17" dur="166" decel="50000">
                                          <p:stCondLst>
                                            <p:cond delay="676"/>
                                          </p:stCondLst>
                                        </p:cTn>
                                        <p:tgtEl>
                                          <p:spTgt spid="15"/>
                                        </p:tgtEl>
                                      </p:cBhvr>
                                      <p:to x="100000" y="100000"/>
                                    </p:animScale>
                                    <p:animScale>
                                      <p:cBhvr>
                                        <p:cTn id="18" dur="26">
                                          <p:stCondLst>
                                            <p:cond delay="1312"/>
                                          </p:stCondLst>
                                        </p:cTn>
                                        <p:tgtEl>
                                          <p:spTgt spid="15"/>
                                        </p:tgtEl>
                                      </p:cBhvr>
                                      <p:to x="100000" y="80000"/>
                                    </p:animScale>
                                    <p:animScale>
                                      <p:cBhvr>
                                        <p:cTn id="19" dur="166" decel="50000">
                                          <p:stCondLst>
                                            <p:cond delay="1338"/>
                                          </p:stCondLst>
                                        </p:cTn>
                                        <p:tgtEl>
                                          <p:spTgt spid="15"/>
                                        </p:tgtEl>
                                      </p:cBhvr>
                                      <p:to x="100000" y="100000"/>
                                    </p:animScale>
                                    <p:animScale>
                                      <p:cBhvr>
                                        <p:cTn id="20" dur="26">
                                          <p:stCondLst>
                                            <p:cond delay="1642"/>
                                          </p:stCondLst>
                                        </p:cTn>
                                        <p:tgtEl>
                                          <p:spTgt spid="15"/>
                                        </p:tgtEl>
                                      </p:cBhvr>
                                      <p:to x="100000" y="90000"/>
                                    </p:animScale>
                                    <p:animScale>
                                      <p:cBhvr>
                                        <p:cTn id="21" dur="166" decel="50000">
                                          <p:stCondLst>
                                            <p:cond delay="1668"/>
                                          </p:stCondLst>
                                        </p:cTn>
                                        <p:tgtEl>
                                          <p:spTgt spid="15"/>
                                        </p:tgtEl>
                                      </p:cBhvr>
                                      <p:to x="100000" y="100000"/>
                                    </p:animScale>
                                    <p:animScale>
                                      <p:cBhvr>
                                        <p:cTn id="22" dur="26">
                                          <p:stCondLst>
                                            <p:cond delay="1808"/>
                                          </p:stCondLst>
                                        </p:cTn>
                                        <p:tgtEl>
                                          <p:spTgt spid="15"/>
                                        </p:tgtEl>
                                      </p:cBhvr>
                                      <p:to x="100000" y="95000"/>
                                    </p:animScale>
                                    <p:animScale>
                                      <p:cBhvr>
                                        <p:cTn id="23" dur="166" decel="50000">
                                          <p:stCondLst>
                                            <p:cond delay="1834"/>
                                          </p:stCondLst>
                                        </p:cTn>
                                        <p:tgtEl>
                                          <p:spTgt spid="15"/>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heel(1)">
                                      <p:cBhvr>
                                        <p:cTn id="28"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flipH="1">
            <a:off x="-19833" y="0"/>
            <a:ext cx="4209262" cy="2528798"/>
            <a:chOff x="7982738" y="0"/>
            <a:chExt cx="4209262" cy="2528798"/>
          </a:xfrm>
        </p:grpSpPr>
        <p:sp>
          <p:nvSpPr>
            <p:cNvPr id="20" name="Freeform: Shape 19"/>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1" name="Freeform: Shape 20"/>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15" name="Picture Placeholder 1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6202" r="26202"/>
          <a:stretch>
            <a:fillRect/>
          </a:stretch>
        </p:blipFill>
        <p:spPr>
          <a:xfrm>
            <a:off x="356018" y="2028487"/>
            <a:ext cx="2299597" cy="2300716"/>
          </a:xfrm>
        </p:spPr>
      </p:pic>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2788" r="22788"/>
          <a:stretch>
            <a:fillRect/>
          </a:stretch>
        </p:blipFill>
        <p:spPr>
          <a:xfrm>
            <a:off x="1764222" y="882649"/>
            <a:ext cx="1895475" cy="1897063"/>
          </a:xfrm>
        </p:spPr>
      </p:pic>
      <p:pic>
        <p:nvPicPr>
          <p:cNvPr id="9" name="Picture Placeholder 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1834862" y="3429000"/>
            <a:ext cx="1854788" cy="1897063"/>
          </a:xfrm>
        </p:spPr>
      </p:pic>
      <p:sp>
        <p:nvSpPr>
          <p:cNvPr id="13" name="TextBox 12"/>
          <p:cNvSpPr txBox="1"/>
          <p:nvPr/>
        </p:nvSpPr>
        <p:spPr>
          <a:xfrm>
            <a:off x="2868274" y="2528798"/>
            <a:ext cx="7259566" cy="2648161"/>
          </a:xfrm>
          <a:prstGeom prst="rect">
            <a:avLst/>
          </a:prstGeom>
          <a:noFill/>
        </p:spPr>
        <p:txBody>
          <a:bodyPr wrap="square">
            <a:spAutoFit/>
          </a:bodyPr>
          <a:lstStyle/>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1. جمع البيانات</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2. تخزين البيانات</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3. تنظيف البيانات وتحليلها</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4. تخصيص المحتوى</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5. التعلم المستمر والتحسين</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10" name="صورة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30769" y="1512680"/>
            <a:ext cx="363163" cy="637000"/>
          </a:xfrm>
          <a:prstGeom prst="rect">
            <a:avLst/>
          </a:prstGeom>
          <a:noFill/>
          <a:ln>
            <a:noFill/>
          </a:ln>
        </p:spPr>
      </p:pic>
      <p:sp>
        <p:nvSpPr>
          <p:cNvPr id="12" name="TextBox 11"/>
          <p:cNvSpPr txBox="1"/>
          <p:nvPr/>
        </p:nvSpPr>
        <p:spPr>
          <a:xfrm>
            <a:off x="6217920" y="1281168"/>
            <a:ext cx="4994430"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تحليل البيانات والتخصيص</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1">
            <a:extLst>
              <a:ext uri="{28A0092B-C50C-407E-A947-70E740481C1C}">
                <a14:useLocalDpi xmlns:a14="http://schemas.microsoft.com/office/drawing/2010/main" val="0"/>
              </a:ext>
            </a:extLst>
          </a:blip>
          <a:srcRect t="10374" b="10374"/>
          <a:stretch>
            <a:fillRect/>
          </a:stretch>
        </p:blipFill>
        <p:spPr/>
      </p:pic>
      <p:sp>
        <p:nvSpPr>
          <p:cNvPr id="14" name="Freeform: Shape 13"/>
          <p:cNvSpPr/>
          <p:nvPr/>
        </p:nvSpPr>
        <p:spPr>
          <a:xfrm flipH="1">
            <a:off x="3580790" y="0"/>
            <a:ext cx="8653052" cy="6858000"/>
          </a:xfrm>
          <a:custGeom>
            <a:avLst/>
            <a:gdLst>
              <a:gd name="connsiteX0" fmla="*/ 8165275 w 8653049"/>
              <a:gd name="connsiteY0" fmla="*/ 6449060 h 6858000"/>
              <a:gd name="connsiteX1" fmla="*/ 7756335 w 8653049"/>
              <a:gd name="connsiteY1" fmla="*/ 6858000 h 6858000"/>
              <a:gd name="connsiteX2" fmla="*/ 0 w 8653049"/>
              <a:gd name="connsiteY2" fmla="*/ 6858000 h 6858000"/>
              <a:gd name="connsiteX3" fmla="*/ 0 w 8653049"/>
              <a:gd name="connsiteY3" fmla="*/ 0 h 6858000"/>
              <a:gd name="connsiteX4" fmla="*/ 4071303 w 8653049"/>
              <a:gd name="connsiteY4" fmla="*/ 0 h 6858000"/>
              <a:gd name="connsiteX5" fmla="*/ 8165275 w 8653049"/>
              <a:gd name="connsiteY5" fmla="*/ 4093972 h 6858000"/>
              <a:gd name="connsiteX6" fmla="*/ 8165275 w 8653049"/>
              <a:gd name="connsiteY6" fmla="*/ 64490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3049" h="6858000">
                <a:moveTo>
                  <a:pt x="8165275" y="6449060"/>
                </a:moveTo>
                <a:lnTo>
                  <a:pt x="7756335" y="6858000"/>
                </a:lnTo>
                <a:lnTo>
                  <a:pt x="0" y="6858000"/>
                </a:lnTo>
                <a:lnTo>
                  <a:pt x="0" y="0"/>
                </a:lnTo>
                <a:lnTo>
                  <a:pt x="4071303" y="0"/>
                </a:lnTo>
                <a:lnTo>
                  <a:pt x="8165275" y="4093972"/>
                </a:lnTo>
                <a:cubicBezTo>
                  <a:pt x="8815642" y="4744339"/>
                  <a:pt x="8815642" y="5798693"/>
                  <a:pt x="8165275" y="6449060"/>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pic>
        <p:nvPicPr>
          <p:cNvPr id="9" name="Picture Placeholder 8"/>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5493" r="25493"/>
          <a:stretch>
            <a:fillRect/>
          </a:stretch>
        </p:blipFill>
        <p:spPr>
          <a:xfrm>
            <a:off x="0" y="0"/>
            <a:ext cx="4300062" cy="6576314"/>
          </a:xfrm>
        </p:spPr>
      </p:pic>
      <p:sp>
        <p:nvSpPr>
          <p:cNvPr id="15" name="Freeform: Shape 14"/>
          <p:cNvSpPr/>
          <p:nvPr/>
        </p:nvSpPr>
        <p:spPr>
          <a:xfrm flipH="1">
            <a:off x="0" y="0"/>
            <a:ext cx="4300061"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5380"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615388" y="2354796"/>
            <a:ext cx="6162889"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تحليل البيانات والتخصيص</a:t>
            </a:r>
            <a:endParaRPr lang="ar-SA" sz="32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8" name="TextBox 7"/>
          <p:cNvSpPr txBox="1"/>
          <p:nvPr/>
        </p:nvSpPr>
        <p:spPr>
          <a:xfrm>
            <a:off x="3580790" y="3473189"/>
            <a:ext cx="7019778" cy="2648161"/>
          </a:xfrm>
          <a:prstGeom prst="rect">
            <a:avLst/>
          </a:prstGeom>
          <a:noFill/>
        </p:spPr>
        <p:txBody>
          <a:bodyPr wrap="square">
            <a:spAutoFit/>
          </a:bodyPr>
          <a:lstStyle/>
          <a:p>
            <a:pPr lvl="0" algn="just" rtl="1">
              <a:lnSpc>
                <a:spcPct val="150000"/>
              </a:lnSpc>
              <a:spcAft>
                <a:spcPts val="1000"/>
              </a:spcAft>
            </a:pPr>
            <a:r>
              <a:rPr lang="ar-SA"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6. تحسين التفاعل وزيادة المشاركة</a:t>
            </a: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lvl="0" algn="just" rtl="1">
              <a:lnSpc>
                <a:spcPct val="150000"/>
              </a:lnSpc>
              <a:spcAft>
                <a:spcPts val="1000"/>
              </a:spcAft>
            </a:pPr>
            <a:r>
              <a:rPr lang="ar-SA"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7. تنبؤ السلوك وتعزيز الاستجابة</a:t>
            </a: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lvl="0" algn="just" rtl="1">
              <a:lnSpc>
                <a:spcPct val="150000"/>
              </a:lnSpc>
              <a:spcAft>
                <a:spcPts val="1000"/>
              </a:spcAft>
            </a:pPr>
            <a:r>
              <a:rPr lang="ar-SA"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8. الأتمتة والتحكم الذاتي</a:t>
            </a: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lvl="0" algn="just" rtl="1">
              <a:lnSpc>
                <a:spcPct val="150000"/>
              </a:lnSpc>
              <a:spcAft>
                <a:spcPts val="1000"/>
              </a:spcAft>
            </a:pPr>
            <a:r>
              <a:rPr lang="ar-SA"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9. استخدام التعلم العميق في التحليل</a:t>
            </a: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lvl="0" algn="just" rtl="1">
              <a:lnSpc>
                <a:spcPct val="150000"/>
              </a:lnSpc>
              <a:spcAft>
                <a:spcPts val="1000"/>
              </a:spcAft>
            </a:pPr>
            <a:r>
              <a:rPr lang="ar-SA"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10. الحفاظ على الخصوصية والأمان</a:t>
            </a: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rot="10800000" flipH="1">
            <a:off x="2439008" y="4177998"/>
            <a:ext cx="5029646" cy="2698803"/>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3409" r="33409"/>
          <a:stretch>
            <a:fillRect/>
          </a:stretch>
        </p:blipFill>
        <p:spPr>
          <a:xfrm>
            <a:off x="-1" y="0"/>
            <a:ext cx="4041898" cy="6858000"/>
          </a:xfrm>
        </p:spPr>
      </p:pic>
      <p:sp>
        <p:nvSpPr>
          <p:cNvPr id="3" name="Graphic 1"/>
          <p:cNvSpPr/>
          <p:nvPr/>
        </p:nvSpPr>
        <p:spPr>
          <a:xfrm>
            <a:off x="-1" y="18801"/>
            <a:ext cx="4041898"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2" name="Rectangle 11"/>
          <p:cNvSpPr/>
          <p:nvPr/>
        </p:nvSpPr>
        <p:spPr>
          <a:xfrm>
            <a:off x="1877910" y="800923"/>
            <a:ext cx="1122196"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25" name="Rectangle 10"/>
          <p:cNvSpPr/>
          <p:nvPr/>
        </p:nvSpPr>
        <p:spPr>
          <a:xfrm>
            <a:off x="646876" y="4901868"/>
            <a:ext cx="913582"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6096000" y="1704279"/>
            <a:ext cx="6724356"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تحليل البيانات والتخصيص</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4365454" y="2881222"/>
            <a:ext cx="7043445" cy="2678938"/>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مثال عملي:</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على سبيل المثال، إذا كان لديك منصة تسوق إلكترونية، يمكن استخدام الذكاء الاصطناعي لتحليل سجلات المشتريات السابقة وسلوك التصفح لكل عميل. بناءً على هذه البيانات، يمكن تخصيص العروض الترويجية والإعلانات بشكل دقيق لكل عميل بحيث يتم عرض المنتجات التي تتناسب مع اهتماماتهم وتفضيلاتهم الشخصية.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1452" b="21452"/>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6238590" y="826562"/>
            <a:ext cx="5458194"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الترويج والإعلانات المدعومة بالذكاء الإصطناعي</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1646785" y="2680521"/>
            <a:ext cx="9979708" cy="3350917"/>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 استهداف دقيق وتخصيص الجمهور</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الذكاء الاصطناعي يمكنه تحليل البيانات بشكل سريع ودقيق لفهم السلوكيات والاهتمامات الفردية للمستخدمين. بناءً على هذه التحليلات، يتم تخصيص الإعلانات لتلائم كل فرد بشكل أفضل، مما يزيد من احتمالية التفاعل والتحويل.</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2. تحسين العروض والمحتوى</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باستخدام تقنيات التعلم الآلي، يمكن تحسين محتوى الإعلانات والعروض بناءً على تفاعل المستخدمين السابق. يتم تحديث العروض بشكل مستمر لزيادة فعاليتها وجذب الجمهور المستهدف.</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9" name="صورة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26493" y="1055719"/>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0822" y="0"/>
            <a:ext cx="2451023"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TextBox 7"/>
          <p:cNvSpPr txBox="1"/>
          <p:nvPr/>
        </p:nvSpPr>
        <p:spPr>
          <a:xfrm>
            <a:off x="3035788" y="1979977"/>
            <a:ext cx="8752987"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الترويج والإعلانات المدعومة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1772528" y="3114543"/>
            <a:ext cx="9793997" cy="2935419"/>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3. الإعلانات التفاعلية والمتكيفة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الذكاء الاصطناعي يسمح بإنشاء إعلانات تفاعلية ومتكيفة تعتمد على سلوك المستخدم. على سبيل المثال، يمكن إنشاء إعلانات تتفاعل مع تصفح المستخدم للصفحة أو تتكيف مع تفضيلاته الشخصية.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4. التنبؤ بالسلوك والتحليل التنبؤي</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الذكاء الاصطناعي يستخدم تحليلات متقدمة للبيانات للتنبؤ بسلوك المستخدمين المحتمل. يمكن استخدام هذه المعرفة لتوجيه الإعلانات في الوقت المناسب والأسلوب المناسب لكل فرد.</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279" r="25279"/>
          <a:stretch>
            <a:fillRect/>
          </a:stretch>
        </p:blipFill>
        <p:spPr>
          <a:xfrm>
            <a:off x="-1" y="1430339"/>
            <a:ext cx="3578085" cy="5427662"/>
          </a:xfrm>
        </p:spPr>
      </p:pic>
      <p:sp>
        <p:nvSpPr>
          <p:cNvPr id="7" name="Graphic 3"/>
          <p:cNvSpPr/>
          <p:nvPr/>
        </p:nvSpPr>
        <p:spPr>
          <a:xfrm flipH="1">
            <a:off x="-2" y="1430339"/>
            <a:ext cx="3578087"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9" name="Freeform: Shape 38"/>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759458" y="2299662"/>
            <a:ext cx="7152103"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الترويج والإعلانات المدعومة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4759458" y="4144170"/>
            <a:ext cx="6561260" cy="1847942"/>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5. تحسين تجربة المستخدم</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من خلال تحليل تفاعلات المستخدمين، يمكن تحسين تجربة المستخدم عبر الإعلانات الرقمية، بما في ذلك تحسين سرعة التحميل، والتجربة البصرية، وسهولة التفاعل.</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8" name="Picture Placeholder 7"/>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14103" r="14103"/>
          <a:stretch>
            <a:fillRect/>
          </a:stretch>
        </p:blipFill>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endPar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sp>
        <p:nvSpPr>
          <p:cNvPr id="6" name="TextBox 5"/>
          <p:cNvSpPr txBox="1"/>
          <p:nvPr/>
        </p:nvSpPr>
        <p:spPr>
          <a:xfrm>
            <a:off x="4219292" y="302656"/>
            <a:ext cx="7168285"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الترويج والإعلانات المدعومة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3747187" y="2113417"/>
            <a:ext cx="7168285" cy="1847942"/>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6. الأتمتة والتحكم الذاتي</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يمكن للذكاء الاصطناعي تشغيل حملات الإعلانات بشكل ذاتي وتحسينها تلقائيًا بناءً على الأداء المتوقع والبيانات الواردة في الوقت الفعلي، مما يقلل من التدخل البشري ويزيد من كفاءة العمليات.</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40286" r="40286"/>
          <a:stretch>
            <a:fillRect/>
          </a:stretch>
        </p:blipFill>
        <p:spPr>
          <a:xfrm>
            <a:off x="2" y="0"/>
            <a:ext cx="3474718" cy="6858000"/>
          </a:xfrm>
        </p:spPr>
      </p:pic>
      <p:sp>
        <p:nvSpPr>
          <p:cNvPr id="7" name="Graphic 5"/>
          <p:cNvSpPr/>
          <p:nvPr/>
        </p:nvSpPr>
        <p:spPr>
          <a:xfrm>
            <a:off x="2" y="0"/>
            <a:ext cx="3474718"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1" name="TextBox 10"/>
          <p:cNvSpPr txBox="1"/>
          <p:nvPr/>
        </p:nvSpPr>
        <p:spPr>
          <a:xfrm>
            <a:off x="4088779" y="1195401"/>
            <a:ext cx="7835023"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الترويج والإعلانات المدعومة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3" name="TextBox 12"/>
          <p:cNvSpPr txBox="1"/>
          <p:nvPr/>
        </p:nvSpPr>
        <p:spPr>
          <a:xfrm>
            <a:off x="4806342" y="3025726"/>
            <a:ext cx="6399899" cy="2263440"/>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7. الاستفادة من البيانات الكبيرة وتحليلها بالذكاء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الذكاء الاصطناعي يسمح بتحليل البيانات الكبيرة (</a:t>
            </a:r>
            <a:r>
              <a:rPr lang="en-US" dirty="0">
                <a:latin typeface="VIP Hakm Bold" panose="02000500000000000000" pitchFamily="2" charset="-78"/>
                <a:ea typeface="Times New Roman" panose="02020603050405020304" pitchFamily="18" charset="0"/>
                <a:cs typeface="Arial" panose="020B0604020202020204" pitchFamily="34" charset="0"/>
              </a:rPr>
              <a:t>Big Data</a:t>
            </a:r>
            <a:r>
              <a:rPr lang="ar-SA" dirty="0">
                <a:latin typeface="Calibri" panose="020F0502020204030204" pitchFamily="34" charset="0"/>
                <a:ea typeface="Times New Roman" panose="02020603050405020304" pitchFamily="18" charset="0"/>
                <a:cs typeface="VIP Hakm Bold" panose="02000500000000000000" pitchFamily="2" charset="-78"/>
              </a:rPr>
              <a:t>) بطريقة فعالة وسريعة. هذا يتيح للشركات استخراج أنماط معقدة من البيانات التي يصعب تحليلها يدويًا، مما يسهم في تحديد استراتيجيات الإعلانات الرقمية بشكل أفضل وأكثر دقة.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28835" r="28835"/>
          <a:stretch>
            <a:fillRect/>
          </a:stretch>
        </p:blipFill>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596979" y="510346"/>
            <a:ext cx="7016390"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الترويج والإعلانات المدعومة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3709390" y="2481261"/>
            <a:ext cx="7925422" cy="1847942"/>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8. التفاعل الديناميكي والتحسين المستمر</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بفضل الذكاء الاصطناعي، يمكن تعديل الإعلانات وتحسينها بشكل ديناميكي بناءً على تفاعل المستخدمين في الوقت الفعلي. يتم تكييف العروض والرسائل لزيادة معدلات النقر والتحويلات، مما يسهم في تحقيق أفضل عائد على الاستثمار.</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a:ln>
                  <a:noFill/>
                </a:ln>
                <a:solidFill>
                  <a:prstClr val="white"/>
                </a:solidFill>
                <a:effectLst/>
                <a:uLnTx/>
                <a:uFillTx/>
                <a:latin typeface="Roboto" panose="02000000000000000000"/>
                <a:ea typeface="+mn-ea"/>
                <a:cs typeface="+mn-cs"/>
              </a:rPr>
              <a:t>التربة</a:t>
            </a: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5" name="TextBox 4"/>
          <p:cNvSpPr txBox="1"/>
          <p:nvPr/>
        </p:nvSpPr>
        <p:spPr>
          <a:xfrm>
            <a:off x="2476160" y="351275"/>
            <a:ext cx="7239673" cy="1685077"/>
          </a:xfrm>
          <a:prstGeom prst="rect">
            <a:avLst/>
          </a:prstGeom>
          <a:noFill/>
        </p:spPr>
        <p:txBody>
          <a:bodyPr wrap="square">
            <a:spAutoFit/>
          </a:bodyPr>
          <a:lstStyle/>
          <a:p>
            <a:pPr lvl="0" algn="ctr" rtl="1">
              <a:lnSpc>
                <a:spcPct val="150000"/>
              </a:lnSpc>
              <a:spcBef>
                <a:spcPts val="1200"/>
              </a:spcBef>
              <a:spcAft>
                <a:spcPts val="1000"/>
              </a:spcAft>
            </a:pPr>
            <a:r>
              <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الترويج والإعلانات المدعومة بالذكاء الإصطناعي</a:t>
            </a:r>
            <a:endPar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1291879" y="3024621"/>
            <a:ext cx="9608233" cy="2935419"/>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9. استخدام الذكاء الاصطناعي في تحديد أفضل القنوات والأوقات</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يمكن للذكاء الاصطناعي تحليل البيانات لتحديد القنوات الأكثر فعالية والأوقات الأنسب لنشر الإعلانات، مما يزيد من فعالية الحملات التسويقية ويقلل من الإنفاق الغير موجه.</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10. التحليل التنبؤي للاتجاهات السوقية والمنافسة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باستخدام الذكاء الاصطناعي، يمكن تحليل البيانات لفهم الاتجاهات السوقية المستقبلية والتنبؤ بحركة المنافسين، مما يسمح بالاستعداد المسبق واتخاذ القرارات الاستراتيجية بشكل أكثر ذكاء ودقة.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31311" b="31311"/>
          <a:stretch>
            <a:fillRect/>
          </a:stretch>
        </p:blipFill>
        <p:spPr>
          <a:xfrm>
            <a:off x="0" y="4449556"/>
            <a:ext cx="12192000" cy="2405270"/>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1756738" y="613778"/>
            <a:ext cx="8887815"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الترويج والإعلانات المدعومة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9" name="TextBox 8"/>
          <p:cNvSpPr txBox="1"/>
          <p:nvPr/>
        </p:nvSpPr>
        <p:spPr>
          <a:xfrm>
            <a:off x="1756738" y="2045831"/>
            <a:ext cx="8678523" cy="1847942"/>
          </a:xfrm>
          <a:prstGeom prst="rect">
            <a:avLst/>
          </a:prstGeom>
          <a:noFill/>
        </p:spPr>
        <p:txBody>
          <a:bodyPr wrap="square">
            <a:spAutoFit/>
          </a:bodyPr>
          <a:lstStyle/>
          <a:p>
            <a:pPr algn="just" rtl="1">
              <a:lnSpc>
                <a:spcPct val="150000"/>
              </a:lnSpc>
              <a:spcAft>
                <a:spcPts val="1000"/>
              </a:spcAft>
            </a:pPr>
            <a:r>
              <a:rPr lang="ar-SA"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مثال عملي:</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latin typeface="Calibri" panose="020F0502020204030204" pitchFamily="34" charset="0"/>
                <a:ea typeface="Times New Roman" panose="02020603050405020304" pitchFamily="18" charset="0"/>
                <a:cs typeface="VIP Hakm Bold" panose="02000500000000000000" pitchFamily="2" charset="-78"/>
              </a:rPr>
              <a:t>في حالة استخدام موقع التجارة الإلكترونية، يمكن للذكاء الاصطناعي تحليل سجلات المتسوقين السابقين لتحديد السلوكيات الشرائية، ثم توجيه الإعلانات المدفوعة بشكل دقيق إلى هؤلاء المتسوقين بمنتجات تناسب اهتماماتهم وتفضيلاتهم.</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عنصر نائب للصورة 11" descr="صورة تحتوي على منضدة, داخلي, كوب, جالس&#10;&#10;تم إنشاء الوصف تلقائياً"/>
          <p:cNvPicPr>
            <a:picLocks noGrp="1" noChangeAspect="1"/>
          </p:cNvPicPr>
          <p:nvPr>
            <p:ph type="pic" sz="quarter" idx="10"/>
          </p:nvPr>
        </p:nvPicPr>
        <p:blipFill>
          <a:blip r:embed="rId1" cstate="email"/>
          <a:srcRect/>
          <a:stretch>
            <a:fillRect/>
          </a:stretch>
        </p:blipFill>
        <p:spPr/>
      </p:pic>
      <p:sp>
        <p:nvSpPr>
          <p:cNvPr id="10" name="Rectangle 9"/>
          <p:cNvSpPr/>
          <p:nvPr/>
        </p:nvSpPr>
        <p:spPr>
          <a:xfrm>
            <a:off x="0"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2" name="Group 1"/>
          <p:cNvGrpSpPr/>
          <p:nvPr/>
        </p:nvGrpSpPr>
        <p:grpSpPr>
          <a:xfrm>
            <a:off x="5531042" y="4734480"/>
            <a:ext cx="6659671" cy="2127166"/>
            <a:chOff x="8889806" y="5807302"/>
            <a:chExt cx="3300907" cy="1054343"/>
          </a:xfrm>
        </p:grpSpPr>
        <p:sp>
          <p:nvSpPr>
            <p:cNvPr id="47" name="Freeform: Shape 46"/>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8" name="Freeform: Shape 47"/>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9" name="Freeform: Shape 48"/>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21" name="TextBox 20"/>
          <p:cNvSpPr txBox="1"/>
          <p:nvPr/>
        </p:nvSpPr>
        <p:spPr>
          <a:xfrm>
            <a:off x="2434856" y="2705725"/>
            <a:ext cx="7319631" cy="1446550"/>
          </a:xfrm>
          <a:prstGeom prst="rect">
            <a:avLst/>
          </a:prstGeom>
          <a:noFill/>
        </p:spPr>
        <p:txBody>
          <a:bodyPr wrap="non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ar-SA" sz="8800" b="1" i="0" u="none" strike="noStrike" kern="1200" cap="none" spc="0" normalizeH="0" baseline="0" noProof="0" dirty="0">
                <a:ln>
                  <a:noFill/>
                </a:ln>
                <a:solidFill>
                  <a:srgbClr val="E7E6E6"/>
                </a:solidFill>
                <a:effectLst/>
                <a:uLnTx/>
                <a:uFillTx/>
                <a:latin typeface="VIP Hakm Bold" panose="02000500000000000000" pitchFamily="2" charset="-78"/>
                <a:ea typeface="+mn-ea"/>
                <a:cs typeface="VIP Hakm Bold" panose="02000500000000000000" pitchFamily="2" charset="-78"/>
              </a:rPr>
              <a:t>وقــت استــراحــة</a:t>
            </a:r>
            <a:endParaRPr kumimoji="0" lang="en-US" sz="8800" b="1" i="0" u="none" strike="noStrike" kern="1200" cap="none" spc="0" normalizeH="0" baseline="0" noProof="0" dirty="0">
              <a:ln>
                <a:noFill/>
              </a:ln>
              <a:solidFill>
                <a:srgbClr val="E7E6E6"/>
              </a:solidFill>
              <a:effectLst/>
              <a:uLnTx/>
              <a:uFillTx/>
              <a:latin typeface="VIP Hakm Bold" panose="02000500000000000000" pitchFamily="2" charset="-78"/>
              <a:ea typeface="+mn-ea"/>
              <a:cs typeface="VIP Hakm Bold" panose="02000500000000000000" pitchFamily="2" charset="-78"/>
            </a:endParaRPr>
          </a:p>
        </p:txBody>
      </p:sp>
      <p:grpSp>
        <p:nvGrpSpPr>
          <p:cNvPr id="23" name="Group 22"/>
          <p:cNvGrpSpPr/>
          <p:nvPr/>
        </p:nvGrpSpPr>
        <p:grpSpPr>
          <a:xfrm flipH="1" flipV="1">
            <a:off x="-1" y="0"/>
            <a:ext cx="3513221" cy="1122158"/>
            <a:chOff x="8889806" y="5807302"/>
            <a:chExt cx="3300907" cy="1054343"/>
          </a:xfrm>
        </p:grpSpPr>
        <p:sp>
          <p:nvSpPr>
            <p:cNvPr id="24" name="Freeform: Shape 23"/>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5" name="Freeform: Shape 24"/>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34" name="Freeform: Shape 33"/>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5" name="Freeform: Shape 34"/>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p:cNvPicPr>
            <a:picLocks noGrp="1" noChangeAspect="1"/>
          </p:cNvPicPr>
          <p:nvPr>
            <p:ph type="pic" sz="quarter" idx="11"/>
          </p:nvPr>
        </p:nvPicPr>
        <p:blipFill>
          <a:blip r:embed="rId1" cstate="email"/>
          <a:srcRect/>
          <a:stretch>
            <a:fillRect/>
          </a:stretch>
        </p:blipFill>
        <p:spPr/>
      </p:pic>
      <p:sp>
        <p:nvSpPr>
          <p:cNvPr id="34" name="Graphic 32"/>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100000">
                <a:schemeClr val="accent1">
                  <a:alpha val="70000"/>
                </a:schemeClr>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TextBox 1"/>
          <p:cNvSpPr txBox="1"/>
          <p:nvPr/>
        </p:nvSpPr>
        <p:spPr>
          <a:xfrm flipH="1">
            <a:off x="1881479" y="2058234"/>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الثانية</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grpSp>
        <p:nvGrpSpPr>
          <p:cNvPr id="20" name="Group 19"/>
          <p:cNvGrpSpPr/>
          <p:nvPr/>
        </p:nvGrpSpPr>
        <p:grpSpPr>
          <a:xfrm flipH="1">
            <a:off x="747655" y="3258205"/>
            <a:ext cx="6475952" cy="563579"/>
            <a:chOff x="808638" y="5182215"/>
            <a:chExt cx="2609850" cy="544866"/>
          </a:xfrm>
        </p:grpSpPr>
        <p:sp>
          <p:nvSpPr>
            <p:cNvPr id="21" name="Rectangle: Rounded Corners 20"/>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2" name="Rectangle 21"/>
            <p:cNvSpPr/>
            <p:nvPr/>
          </p:nvSpPr>
          <p:spPr>
            <a:xfrm>
              <a:off x="1092037" y="5182215"/>
              <a:ext cx="2043052" cy="297450"/>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مواكبة التحديثات والتطورات</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3" name="Group 2"/>
          <p:cNvGrpSpPr/>
          <p:nvPr/>
        </p:nvGrpSpPr>
        <p:grpSpPr>
          <a:xfrm flipH="1">
            <a:off x="345481" y="4381551"/>
            <a:ext cx="6475952" cy="570276"/>
            <a:chOff x="808638" y="5234954"/>
            <a:chExt cx="2609850" cy="492127"/>
          </a:xfrm>
        </p:grpSpPr>
        <p:sp>
          <p:nvSpPr>
            <p:cNvPr id="4" name="Rectangle: Rounded Corners 3"/>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5" name="Rectangle 4"/>
            <p:cNvSpPr/>
            <p:nvPr/>
          </p:nvSpPr>
          <p:spPr>
            <a:xfrm>
              <a:off x="1092037" y="5234954"/>
              <a:ext cx="2043052" cy="297450"/>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إستراتيجيات لتحسين وتطوير المهارات بإستمرار</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8258" b="28258"/>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790994" y="1275440"/>
            <a:ext cx="5717198"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1298160" y="2832004"/>
            <a:ext cx="10060039" cy="2807179"/>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 متابعة الأبحاث الأكاديمية والمؤتمرات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متابعة الأبحاث الأكاديمية: تُنشر العديد من الأبحاث الأكاديمية في مجلات مرموقة ومؤتمرات علمية. يمكن الاشتراك في النشرات الإخبارية للمجلات العلمية والمتابعة المستمرة للمنشورات الجديدة في مجالات مثل تعلم الآلة، التعلم العميق، معالجة اللغات الطبيعية، والروبوتات الذكية.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المشاركة في المؤتمرات والندوات: الحضور في المؤتمرات وورش العمل هو فرصة ممتازة لمتابعة آخر التطورات والتقنيات الجديدة، بالإضافة إلى تبادل الأفكار مع الخبراء والباحثين في الميدان.</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9" name="صورة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94944" y="1498146"/>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9673" r="9673"/>
          <a:stretch>
            <a:fillRect/>
          </a:stretch>
        </p:blipFill>
        <p:spPr>
          <a:xfrm>
            <a:off x="0" y="0"/>
            <a:ext cx="9847960" cy="6858000"/>
          </a:xfrm>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endPar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sp>
        <p:nvSpPr>
          <p:cNvPr id="6" name="TextBox 5"/>
          <p:cNvSpPr txBox="1"/>
          <p:nvPr/>
        </p:nvSpPr>
        <p:spPr>
          <a:xfrm>
            <a:off x="5123255" y="204424"/>
            <a:ext cx="7800315"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3138162" y="1178288"/>
            <a:ext cx="8334397" cy="3222677"/>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2. متابعة الشركات والمنظمات الرائدة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تتبع الشركات التكنولوجية الكبرى: شركات مثل </a:t>
            </a:r>
            <a:r>
              <a:rPr lang="en-US" dirty="0">
                <a:latin typeface="VIP Hakm Bold" panose="02000500000000000000" pitchFamily="2" charset="-78"/>
                <a:ea typeface="Times New Roman" panose="02020603050405020304" pitchFamily="18" charset="0"/>
                <a:cs typeface="Arial" panose="020B0604020202020204" pitchFamily="34" charset="0"/>
              </a:rPr>
              <a:t>Google</a:t>
            </a:r>
            <a:r>
              <a:rPr lang="ar-SA" dirty="0">
                <a:latin typeface="Calibri" panose="020F0502020204030204" pitchFamily="34" charset="0"/>
                <a:ea typeface="Times New Roman" panose="02020603050405020304" pitchFamily="18" charset="0"/>
                <a:cs typeface="VIP Hakm Bold" panose="02000500000000000000" pitchFamily="2" charset="-78"/>
              </a:rPr>
              <a:t>، </a:t>
            </a:r>
            <a:r>
              <a:rPr lang="en-US" dirty="0">
                <a:latin typeface="VIP Hakm Bold" panose="02000500000000000000" pitchFamily="2" charset="-78"/>
                <a:ea typeface="Times New Roman" panose="02020603050405020304" pitchFamily="18" charset="0"/>
                <a:cs typeface="Arial" panose="020B0604020202020204" pitchFamily="34" charset="0"/>
              </a:rPr>
              <a:t>Facebook</a:t>
            </a:r>
            <a:r>
              <a:rPr lang="ar-SA" dirty="0">
                <a:latin typeface="Calibri" panose="020F0502020204030204" pitchFamily="34" charset="0"/>
                <a:ea typeface="Times New Roman" panose="02020603050405020304" pitchFamily="18" charset="0"/>
                <a:cs typeface="VIP Hakm Bold" panose="02000500000000000000" pitchFamily="2" charset="-78"/>
              </a:rPr>
              <a:t>، </a:t>
            </a:r>
            <a:r>
              <a:rPr lang="en-US" dirty="0">
                <a:latin typeface="VIP Hakm Bold" panose="02000500000000000000" pitchFamily="2" charset="-78"/>
                <a:ea typeface="Times New Roman" panose="02020603050405020304" pitchFamily="18" charset="0"/>
                <a:cs typeface="Arial" panose="020B0604020202020204" pitchFamily="34" charset="0"/>
              </a:rPr>
              <a:t>Amazon</a:t>
            </a:r>
            <a:r>
              <a:rPr lang="ar-SA" dirty="0">
                <a:latin typeface="Calibri" panose="020F0502020204030204" pitchFamily="34" charset="0"/>
                <a:ea typeface="Times New Roman" panose="02020603050405020304" pitchFamily="18" charset="0"/>
                <a:cs typeface="VIP Hakm Bold" panose="02000500000000000000" pitchFamily="2" charset="-78"/>
              </a:rPr>
              <a:t>، </a:t>
            </a:r>
            <a:r>
              <a:rPr lang="en-US" dirty="0">
                <a:latin typeface="VIP Hakm Bold" panose="02000500000000000000" pitchFamily="2" charset="-78"/>
                <a:ea typeface="Times New Roman" panose="02020603050405020304" pitchFamily="18" charset="0"/>
                <a:cs typeface="Arial" panose="020B0604020202020204" pitchFamily="34" charset="0"/>
              </a:rPr>
              <a:t>Microsoft</a:t>
            </a:r>
            <a:r>
              <a:rPr lang="ar-SA" dirty="0">
                <a:latin typeface="Calibri" panose="020F0502020204030204" pitchFamily="34" charset="0"/>
                <a:ea typeface="Times New Roman" panose="02020603050405020304" pitchFamily="18" charset="0"/>
                <a:cs typeface="VIP Hakm Bold" panose="02000500000000000000" pitchFamily="2" charset="-78"/>
              </a:rPr>
              <a:t>، وغيرها تعمل بنشاط في مجال الذكاء الاصطناعي. يمكن الاشتراك في مدوناتهم التقنية ومتابعة الأخبار والإعلانات عن أحدث التقنيات والمشاريع.</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متابعة المنظمات البحثية والأبحاث الصناعية: هناك العديد من المنظمات مثل </a:t>
            </a:r>
            <a:r>
              <a:rPr lang="en-US" dirty="0">
                <a:latin typeface="VIP Hakm Bold" panose="02000500000000000000" pitchFamily="2" charset="-78"/>
                <a:ea typeface="Times New Roman" panose="02020603050405020304" pitchFamily="18" charset="0"/>
                <a:cs typeface="Arial" panose="020B0604020202020204" pitchFamily="34" charset="0"/>
              </a:rPr>
              <a:t>OpenAI</a:t>
            </a:r>
            <a:r>
              <a:rPr lang="ar-SA" dirty="0">
                <a:latin typeface="Calibri" panose="020F0502020204030204" pitchFamily="34" charset="0"/>
                <a:ea typeface="Times New Roman" panose="02020603050405020304" pitchFamily="18" charset="0"/>
                <a:cs typeface="VIP Hakm Bold" panose="02000500000000000000" pitchFamily="2" charset="-78"/>
              </a:rPr>
              <a:t>، </a:t>
            </a:r>
            <a:r>
              <a:rPr lang="en-US" dirty="0">
                <a:latin typeface="VIP Hakm Bold" panose="02000500000000000000" pitchFamily="2" charset="-78"/>
                <a:ea typeface="Times New Roman" panose="02020603050405020304" pitchFamily="18" charset="0"/>
                <a:cs typeface="Arial" panose="020B0604020202020204" pitchFamily="34" charset="0"/>
              </a:rPr>
              <a:t>DeepMind</a:t>
            </a:r>
            <a:r>
              <a:rPr lang="ar-SA" dirty="0">
                <a:latin typeface="Calibri" panose="020F0502020204030204" pitchFamily="34" charset="0"/>
                <a:ea typeface="Times New Roman" panose="02020603050405020304" pitchFamily="18" charset="0"/>
                <a:cs typeface="VIP Hakm Bold" panose="02000500000000000000" pitchFamily="2" charset="-78"/>
              </a:rPr>
              <a:t>، وغيرها التي تقدم أبحاثًا متقدمة في مجالات متعددة للذكاء الاصطناعي</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4" dur="50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19" dur="500"/>
                                        <p:tgtEl>
                                          <p:spTgt spid="10">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24"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32514" b="32514"/>
          <a:stretch>
            <a:fillRect/>
          </a:stretch>
        </p:blipFill>
        <p:spPr>
          <a:xfrm>
            <a:off x="0" y="4452938"/>
            <a:ext cx="12192000" cy="2401887"/>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1998733" y="235789"/>
            <a:ext cx="8194533"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9" name="TextBox 8"/>
          <p:cNvSpPr txBox="1"/>
          <p:nvPr/>
        </p:nvSpPr>
        <p:spPr>
          <a:xfrm>
            <a:off x="1507868" y="1008405"/>
            <a:ext cx="9176264" cy="3222677"/>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3. التعلم المستمر والتدريب</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الدورات التعليمية عبر الإنترنت: هناك العديد من الدورات عبر الإنترنت المتاحة في مجال الذكاء الاصطناعي على منصات مثل </a:t>
            </a:r>
            <a:r>
              <a:rPr lang="en-US" dirty="0">
                <a:latin typeface="VIP Hakm Bold" panose="02000500000000000000" pitchFamily="2" charset="-78"/>
                <a:ea typeface="Times New Roman" panose="02020603050405020304" pitchFamily="18" charset="0"/>
                <a:cs typeface="Arial" panose="020B0604020202020204" pitchFamily="34" charset="0"/>
              </a:rPr>
              <a:t>Coursera</a:t>
            </a:r>
            <a:r>
              <a:rPr lang="ar-SA" dirty="0">
                <a:latin typeface="Calibri" panose="020F0502020204030204" pitchFamily="34" charset="0"/>
                <a:ea typeface="Times New Roman" panose="02020603050405020304" pitchFamily="18" charset="0"/>
                <a:cs typeface="VIP Hakm Bold" panose="02000500000000000000" pitchFamily="2" charset="-78"/>
              </a:rPr>
              <a:t>، </a:t>
            </a:r>
            <a:r>
              <a:rPr lang="en-US" dirty="0">
                <a:latin typeface="VIP Hakm Bold" panose="02000500000000000000" pitchFamily="2" charset="-78"/>
                <a:ea typeface="Times New Roman" panose="02020603050405020304" pitchFamily="18" charset="0"/>
                <a:cs typeface="Arial" panose="020B0604020202020204" pitchFamily="34" charset="0"/>
              </a:rPr>
              <a:t>edX</a:t>
            </a:r>
            <a:r>
              <a:rPr lang="ar-SA" dirty="0">
                <a:latin typeface="Calibri" panose="020F0502020204030204" pitchFamily="34" charset="0"/>
                <a:ea typeface="Times New Roman" panose="02020603050405020304" pitchFamily="18" charset="0"/>
                <a:cs typeface="VIP Hakm Bold" panose="02000500000000000000" pitchFamily="2" charset="-78"/>
              </a:rPr>
              <a:t>، </a:t>
            </a:r>
            <a:r>
              <a:rPr lang="en-US" dirty="0">
                <a:latin typeface="VIP Hakm Bold" panose="02000500000000000000" pitchFamily="2" charset="-78"/>
                <a:ea typeface="Times New Roman" panose="02020603050405020304" pitchFamily="18" charset="0"/>
                <a:cs typeface="Arial" panose="020B0604020202020204" pitchFamily="34" charset="0"/>
              </a:rPr>
              <a:t>Udacity</a:t>
            </a:r>
            <a:r>
              <a:rPr lang="ar-SA" dirty="0">
                <a:latin typeface="Calibri" panose="020F0502020204030204" pitchFamily="34" charset="0"/>
                <a:ea typeface="Times New Roman" panose="02020603050405020304" pitchFamily="18" charset="0"/>
                <a:cs typeface="VIP Hakm Bold" panose="02000500000000000000" pitchFamily="2" charset="-78"/>
              </a:rPr>
              <a:t>، وغيرها. هذه الدورات تغطي مواضيع متقدمة وتعليم الآلة وتعلم العميق.</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التدريب العملي والمشاريع العملية: يمكن المشاركة في المشاريع العملية أو التدريب في الشركات أو المختبرات البحثية التي تعمل في مجالات متعددة للذكاء الاصطناعي. هذا يساعد على تطبيق المفاهيم المتعلمة وفهم الاستخدامات العملية للتقنيات الجديدة.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34538" r="34538"/>
          <a:stretch>
            <a:fillRect/>
          </a:stretch>
        </p:blipFill>
        <p:spPr>
          <a:xfrm>
            <a:off x="2" y="0"/>
            <a:ext cx="3770140" cy="6858000"/>
          </a:xfrm>
        </p:spPr>
      </p:pic>
      <p:sp>
        <p:nvSpPr>
          <p:cNvPr id="7" name="Graphic 5"/>
          <p:cNvSpPr/>
          <p:nvPr/>
        </p:nvSpPr>
        <p:spPr>
          <a:xfrm>
            <a:off x="1" y="0"/>
            <a:ext cx="3770139"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1" name="TextBox 10"/>
          <p:cNvSpPr txBox="1"/>
          <p:nvPr/>
        </p:nvSpPr>
        <p:spPr>
          <a:xfrm>
            <a:off x="5727325" y="1264642"/>
            <a:ext cx="7011540"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3" name="TextBox 12"/>
          <p:cNvSpPr txBox="1"/>
          <p:nvPr/>
        </p:nvSpPr>
        <p:spPr>
          <a:xfrm>
            <a:off x="4475300" y="2566575"/>
            <a:ext cx="7147252" cy="2263440"/>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4. المشاركة في المجتمعات والمنتديات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المجتمعات عبر الإنترنت: هناك العديد من المنتديات والمجتمعات عبر الإنترنت التي تجمع بين المهتمين بالذكاء الاصطناعي وتقنيات التعلم الآلي. المشاركة في مناقشاتهم وطرح الأسئلة والمشاركة بالمعرفة يمكن أن يساعد في البقاء على اطلاع دائم بأحدث المستجدات.</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292" r="25292"/>
          <a:stretch>
            <a:fillRect/>
          </a:stretch>
        </p:blipFill>
        <p:spPr>
          <a:xfrm>
            <a:off x="-1" y="1430339"/>
            <a:ext cx="3578085" cy="5427662"/>
          </a:xfrm>
        </p:spPr>
      </p:pic>
      <p:sp>
        <p:nvSpPr>
          <p:cNvPr id="7" name="Graphic 3"/>
          <p:cNvSpPr/>
          <p:nvPr/>
        </p:nvSpPr>
        <p:spPr>
          <a:xfrm flipH="1">
            <a:off x="-2" y="1430339"/>
            <a:ext cx="3578087"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9" name="Freeform: Shape 38"/>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999745" y="2198428"/>
            <a:ext cx="7906044"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8" name="TextBox 7"/>
          <p:cNvSpPr txBox="1"/>
          <p:nvPr/>
        </p:nvSpPr>
        <p:spPr>
          <a:xfrm>
            <a:off x="4324544" y="3429000"/>
            <a:ext cx="7019731" cy="2263440"/>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5. اختبار التقنيات الجديدة والتطبيقات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الاختبار والتطبيق العملي: عندما تظهر تقنية جديدة في مجال الذكاء الاصطناعي، من المهم تجريبها وتطبيقها على بيانات ومشاريع حقيقية. هذا يساعد على فهم كيفية عمل التقنية وتقييم إمكاناتها وتحديد مدى فعاليتها في السيناريوهات الحقيقية.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a:ln>
                  <a:noFill/>
                </a:ln>
                <a:solidFill>
                  <a:prstClr val="white"/>
                </a:solidFill>
                <a:effectLst/>
                <a:uLnTx/>
                <a:uFillTx/>
                <a:latin typeface="Roboto" panose="02000000000000000000"/>
                <a:ea typeface="+mn-ea"/>
                <a:cs typeface="+mn-cs"/>
              </a:rPr>
              <a:t>التربة</a:t>
            </a: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5" name="TextBox 4"/>
          <p:cNvSpPr txBox="1"/>
          <p:nvPr/>
        </p:nvSpPr>
        <p:spPr>
          <a:xfrm>
            <a:off x="2581670" y="766774"/>
            <a:ext cx="7028658" cy="854080"/>
          </a:xfrm>
          <a:prstGeom prst="rect">
            <a:avLst/>
          </a:prstGeom>
          <a:noFill/>
        </p:spPr>
        <p:txBody>
          <a:bodyPr wrap="square">
            <a:spAutoFit/>
          </a:bodyPr>
          <a:lstStyle/>
          <a:p>
            <a:pPr lvl="0" algn="ctr" rtl="1">
              <a:lnSpc>
                <a:spcPct val="150000"/>
              </a:lnSpc>
              <a:spcBef>
                <a:spcPts val="1200"/>
              </a:spcBef>
              <a:spcAft>
                <a:spcPts val="1000"/>
              </a:spcAft>
            </a:pPr>
            <a:r>
              <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1120726" y="2854279"/>
            <a:ext cx="9950547" cy="3222677"/>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6. الاستفادة من المدونات التقنية ومواقع الأخبار</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المدونات التقنية: تقدم العديد من المدونات التقنية المرموقة مقالات من خبراء في مجال الذكاء الاصطناعي حول التطورات الأخيرة والأبحاث الجديدة. من خلال الاشتراك في هذه المدونات ومتابعة آخر المقالات، يمكنك البقاء على اطلاع دائم بالأفكار والابتكارات الجديدة.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مواقع الأخبار التقنية: تنشر مواقع مثل </a:t>
            </a:r>
            <a:r>
              <a:rPr lang="en-US" dirty="0">
                <a:latin typeface="VIP Hakm Bold" panose="02000500000000000000" pitchFamily="2" charset="-78"/>
                <a:ea typeface="Times New Roman" panose="02020603050405020304" pitchFamily="18" charset="0"/>
                <a:cs typeface="Arial" panose="020B0604020202020204" pitchFamily="34" charset="0"/>
              </a:rPr>
              <a:t>TechCrunch</a:t>
            </a:r>
            <a:r>
              <a:rPr lang="ar-SA" dirty="0">
                <a:latin typeface="Calibri" panose="020F0502020204030204" pitchFamily="34" charset="0"/>
                <a:ea typeface="Times New Roman" panose="02020603050405020304" pitchFamily="18" charset="0"/>
                <a:cs typeface="VIP Hakm Bold" panose="02000500000000000000" pitchFamily="2" charset="-78"/>
              </a:rPr>
              <a:t>، </a:t>
            </a:r>
            <a:r>
              <a:rPr lang="en-US" dirty="0">
                <a:latin typeface="VIP Hakm Bold" panose="02000500000000000000" pitchFamily="2" charset="-78"/>
                <a:ea typeface="Times New Roman" panose="02020603050405020304" pitchFamily="18" charset="0"/>
                <a:cs typeface="Arial" panose="020B0604020202020204" pitchFamily="34" charset="0"/>
              </a:rPr>
              <a:t>Wired</a:t>
            </a:r>
            <a:r>
              <a:rPr lang="ar-SA" dirty="0">
                <a:latin typeface="Calibri" panose="020F0502020204030204" pitchFamily="34" charset="0"/>
                <a:ea typeface="Times New Roman" panose="02020603050405020304" pitchFamily="18" charset="0"/>
                <a:cs typeface="VIP Hakm Bold" panose="02000500000000000000" pitchFamily="2" charset="-78"/>
              </a:rPr>
              <a:t>، والعديد من الصحف التقنية الأخبار والتقارير حول أحدث التطورات في مجالات التكنولوجيا بما في ذلك الذكاء الاصطناعي. من المفيد متابعة هذه المواقع للحصول على تحليلات وتغطية شاملة للموضوعات الرائجة.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0823" y="0"/>
            <a:ext cx="3143749"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TextBox 7"/>
          <p:cNvSpPr txBox="1"/>
          <p:nvPr/>
        </p:nvSpPr>
        <p:spPr>
          <a:xfrm>
            <a:off x="5428547" y="1531492"/>
            <a:ext cx="7865471"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2767598" y="2827285"/>
            <a:ext cx="8963652" cy="3222677"/>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7. الاشتراك في المجلات العلمية والمجلات الصناعية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المجلات العلمية: تنشر المجلات العلمية الرصينة البحوث والدراسات الأصلية في مجالات مختلفة من الذكاء الاصطناعي. الاشتراك في هذه المجلات يوفر لك فرصة للوصول إلى الأبحاث الأكاديمية المتقدمة والتطورات الحديثة.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المجلات الصناعية: تنشر مجلات مثل </a:t>
            </a:r>
            <a:r>
              <a:rPr lang="en-US" dirty="0">
                <a:latin typeface="VIP Hakm Bold" panose="02000500000000000000" pitchFamily="2" charset="-78"/>
                <a:ea typeface="Times New Roman" panose="02020603050405020304" pitchFamily="18" charset="0"/>
                <a:cs typeface="Arial" panose="020B0604020202020204" pitchFamily="34" charset="0"/>
              </a:rPr>
              <a:t>AI Magazine</a:t>
            </a:r>
            <a:r>
              <a:rPr lang="ar-SA" dirty="0">
                <a:latin typeface="Calibri" panose="020F0502020204030204" pitchFamily="34" charset="0"/>
                <a:ea typeface="Times New Roman" panose="02020603050405020304" pitchFamily="18" charset="0"/>
                <a:cs typeface="VIP Hakm Bold" panose="02000500000000000000" pitchFamily="2" charset="-78"/>
              </a:rPr>
              <a:t> و</a:t>
            </a:r>
            <a:r>
              <a:rPr lang="en-US" dirty="0">
                <a:latin typeface="VIP Hakm Bold" panose="02000500000000000000" pitchFamily="2" charset="-78"/>
                <a:ea typeface="Times New Roman" panose="02020603050405020304" pitchFamily="18" charset="0"/>
                <a:cs typeface="Arial" panose="020B0604020202020204" pitchFamily="34" charset="0"/>
              </a:rPr>
              <a:t>IEEE Transactions on Artificial Intelligence</a:t>
            </a:r>
            <a:r>
              <a:rPr lang="ar-SA" dirty="0">
                <a:latin typeface="Calibri" panose="020F0502020204030204" pitchFamily="34" charset="0"/>
                <a:ea typeface="Times New Roman" panose="02020603050405020304" pitchFamily="18" charset="0"/>
                <a:cs typeface="VIP Hakm Bold" panose="02000500000000000000" pitchFamily="2" charset="-78"/>
              </a:rPr>
              <a:t> مقالات ومراجعات حول التقنيات الجديدة والتطبيقات العملية للذكاء الاصطناعي. يمكن أن تكون هذه المجلات مصدرًا قيمًا للمعلومات والتحليلات العميقة.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Graphic 35"/>
          <p:cNvSpPr/>
          <p:nvPr/>
        </p:nvSpPr>
        <p:spPr>
          <a:xfrm>
            <a:off x="0" y="3237186"/>
            <a:ext cx="7924800" cy="3619385"/>
          </a:xfrm>
          <a:custGeom>
            <a:avLst/>
            <a:gdLst>
              <a:gd name="connsiteX0" fmla="*/ 5081492 w 5081492"/>
              <a:gd name="connsiteY0" fmla="*/ 909257 h 2770346"/>
              <a:gd name="connsiteX1" fmla="*/ 5081492 w 5081492"/>
              <a:gd name="connsiteY1" fmla="*/ 2770346 h 2770346"/>
              <a:gd name="connsiteX2" fmla="*/ 0 w 5081492"/>
              <a:gd name="connsiteY2" fmla="*/ 2770346 h 2770346"/>
              <a:gd name="connsiteX3" fmla="*/ 0 w 5081492"/>
              <a:gd name="connsiteY3" fmla="*/ 0 h 2770346"/>
              <a:gd name="connsiteX4" fmla="*/ 696182 w 5081492"/>
              <a:gd name="connsiteY4" fmla="*/ 696182 h 2770346"/>
              <a:gd name="connsiteX5" fmla="*/ 1210628 w 5081492"/>
              <a:gd name="connsiteY5" fmla="*/ 909257 h 2770346"/>
              <a:gd name="connsiteX6" fmla="*/ 5081492 w 5081492"/>
              <a:gd name="connsiteY6" fmla="*/ 909257 h 27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1492" h="2770346">
                <a:moveTo>
                  <a:pt x="5081492" y="909257"/>
                </a:moveTo>
                <a:lnTo>
                  <a:pt x="5081492" y="2770346"/>
                </a:lnTo>
                <a:lnTo>
                  <a:pt x="0" y="2770346"/>
                </a:lnTo>
                <a:lnTo>
                  <a:pt x="0" y="0"/>
                </a:lnTo>
                <a:lnTo>
                  <a:pt x="696182" y="696182"/>
                </a:lnTo>
                <a:cubicBezTo>
                  <a:pt x="832580" y="832580"/>
                  <a:pt x="1017651" y="909257"/>
                  <a:pt x="1210628" y="909257"/>
                </a:cubicBezTo>
                <a:lnTo>
                  <a:pt x="5081492" y="909257"/>
                </a:lnTo>
                <a:close/>
              </a:path>
            </a:pathLst>
          </a:custGeom>
          <a:solidFill>
            <a:srgbClr val="188FA1"/>
          </a:solidFill>
          <a:ln w="9525" cap="flat">
            <a:noFill/>
            <a:prstDash val="solid"/>
            <a:miter/>
          </a:ln>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3" name="Picture Placeholder 2"/>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26196" b="26196"/>
          <a:stretch>
            <a:fillRect/>
          </a:stretch>
        </p:blipFill>
        <p:spPr>
          <a:xfrm>
            <a:off x="3184525" y="4445000"/>
            <a:ext cx="9010650" cy="2413000"/>
          </a:xfrm>
        </p:spPr>
      </p:pic>
      <p:sp>
        <p:nvSpPr>
          <p:cNvPr id="4" name="Graphic 2"/>
          <p:cNvSpPr/>
          <p:nvPr/>
        </p:nvSpPr>
        <p:spPr>
          <a:xfrm>
            <a:off x="3182937" y="4445000"/>
            <a:ext cx="9009063" cy="2413000"/>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3" name="Freeform: Shape 12"/>
          <p:cNvSpPr/>
          <p:nvPr/>
        </p:nvSpPr>
        <p:spPr>
          <a:xfrm>
            <a:off x="6576612" y="2716138"/>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1"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a:off x="5894363" y="442913"/>
            <a:ext cx="6106060"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4" name="TextBox 13"/>
          <p:cNvSpPr txBox="1"/>
          <p:nvPr/>
        </p:nvSpPr>
        <p:spPr>
          <a:xfrm>
            <a:off x="2306237" y="1518869"/>
            <a:ext cx="9010650" cy="2391680"/>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8. استخدام الشبكات الاجتماعية والمجموعات المتخصصة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الشبكات الاجتماعية: منصات مثل </a:t>
            </a:r>
            <a:r>
              <a:rPr lang="en-US" dirty="0">
                <a:latin typeface="VIP Hakm Bold" panose="02000500000000000000" pitchFamily="2" charset="-78"/>
                <a:ea typeface="Times New Roman" panose="02020603050405020304" pitchFamily="18" charset="0"/>
                <a:cs typeface="Arial" panose="020B0604020202020204" pitchFamily="34" charset="0"/>
              </a:rPr>
              <a:t>LinkedIn</a:t>
            </a:r>
            <a:r>
              <a:rPr lang="ar-SA" dirty="0">
                <a:latin typeface="Calibri" panose="020F0502020204030204" pitchFamily="34" charset="0"/>
                <a:ea typeface="Times New Roman" panose="02020603050405020304" pitchFamily="18" charset="0"/>
                <a:cs typeface="VIP Hakm Bold" panose="02000500000000000000" pitchFamily="2" charset="-78"/>
              </a:rPr>
              <a:t> و</a:t>
            </a:r>
            <a:r>
              <a:rPr lang="en-US" dirty="0">
                <a:latin typeface="VIP Hakm Bold" panose="02000500000000000000" pitchFamily="2" charset="-78"/>
                <a:ea typeface="Times New Roman" panose="02020603050405020304" pitchFamily="18" charset="0"/>
                <a:cs typeface="Arial" panose="020B0604020202020204" pitchFamily="34" charset="0"/>
              </a:rPr>
              <a:t>Twitter</a:t>
            </a:r>
            <a:r>
              <a:rPr lang="ar-SA" dirty="0">
                <a:latin typeface="Calibri" panose="020F0502020204030204" pitchFamily="34" charset="0"/>
                <a:ea typeface="Times New Roman" panose="02020603050405020304" pitchFamily="18" charset="0"/>
                <a:cs typeface="VIP Hakm Bold" panose="02000500000000000000" pitchFamily="2" charset="-78"/>
              </a:rPr>
              <a:t> توفر فرصًا لمتابعة الخبراء والمؤسسات والمنظمات المتخصصة في الذكاء الاصطناعي</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المجموعات المتخصصة: هناك العديد من المجموعات العلمية والتقنية على منصات مثل </a:t>
            </a:r>
            <a:r>
              <a:rPr lang="en-US" dirty="0">
                <a:latin typeface="VIP Hakm Bold" panose="02000500000000000000" pitchFamily="2" charset="-78"/>
                <a:ea typeface="Times New Roman" panose="02020603050405020304" pitchFamily="18" charset="0"/>
                <a:cs typeface="Arial" panose="020B0604020202020204" pitchFamily="34" charset="0"/>
              </a:rPr>
              <a:t>Facebook</a:t>
            </a:r>
            <a:r>
              <a:rPr lang="ar-SA" dirty="0">
                <a:latin typeface="Calibri" panose="020F0502020204030204" pitchFamily="34" charset="0"/>
                <a:ea typeface="Times New Roman" panose="02020603050405020304" pitchFamily="18" charset="0"/>
                <a:cs typeface="VIP Hakm Bold" panose="02000500000000000000" pitchFamily="2" charset="-78"/>
              </a:rPr>
              <a:t> و</a:t>
            </a:r>
            <a:r>
              <a:rPr lang="en-US" dirty="0">
                <a:latin typeface="VIP Hakm Bold" panose="02000500000000000000" pitchFamily="2" charset="-78"/>
                <a:ea typeface="Times New Roman" panose="02020603050405020304" pitchFamily="18" charset="0"/>
                <a:cs typeface="Arial" panose="020B0604020202020204" pitchFamily="34" charset="0"/>
              </a:rPr>
              <a:t>Reddit</a:t>
            </a:r>
            <a:r>
              <a:rPr lang="ar-SA" dirty="0">
                <a:latin typeface="Calibri" panose="020F0502020204030204" pitchFamily="34" charset="0"/>
                <a:ea typeface="Times New Roman" panose="02020603050405020304" pitchFamily="18" charset="0"/>
                <a:cs typeface="VIP Hakm Bold" panose="02000500000000000000" pitchFamily="2" charset="-78"/>
              </a:rPr>
              <a:t> التي تركز على الذكاء الاصطناعي. </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22006" r="22006"/>
          <a:stretch>
            <a:fillRect/>
          </a:stretch>
        </p:blipFill>
        <p:spPr>
          <a:xfrm>
            <a:off x="0" y="0"/>
            <a:ext cx="5945378" cy="6858000"/>
          </a:xfrm>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637857" y="494958"/>
            <a:ext cx="7951240"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4133276" y="1728160"/>
            <a:ext cx="6879102" cy="2807179"/>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9. الحفاظ على مهارات التعلم الذاتي والبحث</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تحليل البيانات الشخصية: يمكن استخدام أدوات تحليل البيانات لفهم التقارير والمقالات والأبحاث المختلفة في مجال الذكاء الاصطناعي. </a:t>
            </a:r>
            <a:endParaRPr lang="ar-EG" dirty="0">
              <a:latin typeface="Calibri" panose="020F0502020204030204" pitchFamily="34" charset="0"/>
              <a:ea typeface="Times New Roman" panose="02020603050405020304" pitchFamily="18" charset="0"/>
              <a:cs typeface="VIP Hakm Bold" panose="02000500000000000000" pitchFamily="2" charset="-78"/>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القراءة والدراسة المستمرة: تحافظ على حالة من الجاهزية من خلال القراءة المنتظمة للمقالات والكتب والمواد التعليمية التي تتعلق بالذكاء الاصطناعي</a:t>
            </a:r>
            <a:r>
              <a:rPr lang="ar-EG" dirty="0">
                <a:latin typeface="Calibri" panose="020F0502020204030204" pitchFamily="34" charset="0"/>
                <a:ea typeface="Times New Roman" panose="02020603050405020304" pitchFamily="18" charset="0"/>
                <a:cs typeface="VIP Hakm Bold" panose="02000500000000000000" pitchFamily="2" charset="-78"/>
              </a:rPr>
              <a:t>.</a:t>
            </a:r>
            <a:r>
              <a:rPr lang="ar-SA"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rot="10800000" flipH="1">
            <a:off x="2439008" y="4177998"/>
            <a:ext cx="5029646" cy="2698803"/>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5630" r="35630"/>
          <a:stretch>
            <a:fillRect/>
          </a:stretch>
        </p:blipFill>
        <p:spPr>
          <a:xfrm>
            <a:off x="-1" y="0"/>
            <a:ext cx="4041898" cy="6858000"/>
          </a:xfrm>
        </p:spPr>
      </p:pic>
      <p:sp>
        <p:nvSpPr>
          <p:cNvPr id="3" name="Graphic 1"/>
          <p:cNvSpPr/>
          <p:nvPr/>
        </p:nvSpPr>
        <p:spPr>
          <a:xfrm>
            <a:off x="-1" y="18801"/>
            <a:ext cx="4041898"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2" name="Rectangle 11"/>
          <p:cNvSpPr/>
          <p:nvPr/>
        </p:nvSpPr>
        <p:spPr>
          <a:xfrm>
            <a:off x="1877910" y="800923"/>
            <a:ext cx="1122196"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25" name="Rectangle 10"/>
          <p:cNvSpPr/>
          <p:nvPr/>
        </p:nvSpPr>
        <p:spPr>
          <a:xfrm>
            <a:off x="646876" y="4901868"/>
            <a:ext cx="913582"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376719" y="1704279"/>
            <a:ext cx="7162624"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مواكبة التحديثات والتطورات</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4295116" y="2869947"/>
            <a:ext cx="7057512" cy="2263440"/>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10. المشاركة في المسابقات والتحديات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المسابقات والتحديات التقنية: يمكن المشاركة في المسابقات عبر الإنترنت أو التحديات المنظمة من قبل الجامعات والشركات لاختبار مهاراتك في الذكاء الاصطناعي. هذه الفرص تساعد في تطبيق المفاهيم النظرية على سيناريوهات عملية وتعزيز فهمك وخبرتك.</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flipH="1">
            <a:off x="-19833" y="0"/>
            <a:ext cx="4209262" cy="2528798"/>
            <a:chOff x="7982738" y="0"/>
            <a:chExt cx="4209262" cy="2528798"/>
          </a:xfrm>
        </p:grpSpPr>
        <p:sp>
          <p:nvSpPr>
            <p:cNvPr id="20" name="Freeform: Shape 19"/>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1" name="Freeform: Shape 20"/>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15" name="Picture Placeholder 1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1869" r="21869"/>
          <a:stretch>
            <a:fillRect/>
          </a:stretch>
        </p:blipFill>
        <p:spPr>
          <a:xfrm>
            <a:off x="356018" y="2028487"/>
            <a:ext cx="2299597" cy="2300716"/>
          </a:xfrm>
        </p:spPr>
      </p:pic>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1874" r="21874"/>
          <a:stretch>
            <a:fillRect/>
          </a:stretch>
        </p:blipFill>
        <p:spPr>
          <a:xfrm>
            <a:off x="1764222" y="882649"/>
            <a:ext cx="1895475" cy="1897063"/>
          </a:xfrm>
        </p:spPr>
      </p:pic>
      <p:pic>
        <p:nvPicPr>
          <p:cNvPr id="9" name="Picture Placeholder 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1834862" y="3531090"/>
            <a:ext cx="1854788" cy="1897062"/>
          </a:xfrm>
        </p:spPr>
      </p:pic>
      <p:sp>
        <p:nvSpPr>
          <p:cNvPr id="13" name="TextBox 12"/>
          <p:cNvSpPr txBox="1"/>
          <p:nvPr/>
        </p:nvSpPr>
        <p:spPr>
          <a:xfrm>
            <a:off x="1834862" y="2976159"/>
            <a:ext cx="8054367" cy="2104422"/>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 وضع خطة تطوير شخصية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4"/>
              </a:buBlip>
            </a:pPr>
            <a:r>
              <a:rPr lang="ar-SA" dirty="0">
                <a:latin typeface="Calibri" panose="020F0502020204030204" pitchFamily="34" charset="0"/>
                <a:ea typeface="Times New Roman" panose="02020603050405020304" pitchFamily="18" charset="0"/>
                <a:cs typeface="VIP Hakm Bold" panose="02000500000000000000" pitchFamily="2" charset="-78"/>
              </a:rPr>
              <a:t>تحديد الأهداف الشخصية</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4"/>
              </a:buBlip>
            </a:pPr>
            <a:r>
              <a:rPr lang="ar-SA" dirty="0">
                <a:latin typeface="Calibri" panose="020F0502020204030204" pitchFamily="34" charset="0"/>
                <a:ea typeface="Times New Roman" panose="02020603050405020304" pitchFamily="18" charset="0"/>
                <a:cs typeface="VIP Hakm Bold" panose="02000500000000000000" pitchFamily="2" charset="-78"/>
              </a:rPr>
              <a:t>تحليل الثغرات والمجالات للتحسين</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4"/>
              </a:buBlip>
            </a:pPr>
            <a:r>
              <a:rPr lang="ar-SA" dirty="0">
                <a:latin typeface="Calibri" panose="020F0502020204030204" pitchFamily="34" charset="0"/>
                <a:ea typeface="Times New Roman" panose="02020603050405020304" pitchFamily="18" charset="0"/>
                <a:cs typeface="VIP Hakm Bold" panose="02000500000000000000" pitchFamily="2" charset="-78"/>
              </a:rPr>
              <a:t>ضع خطة زمنية محددة</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4688981" y="1017077"/>
            <a:ext cx="6490537" cy="1508105"/>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لتحسين وتطوير المهارات بإستمرار</a:t>
            </a:r>
            <a:endPar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VIP Hakm Bold" panose="02000500000000000000" pitchFamily="2" charset="-78"/>
            </a:endParaRPr>
          </a:p>
        </p:txBody>
      </p:sp>
      <p:pic>
        <p:nvPicPr>
          <p:cNvPr id="2" name="صورة 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85833" y="1194180"/>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0823" y="0"/>
            <a:ext cx="2591700"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TextBox 7"/>
          <p:cNvSpPr txBox="1"/>
          <p:nvPr/>
        </p:nvSpPr>
        <p:spPr>
          <a:xfrm>
            <a:off x="3435352" y="2274494"/>
            <a:ext cx="8131173"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لتحسين وتطوير المهارات بإستمرار</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2" name="TextBox 11"/>
          <p:cNvSpPr txBox="1"/>
          <p:nvPr/>
        </p:nvSpPr>
        <p:spPr>
          <a:xfrm>
            <a:off x="2326835" y="3569844"/>
            <a:ext cx="9017440" cy="2391680"/>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2. التعلم من خلال الدورات والدورات التدريبية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الدورات عبر الإنترنت: هناك العديد من الدورات عبر الإنترنت المتاحة التي تغطي مواضيع الذكاء الاصطناعي من مواقع مثل </a:t>
            </a:r>
            <a:r>
              <a:rPr lang="en-US" dirty="0">
                <a:latin typeface="VIP Hakm Bold" panose="02000500000000000000" pitchFamily="2" charset="-78"/>
                <a:ea typeface="Times New Roman" panose="02020603050405020304" pitchFamily="18" charset="0"/>
                <a:cs typeface="Arial" panose="020B0604020202020204" pitchFamily="34" charset="0"/>
              </a:rPr>
              <a:t>Coursera</a:t>
            </a:r>
            <a:r>
              <a:rPr lang="ar-SA" dirty="0">
                <a:latin typeface="Calibri" panose="020F0502020204030204" pitchFamily="34" charset="0"/>
                <a:ea typeface="Times New Roman" panose="02020603050405020304" pitchFamily="18" charset="0"/>
                <a:cs typeface="VIP Hakm Bold" panose="02000500000000000000" pitchFamily="2" charset="-78"/>
              </a:rPr>
              <a:t>، </a:t>
            </a:r>
            <a:r>
              <a:rPr lang="en-US" dirty="0">
                <a:latin typeface="VIP Hakm Bold" panose="02000500000000000000" pitchFamily="2" charset="-78"/>
                <a:ea typeface="Times New Roman" panose="02020603050405020304" pitchFamily="18" charset="0"/>
                <a:cs typeface="Arial" panose="020B0604020202020204" pitchFamily="34" charset="0"/>
              </a:rPr>
              <a:t>edX</a:t>
            </a:r>
            <a:r>
              <a:rPr lang="ar-SA" dirty="0">
                <a:latin typeface="Calibri" panose="020F0502020204030204" pitchFamily="34" charset="0"/>
                <a:ea typeface="Times New Roman" panose="02020603050405020304" pitchFamily="18" charset="0"/>
                <a:cs typeface="VIP Hakm Bold" panose="02000500000000000000" pitchFamily="2" charset="-78"/>
              </a:rPr>
              <a:t>، </a:t>
            </a:r>
            <a:r>
              <a:rPr lang="en-US" dirty="0">
                <a:latin typeface="VIP Hakm Bold" panose="02000500000000000000" pitchFamily="2" charset="-78"/>
                <a:ea typeface="Times New Roman" panose="02020603050405020304" pitchFamily="18" charset="0"/>
                <a:cs typeface="Arial" panose="020B0604020202020204" pitchFamily="34" charset="0"/>
              </a:rPr>
              <a:t>Udacity</a:t>
            </a:r>
            <a:r>
              <a:rPr lang="ar-SA" dirty="0">
                <a:latin typeface="Calibri" panose="020F0502020204030204" pitchFamily="34" charset="0"/>
                <a:ea typeface="Times New Roman" panose="02020603050405020304" pitchFamily="18" charset="0"/>
                <a:cs typeface="VIP Hakm Bold" panose="02000500000000000000" pitchFamily="2" charset="-78"/>
              </a:rPr>
              <a:t>، وغيرها</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الشهادات المعتمدة: بعد اكتمال الدورات، يمكنك النظر في الحصول على شهادات معتمدة في مجالات معينة مثل تعلم الآلة، التعلم العميق، أو تحليل البيانات</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29801" b="29801"/>
          <a:stretch>
            <a:fillRect/>
          </a:stretch>
        </p:blipFill>
        <p:spPr>
          <a:xfrm>
            <a:off x="0" y="4452938"/>
            <a:ext cx="12192000" cy="2401887"/>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2198635" y="203436"/>
            <a:ext cx="7794728"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لتحسين وتطوير المهارات بإستمرار</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9" name="TextBox 8"/>
          <p:cNvSpPr txBox="1"/>
          <p:nvPr/>
        </p:nvSpPr>
        <p:spPr>
          <a:xfrm>
            <a:off x="1465402" y="1176312"/>
            <a:ext cx="9261195" cy="2807179"/>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3. القراءة والدراسة المستمرة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الموارد الأكاديمية والمجلات العلمية: اقرأ الأبحاث الأكاديمية والمقالات العلمية المنشورة في المجلات المتخصصة في مجال الذكاء الاصطناعي. استخدم منصات مثل </a:t>
            </a:r>
            <a:r>
              <a:rPr lang="en-US" dirty="0">
                <a:latin typeface="VIP Hakm Bold" panose="02000500000000000000" pitchFamily="2" charset="-78"/>
                <a:ea typeface="Times New Roman" panose="02020603050405020304" pitchFamily="18" charset="0"/>
                <a:cs typeface="Arial" panose="020B0604020202020204" pitchFamily="34" charset="0"/>
              </a:rPr>
              <a:t>Google Scholar</a:t>
            </a:r>
            <a:r>
              <a:rPr lang="ar-SA" dirty="0">
                <a:latin typeface="Calibri" panose="020F0502020204030204" pitchFamily="34" charset="0"/>
                <a:ea typeface="Times New Roman" panose="02020603050405020304" pitchFamily="18" charset="0"/>
                <a:cs typeface="VIP Hakm Bold" panose="02000500000000000000" pitchFamily="2" charset="-78"/>
              </a:rPr>
              <a:t> للعثور على الأبحاث الأخيرة والمراجعات الفنية.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الكتب: ابحث عن الكتب التي تغطي مواضيع مختلفة في الذكاء الاصطناعي، من الكتب المقدمة للمبتدئين إلى الكتب المتقدمة. قم بقراءة الكتب بانتظام لزيادة معرفتك وفهمك.</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8258" b="28258"/>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684774" y="1124517"/>
            <a:ext cx="5738371" cy="1508105"/>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لتحسين وتطوير المهارات بإستمرار</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1" name="TextBox 10"/>
          <p:cNvSpPr txBox="1"/>
          <p:nvPr/>
        </p:nvSpPr>
        <p:spPr>
          <a:xfrm>
            <a:off x="2363681" y="3041628"/>
            <a:ext cx="9059464" cy="2391680"/>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4. المشاركة في المشاريع العملية والتطبيقات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المشاريع الشخصية: قم بإنشاء مشاريع عملية تطبق المفاهيم والتقنيات التي تعلمتها في الواقع. استخدم منصات التعلم الآلي مثل </a:t>
            </a:r>
            <a:r>
              <a:rPr lang="en-US" dirty="0">
                <a:latin typeface="VIP Hakm Bold" panose="02000500000000000000" pitchFamily="2" charset="-78"/>
                <a:ea typeface="Times New Roman" panose="02020603050405020304" pitchFamily="18" charset="0"/>
                <a:cs typeface="Arial" panose="020B0604020202020204" pitchFamily="34" charset="0"/>
              </a:rPr>
              <a:t>Kaggle</a:t>
            </a:r>
            <a:r>
              <a:rPr lang="ar-SA" dirty="0">
                <a:latin typeface="Calibri" panose="020F0502020204030204" pitchFamily="34" charset="0"/>
                <a:ea typeface="Times New Roman" panose="02020603050405020304" pitchFamily="18" charset="0"/>
                <a:cs typeface="VIP Hakm Bold" panose="02000500000000000000" pitchFamily="2" charset="-78"/>
              </a:rPr>
              <a:t> للمشاركة في تحديات ومسابقات.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التدريب في العمل: إذا كنت تعمل في مجال يتعلق بالذكاء الاصطناعي، حاول العمل على مشاريع تطبيقية تساهم في تطوير مهاراتك وزيادة خبرتك.</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6654" r="6654"/>
          <a:stretch>
            <a:fillRect/>
          </a:stretch>
        </p:blipFill>
        <p:spPr>
          <a:xfrm>
            <a:off x="0" y="0"/>
            <a:ext cx="5945378" cy="6858000"/>
          </a:xfrm>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3928361" y="363801"/>
            <a:ext cx="7951240"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لتحسين وتطوير المهارات بإستمرار</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0" name="TextBox 9"/>
          <p:cNvSpPr txBox="1"/>
          <p:nvPr/>
        </p:nvSpPr>
        <p:spPr>
          <a:xfrm>
            <a:off x="3464128" y="1497043"/>
            <a:ext cx="8263638" cy="2391680"/>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5. المشاركة في المجتمعات الاحترافية والمناقشات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الانضمام إلى الشبكات المهنية: قم بالانضمام إلى منصات مثل </a:t>
            </a:r>
            <a:r>
              <a:rPr lang="en-US" dirty="0">
                <a:latin typeface="VIP Hakm Bold" panose="02000500000000000000" pitchFamily="2" charset="-78"/>
                <a:ea typeface="Times New Roman" panose="02020603050405020304" pitchFamily="18" charset="0"/>
                <a:cs typeface="Arial" panose="020B0604020202020204" pitchFamily="34" charset="0"/>
              </a:rPr>
              <a:t>LinkedIn</a:t>
            </a:r>
            <a:r>
              <a:rPr lang="ar-SA" dirty="0">
                <a:latin typeface="Calibri" panose="020F0502020204030204" pitchFamily="34" charset="0"/>
                <a:ea typeface="Times New Roman" panose="02020603050405020304" pitchFamily="18" charset="0"/>
                <a:cs typeface="VIP Hakm Bold" panose="02000500000000000000" pitchFamily="2" charset="-78"/>
              </a:rPr>
              <a:t> وانضم إلى المجموعات المهنية المتعلقة بالذكاء الاصطناعي</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المشاركة في المنتديات والمجموعات عبر الإنترنت: هناك العديد من المنتديات والمجموعات عبر الإنترنت التي تركز على مجالات مختلفة من الذكاء الاصطناعي</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14100" r="14100"/>
          <a:stretch>
            <a:fillRect/>
          </a:stretch>
        </p:blipFill>
        <p:spPr>
          <a:xfrm>
            <a:off x="0" y="0"/>
            <a:ext cx="9847960" cy="6858000"/>
          </a:xfrm>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endPar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sp>
        <p:nvSpPr>
          <p:cNvPr id="6" name="TextBox 5"/>
          <p:cNvSpPr txBox="1"/>
          <p:nvPr/>
        </p:nvSpPr>
        <p:spPr>
          <a:xfrm>
            <a:off x="3651446" y="312600"/>
            <a:ext cx="8043986"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لتحسين وتطوير المهارات بإستمرار</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0" name="TextBox 9"/>
          <p:cNvSpPr txBox="1"/>
          <p:nvPr/>
        </p:nvSpPr>
        <p:spPr>
          <a:xfrm>
            <a:off x="3298655" y="1578340"/>
            <a:ext cx="8088922" cy="2391680"/>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6. الاستمرار في التحديث والتعلم الذاتي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متابعة التطورات والأخبار الجديدة: احرص على متابعة أحدث التطورات في مجال الذكاء الاصطناعي من خلال الأخبار التقنية والمواقع الرصينة</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التعامل مع التحديات التقنية: قد يواجهك تحديات تقنية أثناء تطوير مهاراتك في الذكاء الاصطناعي. </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37958" r="37958"/>
          <a:stretch>
            <a:fillRect/>
          </a:stretch>
        </p:blipFill>
        <p:spPr>
          <a:xfrm>
            <a:off x="2" y="0"/>
            <a:ext cx="2936408" cy="6858000"/>
          </a:xfrm>
        </p:spPr>
      </p:pic>
      <p:sp>
        <p:nvSpPr>
          <p:cNvPr id="7" name="Graphic 5"/>
          <p:cNvSpPr/>
          <p:nvPr/>
        </p:nvSpPr>
        <p:spPr>
          <a:xfrm>
            <a:off x="2" y="0"/>
            <a:ext cx="2936408"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1" name="TextBox 10"/>
          <p:cNvSpPr txBox="1"/>
          <p:nvPr/>
        </p:nvSpPr>
        <p:spPr>
          <a:xfrm>
            <a:off x="3971685" y="1479098"/>
            <a:ext cx="7915608"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لتحسين وتطوير المهارات بإستمرار</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3" name="TextBox 12"/>
          <p:cNvSpPr txBox="1"/>
          <p:nvPr/>
        </p:nvSpPr>
        <p:spPr>
          <a:xfrm>
            <a:off x="4370362" y="2615610"/>
            <a:ext cx="7118253" cy="3350917"/>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7. العمل على تطوير المهارات الفنية والعملية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البرمجة والبرمجة العميقة: اكتسب مهارات في لغات البرمجة المستخدمة في الذكاء الاصطناعي مثل </a:t>
            </a:r>
            <a:r>
              <a:rPr lang="en-US" dirty="0">
                <a:latin typeface="VIP Hakm Bold" panose="02000500000000000000" pitchFamily="2" charset="-78"/>
                <a:ea typeface="Times New Roman" panose="02020603050405020304" pitchFamily="18" charset="0"/>
                <a:cs typeface="Arial" panose="020B0604020202020204" pitchFamily="34" charset="0"/>
              </a:rPr>
              <a:t>Python</a:t>
            </a:r>
            <a:r>
              <a:rPr lang="ar-SA" dirty="0">
                <a:latin typeface="Calibri" panose="020F0502020204030204" pitchFamily="34" charset="0"/>
                <a:ea typeface="Times New Roman" panose="02020603050405020304" pitchFamily="18" charset="0"/>
                <a:cs typeface="VIP Hakm Bold" panose="02000500000000000000" pitchFamily="2" charset="-78"/>
              </a:rPr>
              <a:t> و</a:t>
            </a:r>
            <a:r>
              <a:rPr lang="en-US" dirty="0">
                <a:latin typeface="VIP Hakm Bold" panose="02000500000000000000" pitchFamily="2" charset="-78"/>
                <a:ea typeface="Times New Roman" panose="02020603050405020304" pitchFamily="18" charset="0"/>
                <a:cs typeface="Arial" panose="020B0604020202020204" pitchFamily="34" charset="0"/>
              </a:rPr>
              <a:t>R</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التحليل البياني والاستخراج من البيانات: قم بتعلم أدوات وتقنيات التحليل البياني مثل </a:t>
            </a:r>
            <a:r>
              <a:rPr lang="en-US" dirty="0">
                <a:latin typeface="VIP Hakm Bold" panose="02000500000000000000" pitchFamily="2" charset="-78"/>
                <a:ea typeface="Times New Roman" panose="02020603050405020304" pitchFamily="18" charset="0"/>
                <a:cs typeface="Arial" panose="020B0604020202020204" pitchFamily="34" charset="0"/>
              </a:rPr>
              <a:t>Pandas</a:t>
            </a:r>
            <a:r>
              <a:rPr lang="ar-SA" dirty="0">
                <a:latin typeface="Calibri" panose="020F0502020204030204" pitchFamily="34" charset="0"/>
                <a:ea typeface="Times New Roman" panose="02020603050405020304" pitchFamily="18" charset="0"/>
                <a:cs typeface="VIP Hakm Bold" panose="02000500000000000000" pitchFamily="2" charset="-78"/>
              </a:rPr>
              <a:t> و</a:t>
            </a:r>
            <a:r>
              <a:rPr lang="en-US" dirty="0">
                <a:latin typeface="VIP Hakm Bold" panose="02000500000000000000" pitchFamily="2" charset="-78"/>
                <a:ea typeface="Times New Roman" panose="02020603050405020304" pitchFamily="18" charset="0"/>
                <a:cs typeface="Arial" panose="020B0604020202020204" pitchFamily="34" charset="0"/>
              </a:rPr>
              <a:t>NumPy</a:t>
            </a:r>
            <a:r>
              <a:rPr lang="ar-SA" dirty="0">
                <a:latin typeface="Calibri" panose="020F0502020204030204" pitchFamily="34" charset="0"/>
                <a:ea typeface="Times New Roman" panose="02020603050405020304" pitchFamily="18" charset="0"/>
                <a:cs typeface="VIP Hakm Bold" panose="02000500000000000000" pitchFamily="2" charset="-78"/>
              </a:rPr>
              <a:t> في </a:t>
            </a:r>
            <a:r>
              <a:rPr lang="en-US" dirty="0">
                <a:latin typeface="VIP Hakm Bold" panose="02000500000000000000" pitchFamily="2" charset="-78"/>
                <a:ea typeface="Times New Roman" panose="02020603050405020304" pitchFamily="18" charset="0"/>
                <a:cs typeface="Arial" panose="020B0604020202020204" pitchFamily="34" charset="0"/>
              </a:rPr>
              <a:t>Python</a:t>
            </a:r>
            <a:r>
              <a:rPr lang="ar-SA" dirty="0">
                <a:latin typeface="Calibri" panose="020F0502020204030204" pitchFamily="34" charset="0"/>
                <a:ea typeface="Times New Roman" panose="02020603050405020304" pitchFamily="18" charset="0"/>
                <a:cs typeface="VIP Hakm Bold" panose="02000500000000000000" pitchFamily="2" charset="-78"/>
              </a:rPr>
              <a:t>.</a:t>
            </a:r>
            <a:endParaRPr lang="ar-EG" dirty="0">
              <a:latin typeface="Calibri" panose="020F0502020204030204" pitchFamily="34" charset="0"/>
              <a:ea typeface="Times New Roman" panose="02020603050405020304" pitchFamily="18" charset="0"/>
              <a:cs typeface="VIP Hakm Bold" panose="02000500000000000000" pitchFamily="2" charset="-78"/>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تصميم النماذج والتقنيات: اكتسب خبرة في تصميم وتنفيذ النماذج الذكية مثل الشبكات العصبية الاصطناعية والشبكات العصبية العميقة. </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4732" r="34732"/>
          <a:stretch>
            <a:fillRect/>
          </a:stretch>
        </p:blipFill>
        <p:spPr>
          <a:xfrm>
            <a:off x="-1" y="1430339"/>
            <a:ext cx="2954215" cy="5427662"/>
          </a:xfrm>
        </p:spPr>
      </p:pic>
      <p:sp>
        <p:nvSpPr>
          <p:cNvPr id="7" name="Graphic 3"/>
          <p:cNvSpPr/>
          <p:nvPr/>
        </p:nvSpPr>
        <p:spPr>
          <a:xfrm flipH="1">
            <a:off x="-3" y="1430339"/>
            <a:ext cx="2954217"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9" name="Freeform: Shape 38"/>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3772981" y="2016193"/>
            <a:ext cx="8404128"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لتحسين وتطوير المهارات بإستمرار</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8" name="TextBox 7"/>
          <p:cNvSpPr txBox="1"/>
          <p:nvPr/>
        </p:nvSpPr>
        <p:spPr>
          <a:xfrm>
            <a:off x="2527596" y="3223188"/>
            <a:ext cx="8404128" cy="3191899"/>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8. المشاركة في المسابقات والتحديات التقنية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منصات المسابقات العالمية</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المسابقات الأكاديمية والمحلية</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9. العمل على المشاريع الشخصية والمشاريع المفتوحة المصدر</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المشاريع الشخصية</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SA" dirty="0">
                <a:latin typeface="Calibri" panose="020F0502020204030204" pitchFamily="34" charset="0"/>
                <a:ea typeface="Times New Roman" panose="02020603050405020304" pitchFamily="18" charset="0"/>
                <a:cs typeface="VIP Hakm Bold" panose="02000500000000000000" pitchFamily="2" charset="-78"/>
              </a:rPr>
              <a:t>المشاريع المفتوحة المصدر</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a:ln>
                  <a:noFill/>
                </a:ln>
                <a:solidFill>
                  <a:prstClr val="white"/>
                </a:solidFill>
                <a:effectLst/>
                <a:uLnTx/>
                <a:uFillTx/>
                <a:latin typeface="Roboto" panose="02000000000000000000"/>
                <a:ea typeface="+mn-ea"/>
                <a:cs typeface="+mn-cs"/>
              </a:rPr>
              <a:t>التربة</a:t>
            </a: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5" name="TextBox 4"/>
          <p:cNvSpPr txBox="1"/>
          <p:nvPr/>
        </p:nvSpPr>
        <p:spPr>
          <a:xfrm>
            <a:off x="2138698" y="351275"/>
            <a:ext cx="7656604" cy="1685077"/>
          </a:xfrm>
          <a:prstGeom prst="rect">
            <a:avLst/>
          </a:prstGeom>
          <a:noFill/>
        </p:spPr>
        <p:txBody>
          <a:bodyPr wrap="square">
            <a:spAutoFit/>
          </a:bodyPr>
          <a:lstStyle/>
          <a:p>
            <a:pPr lvl="0" algn="ctr" rtl="1">
              <a:lnSpc>
                <a:spcPct val="150000"/>
              </a:lnSpc>
              <a:spcBef>
                <a:spcPts val="1200"/>
              </a:spcBef>
              <a:spcAft>
                <a:spcPts val="1000"/>
              </a:spcAft>
            </a:pPr>
            <a:r>
              <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إستراتيجيات لتحسين وتطوير المهارات بإستمرار</a:t>
            </a:r>
            <a:endPar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302417" y="3040625"/>
            <a:ext cx="8571897" cy="3191899"/>
          </a:xfrm>
          <a:prstGeom prst="rect">
            <a:avLst/>
          </a:prstGeom>
          <a:noFill/>
        </p:spPr>
        <p:txBody>
          <a:bodyPr wrap="square">
            <a:spAutoFit/>
          </a:bodyPr>
          <a:lstStyle/>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10. التواصل مع الخبراء والمعلمين في الميدان</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التواصل مع الخبراء</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المشاركة في الندوات والمؤتمرات</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1000"/>
              </a:spcAft>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11. التقييم الذاتي وتحديث الخطة الشخصية بانتظام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التقييم الذاتي الدوري</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SA" dirty="0">
                <a:latin typeface="Calibri" panose="020F0502020204030204" pitchFamily="34" charset="0"/>
                <a:ea typeface="Times New Roman" panose="02020603050405020304" pitchFamily="18" charset="0"/>
                <a:cs typeface="VIP Hakm Bold" panose="02000500000000000000" pitchFamily="2" charset="-78"/>
              </a:rPr>
              <a:t>تحديث الخطة الشخصية</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1464763" y="2641264"/>
            <a:ext cx="1582637" cy="1582637"/>
          </a:xfrm>
          <a:prstGeom prst="rect">
            <a:avLst/>
          </a:prstGeom>
        </p:spPr>
      </p:pic>
      <p:sp>
        <p:nvSpPr>
          <p:cNvPr id="9" name="Freeform: Shape 8"/>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Rounded Corners 2"/>
          <p:cNvSpPr/>
          <p:nvPr/>
        </p:nvSpPr>
        <p:spPr>
          <a:xfrm rot="2700000">
            <a:off x="1050749" y="2096225"/>
            <a:ext cx="2518611" cy="2518611"/>
          </a:xfrm>
          <a:prstGeom prst="round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p:cNvPicPr>
            <a:picLocks noGrp="1" noChangeAspect="1"/>
          </p:cNvPicPr>
          <p:nvPr>
            <p:ph type="pic" sz="quarter" idx="11"/>
          </p:nvPr>
        </p:nvPicPr>
        <p:blipFill>
          <a:blip r:embed="rId2" cstate="email"/>
          <a:srcRect/>
          <a:stretch>
            <a:fillRect/>
          </a:stretch>
        </p:blipFill>
        <p:spPr/>
      </p:pic>
      <p:pic>
        <p:nvPicPr>
          <p:cNvPr id="16" name="عنصر نائب للصورة 15" descr="صورة تحتوي على داخلي, منضدة, كمبيوتر محمول, جالس&#10;&#10;تم إنشاء الوصف تلقائياً"/>
          <p:cNvPicPr>
            <a:picLocks noGrp="1" noChangeAspect="1"/>
          </p:cNvPicPr>
          <p:nvPr>
            <p:ph type="pic" sz="quarter" idx="10"/>
          </p:nvPr>
        </p:nvPicPr>
        <p:blipFill>
          <a:blip r:embed="rId3" cstate="email"/>
          <a:srcRect/>
          <a:stretch>
            <a:fillRect/>
          </a:stretch>
        </p:blipFill>
        <p:spPr/>
      </p:pic>
      <p:sp>
        <p:nvSpPr>
          <p:cNvPr id="7" name="Freeform: Shape 6"/>
          <p:cNvSpPr/>
          <p:nvPr/>
        </p:nvSpPr>
        <p:spPr>
          <a:xfrm rot="2700000">
            <a:off x="2517473" y="-1533783"/>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p:cNvSpPr txBox="1"/>
          <p:nvPr/>
        </p:nvSpPr>
        <p:spPr>
          <a:xfrm flipH="1">
            <a:off x="5584874" y="3677157"/>
            <a:ext cx="5535280" cy="1977464"/>
          </a:xfrm>
          <a:prstGeom prst="rect">
            <a:avLst/>
          </a:prstGeom>
          <a:noFill/>
        </p:spPr>
        <p:txBody>
          <a:bodyPr wrap="square" rtlCol="0">
            <a:spAutoFit/>
          </a:bodyPr>
          <a:lstStyle/>
          <a:p>
            <a:pPr lvl="0" algn="r" rtl="1">
              <a:lnSpc>
                <a:spcPct val="150000"/>
              </a:lnSpc>
            </a:pPr>
            <a:r>
              <a:rPr kumimoji="0" lang="ar-SA" sz="2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من خلال ما تم شرحه وضح  </a:t>
            </a:r>
            <a:r>
              <a:rPr lang="ar-SA" sz="2800" b="1" dirty="0">
                <a:solidFill>
                  <a:srgbClr val="03478B"/>
                </a:solidFill>
                <a:latin typeface="VIP Hakm Bold" panose="02000500000000000000" pitchFamily="2" charset="-78"/>
                <a:cs typeface="VIP Hakm Bold" panose="02000500000000000000" pitchFamily="2" charset="-78"/>
              </a:rPr>
              <a:t>إستراتيجيات لتحسين وتطوير المهارات بإستمرار.</a:t>
            </a:r>
            <a:endParaRPr kumimoji="0" lang="en-US" sz="2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12" name="TextBox 11"/>
          <p:cNvSpPr txBox="1"/>
          <p:nvPr/>
        </p:nvSpPr>
        <p:spPr>
          <a:xfrm flipH="1">
            <a:off x="8656109" y="2975631"/>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p:cNvSpPr txBox="1"/>
          <p:nvPr/>
        </p:nvSpPr>
        <p:spPr>
          <a:xfrm flipH="1">
            <a:off x="8896791" y="2132277"/>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p:cNvSpPr txBox="1"/>
          <p:nvPr/>
        </p:nvSpPr>
        <p:spPr>
          <a:xfrm flipH="1">
            <a:off x="7620673" y="2092915"/>
            <a:ext cx="1418978"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r>
              <a:rPr kumimoji="0" lang="ar-EG"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فردي</a:t>
            </a:r>
            <a:r>
              <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circle(in)">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1)">
                                      <p:cBhvr>
                                        <p:cTn id="2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flipH="1">
            <a:off x="754729" y="2586809"/>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a:t>
            </a:r>
            <a:r>
              <a:rPr kumimoji="0" lang="ar-EG"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6</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p:cNvSpPr txBox="1"/>
          <p:nvPr/>
        </p:nvSpPr>
        <p:spPr>
          <a:xfrm flipH="1">
            <a:off x="385251" y="3439551"/>
            <a:ext cx="5341271" cy="769441"/>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ctr" rtl="1">
              <a:lnSpc>
                <a:spcPct val="150000"/>
              </a:lnSpc>
              <a:defRPr/>
            </a:pPr>
            <a:r>
              <a:rPr lang="ar-EG" sz="3200" dirty="0">
                <a:solidFill>
                  <a:prstClr val="black">
                    <a:lumMod val="85000"/>
                    <a:lumOff val="15000"/>
                  </a:prstClr>
                </a:solidFill>
                <a:latin typeface="VIP Hakm Bold" panose="02000500000000000000" pitchFamily="2" charset="-78"/>
                <a:cs typeface="VIP Hakm Bold" panose="02000500000000000000" pitchFamily="2" charset="-78"/>
                <a:hlinkClick r:id="rId1"/>
              </a:rPr>
              <a:t>تحديث الذكاء الاصطناعي</a:t>
            </a:r>
            <a:endParaRPr kumimoji="0" lang="ar-EG" sz="32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descr="صورة تحتوي على كرسي, خارجي, جالس, منضدة&#10;&#10;تم إنشاء الوصف تلقائياً"/>
          <p:cNvPicPr>
            <a:picLocks noGrp="1" noChangeAspect="1"/>
          </p:cNvPicPr>
          <p:nvPr>
            <p:ph type="pic" sz="quarter" idx="10"/>
          </p:nvPr>
        </p:nvPicPr>
        <p:blipFill>
          <a:blip r:embed="rId1" cstate="email"/>
          <a:srcRect/>
          <a:stretch>
            <a:fillRect/>
          </a:stretch>
        </p:blipFill>
        <p:spPr/>
      </p:pic>
      <p:sp>
        <p:nvSpPr>
          <p:cNvPr id="11" name="Rectangle 10"/>
          <p:cNvSpPr/>
          <p:nvPr/>
        </p:nvSpPr>
        <p:spPr>
          <a:xfrm flipV="1">
            <a:off x="0"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Graphic 6"/>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p:cNvSpPr txBox="1"/>
          <p:nvPr/>
        </p:nvSpPr>
        <p:spPr>
          <a:xfrm>
            <a:off x="6094672" y="4508435"/>
            <a:ext cx="5168403" cy="830997"/>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ar-EG"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اليوم التدريبي الرابع</a:t>
            </a:r>
            <a:endParaRPr kumimoji="0" lang="en-US" sz="4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pic>
        <p:nvPicPr>
          <p:cNvPr id="3" name="Picture 2" descr="LOG MDATARAT"/>
          <p:cNvPicPr>
            <a:picLocks noChangeAspect="1"/>
          </p:cNvPicPr>
          <p:nvPr/>
        </p:nvPicPr>
        <p:blipFill>
          <a:blip r:embed="rId2"/>
          <a:stretch>
            <a:fillRect/>
          </a:stretch>
        </p:blipFill>
        <p:spPr>
          <a:xfrm>
            <a:off x="102870" y="382270"/>
            <a:ext cx="5800090" cy="26784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p:cNvPicPr>
            <a:picLocks noGrp="1" noChangeAspect="1"/>
          </p:cNvPicPr>
          <p:nvPr>
            <p:ph type="pic" sz="quarter" idx="11"/>
          </p:nvPr>
        </p:nvPicPr>
        <p:blipFill>
          <a:blip r:embed="rId1" cstate="email"/>
          <a:srcRect/>
          <a:stretch>
            <a:fillRect/>
          </a:stretch>
        </p:blipFill>
        <p:spPr/>
      </p:pic>
      <p:pic>
        <p:nvPicPr>
          <p:cNvPr id="16" name="عنصر نائب للصورة 15" descr="صورة تحتوي على داخلي, منضدة, كمبيوتر محمول, جالس&#10;&#10;تم إنشاء الوصف تلقائياً"/>
          <p:cNvPicPr>
            <a:picLocks noGrp="1" noChangeAspect="1"/>
          </p:cNvPicPr>
          <p:nvPr>
            <p:ph type="pic" sz="quarter" idx="10"/>
          </p:nvPr>
        </p:nvPicPr>
        <p:blipFill>
          <a:blip r:embed="rId2" cstate="email"/>
          <a:srcRect/>
          <a:stretch>
            <a:fillRect/>
          </a:stretch>
        </p:blipFill>
        <p:spPr/>
      </p:pic>
      <p:sp>
        <p:nvSpPr>
          <p:cNvPr id="7" name="Freeform: Shape 6"/>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p:cNvSpPr txBox="1"/>
          <p:nvPr/>
        </p:nvSpPr>
        <p:spPr>
          <a:xfrm flipH="1">
            <a:off x="5148775" y="3861574"/>
            <a:ext cx="5870714" cy="1508105"/>
          </a:xfrm>
          <a:prstGeom prst="rect">
            <a:avLst/>
          </a:prstGeom>
          <a:noFill/>
        </p:spPr>
        <p:txBody>
          <a:bodyPr wrap="square" rtlCol="0">
            <a:spAutoFit/>
          </a:bodyPr>
          <a:lstStyle/>
          <a:p>
            <a:pPr lvl="0" algn="r" rtl="1">
              <a:lnSpc>
                <a:spcPct val="150000"/>
              </a:lnSpc>
            </a:pPr>
            <a:r>
              <a:rPr kumimoji="0" lang="en-US" sz="32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ماذا تعرف عن </a:t>
            </a:r>
            <a:r>
              <a:rPr lang="en-US" sz="3200" b="1" dirty="0">
                <a:solidFill>
                  <a:srgbClr val="03478B"/>
                </a:solidFill>
                <a:latin typeface="VIP Hakm Bold" panose="02000500000000000000" pitchFamily="2" charset="-78"/>
                <a:cs typeface="VIP Hakm Bold" panose="02000500000000000000" pitchFamily="2" charset="-78"/>
              </a:rPr>
              <a:t>مخاطر الأمن السيبراني؟</a:t>
            </a:r>
            <a:endParaRPr kumimoji="0" lang="en-US" sz="32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12" name="TextBox 11"/>
          <p:cNvSpPr txBox="1"/>
          <p:nvPr/>
        </p:nvSpPr>
        <p:spPr>
          <a:xfrm flipH="1">
            <a:off x="8656109" y="3187729"/>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p:cNvSpPr txBox="1"/>
          <p:nvPr/>
        </p:nvSpPr>
        <p:spPr>
          <a:xfrm flipH="1">
            <a:off x="8896793" y="2299634"/>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p:cNvSpPr txBox="1"/>
          <p:nvPr/>
        </p:nvSpPr>
        <p:spPr>
          <a:xfrm flipH="1">
            <a:off x="7589313" y="2237893"/>
            <a:ext cx="141897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فردي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pic>
        <p:nvPicPr>
          <p:cNvPr id="20"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8365" y="2654109"/>
            <a:ext cx="1393265" cy="1393265"/>
          </a:xfrm>
          <a:prstGeom prst="rect">
            <a:avLst/>
          </a:prstGeom>
        </p:spPr>
      </p:pic>
      <p:sp>
        <p:nvSpPr>
          <p:cNvPr id="19" name="Rectangle: Rounded Corners 18"/>
          <p:cNvSpPr/>
          <p:nvPr/>
        </p:nvSpPr>
        <p:spPr>
          <a:xfrm rot="2700000">
            <a:off x="885693" y="2103392"/>
            <a:ext cx="2518611" cy="2518611"/>
          </a:xfrm>
          <a:prstGeom prst="round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flipH="1">
            <a:off x="756613" y="2146078"/>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a:t>
            </a:r>
            <a:r>
              <a:rPr kumimoji="0" lang="ar-EG"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7</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p:cNvSpPr txBox="1"/>
          <p:nvPr/>
        </p:nvSpPr>
        <p:spPr>
          <a:xfrm flipH="1">
            <a:off x="644026" y="3091376"/>
            <a:ext cx="4613509" cy="2246769"/>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ctr" rtl="1">
              <a:lnSpc>
                <a:spcPct val="150000"/>
              </a:lnSpc>
              <a:defRPr/>
            </a:pPr>
            <a:r>
              <a:rPr lang="ar-EG" sz="3200" dirty="0">
                <a:solidFill>
                  <a:prstClr val="black">
                    <a:lumMod val="85000"/>
                    <a:lumOff val="15000"/>
                  </a:prstClr>
                </a:solidFill>
                <a:latin typeface="VIP Hakm Bold" panose="02000500000000000000" pitchFamily="2" charset="-78"/>
                <a:cs typeface="VIP Hakm Bold" panose="02000500000000000000" pitchFamily="2" charset="-78"/>
                <a:hlinkClick r:id="rId1"/>
              </a:rPr>
              <a:t>مبادرة توعوية من إدارة الامن السيبراني عن المخاطر السيبرانية</a:t>
            </a:r>
            <a:endParaRPr kumimoji="0" lang="en-US" sz="32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p:cNvPicPr>
            <a:picLocks noGrp="1" noChangeAspect="1"/>
          </p:cNvPicPr>
          <p:nvPr>
            <p:ph type="pic" sz="quarter" idx="11"/>
          </p:nvPr>
        </p:nvPicPr>
        <p:blipFill>
          <a:blip r:embed="rId1" cstate="email"/>
          <a:srcRect/>
          <a:stretch>
            <a:fillRect/>
          </a:stretch>
        </p:blipFill>
        <p:spPr/>
      </p:pic>
      <p:sp>
        <p:nvSpPr>
          <p:cNvPr id="34" name="Graphic 32"/>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100000">
                <a:schemeClr val="accent1">
                  <a:alpha val="70000"/>
                </a:schemeClr>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TextBox 1"/>
          <p:cNvSpPr txBox="1"/>
          <p:nvPr/>
        </p:nvSpPr>
        <p:spPr>
          <a:xfrm flipH="1">
            <a:off x="2506507" y="1882200"/>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الأولى</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grpSp>
        <p:nvGrpSpPr>
          <p:cNvPr id="15" name="Group 14"/>
          <p:cNvGrpSpPr/>
          <p:nvPr/>
        </p:nvGrpSpPr>
        <p:grpSpPr>
          <a:xfrm flipH="1">
            <a:off x="429281" y="4073564"/>
            <a:ext cx="6475951" cy="1734265"/>
            <a:chOff x="808638" y="5234956"/>
            <a:chExt cx="2609850" cy="878721"/>
          </a:xfrm>
        </p:grpSpPr>
        <p:sp>
          <p:nvSpPr>
            <p:cNvPr id="17" name="Rectangle: Rounded Corners 16"/>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8" name="Rectangle 17"/>
            <p:cNvSpPr/>
            <p:nvPr/>
          </p:nvSpPr>
          <p:spPr>
            <a:xfrm>
              <a:off x="1105427" y="5234956"/>
              <a:ext cx="2043052" cy="878721"/>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إستراتيجيات وأدوات لحماية المحتوى المدعوم بالذكاء الإصطناعي</a:t>
              </a:r>
              <a:endParaRPr kumimoji="0" lang="en-US" sz="2000" b="0" i="0" u="none" strike="noStrike" kern="1200" cap="none" spc="0" normalizeH="0" baseline="0" noProof="0" dirty="0">
                <a:ln>
                  <a:noFill/>
                </a:ln>
                <a:solidFill>
                  <a:srgbClr val="E7E6E6"/>
                </a:solidFill>
                <a:effectLst/>
                <a:uLnTx/>
                <a:uFillTx/>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grpSp>
        <p:nvGrpSpPr>
          <p:cNvPr id="20" name="Group 19"/>
          <p:cNvGrpSpPr/>
          <p:nvPr/>
        </p:nvGrpSpPr>
        <p:grpSpPr>
          <a:xfrm flipH="1">
            <a:off x="844865" y="3107434"/>
            <a:ext cx="6475950" cy="544866"/>
            <a:chOff x="808638" y="5182215"/>
            <a:chExt cx="2609850" cy="544866"/>
          </a:xfrm>
        </p:grpSpPr>
        <p:sp>
          <p:nvSpPr>
            <p:cNvPr id="21" name="Rectangle: Rounded Corners 20"/>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2" name="Rectangle 21"/>
            <p:cNvSpPr/>
            <p:nvPr/>
          </p:nvSpPr>
          <p:spPr>
            <a:xfrm>
              <a:off x="1092037" y="5182215"/>
              <a:ext cx="2043052" cy="515526"/>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مخاطر الأمن السيبراني</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26"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80">
                                          <p:stCondLst>
                                            <p:cond delay="0"/>
                                          </p:stCondLst>
                                        </p:cTn>
                                        <p:tgtEl>
                                          <p:spTgt spid="15"/>
                                        </p:tgtEl>
                                      </p:cBhvr>
                                    </p:animEffect>
                                    <p:anim calcmode="lin" valueType="num">
                                      <p:cBhvr>
                                        <p:cTn id="1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6" dur="26">
                                          <p:stCondLst>
                                            <p:cond delay="650"/>
                                          </p:stCondLst>
                                        </p:cTn>
                                        <p:tgtEl>
                                          <p:spTgt spid="15"/>
                                        </p:tgtEl>
                                      </p:cBhvr>
                                      <p:to x="100000" y="60000"/>
                                    </p:animScale>
                                    <p:animScale>
                                      <p:cBhvr>
                                        <p:cTn id="17" dur="166" decel="50000">
                                          <p:stCondLst>
                                            <p:cond delay="676"/>
                                          </p:stCondLst>
                                        </p:cTn>
                                        <p:tgtEl>
                                          <p:spTgt spid="15"/>
                                        </p:tgtEl>
                                      </p:cBhvr>
                                      <p:to x="100000" y="100000"/>
                                    </p:animScale>
                                    <p:animScale>
                                      <p:cBhvr>
                                        <p:cTn id="18" dur="26">
                                          <p:stCondLst>
                                            <p:cond delay="1312"/>
                                          </p:stCondLst>
                                        </p:cTn>
                                        <p:tgtEl>
                                          <p:spTgt spid="15"/>
                                        </p:tgtEl>
                                      </p:cBhvr>
                                      <p:to x="100000" y="80000"/>
                                    </p:animScale>
                                    <p:animScale>
                                      <p:cBhvr>
                                        <p:cTn id="19" dur="166" decel="50000">
                                          <p:stCondLst>
                                            <p:cond delay="1338"/>
                                          </p:stCondLst>
                                        </p:cTn>
                                        <p:tgtEl>
                                          <p:spTgt spid="15"/>
                                        </p:tgtEl>
                                      </p:cBhvr>
                                      <p:to x="100000" y="100000"/>
                                    </p:animScale>
                                    <p:animScale>
                                      <p:cBhvr>
                                        <p:cTn id="20" dur="26">
                                          <p:stCondLst>
                                            <p:cond delay="1642"/>
                                          </p:stCondLst>
                                        </p:cTn>
                                        <p:tgtEl>
                                          <p:spTgt spid="15"/>
                                        </p:tgtEl>
                                      </p:cBhvr>
                                      <p:to x="100000" y="90000"/>
                                    </p:animScale>
                                    <p:animScale>
                                      <p:cBhvr>
                                        <p:cTn id="21" dur="166" decel="50000">
                                          <p:stCondLst>
                                            <p:cond delay="1668"/>
                                          </p:stCondLst>
                                        </p:cTn>
                                        <p:tgtEl>
                                          <p:spTgt spid="15"/>
                                        </p:tgtEl>
                                      </p:cBhvr>
                                      <p:to x="100000" y="100000"/>
                                    </p:animScale>
                                    <p:animScale>
                                      <p:cBhvr>
                                        <p:cTn id="22" dur="26">
                                          <p:stCondLst>
                                            <p:cond delay="1808"/>
                                          </p:stCondLst>
                                        </p:cTn>
                                        <p:tgtEl>
                                          <p:spTgt spid="15"/>
                                        </p:tgtEl>
                                      </p:cBhvr>
                                      <p:to x="100000" y="95000"/>
                                    </p:animScale>
                                    <p:animScale>
                                      <p:cBhvr>
                                        <p:cTn id="23" dur="166" decel="50000">
                                          <p:stCondLst>
                                            <p:cond delay="1834"/>
                                          </p:stCondLst>
                                        </p:cTn>
                                        <p:tgtEl>
                                          <p:spTgt spid="15"/>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heel(1)">
                                      <p:cBhvr>
                                        <p:cTn id="28"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flipH="1">
            <a:off x="-19833" y="0"/>
            <a:ext cx="4209262" cy="2528798"/>
            <a:chOff x="7982738" y="0"/>
            <a:chExt cx="4209262" cy="2528798"/>
          </a:xfrm>
        </p:grpSpPr>
        <p:sp>
          <p:nvSpPr>
            <p:cNvPr id="20" name="Freeform: Shape 19"/>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1" name="Freeform: Shape 20"/>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15" name="Picture Placeholder 1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6202" r="26202"/>
          <a:stretch>
            <a:fillRect/>
          </a:stretch>
        </p:blipFill>
        <p:spPr>
          <a:xfrm>
            <a:off x="356018" y="2028487"/>
            <a:ext cx="2299597" cy="2300716"/>
          </a:xfrm>
        </p:spPr>
      </p:pic>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2788" r="22788"/>
          <a:stretch>
            <a:fillRect/>
          </a:stretch>
        </p:blipFill>
        <p:spPr>
          <a:xfrm>
            <a:off x="1764222" y="882649"/>
            <a:ext cx="1895475" cy="1897063"/>
          </a:xfrm>
        </p:spPr>
      </p:pic>
      <p:pic>
        <p:nvPicPr>
          <p:cNvPr id="9" name="Picture Placeholder 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1834862" y="3429000"/>
            <a:ext cx="1854788" cy="1897063"/>
          </a:xfrm>
        </p:spPr>
      </p:pic>
      <p:sp>
        <p:nvSpPr>
          <p:cNvPr id="13" name="TextBox 12"/>
          <p:cNvSpPr txBox="1"/>
          <p:nvPr/>
        </p:nvSpPr>
        <p:spPr>
          <a:xfrm>
            <a:off x="3659697" y="2655853"/>
            <a:ext cx="7259566" cy="2813591"/>
          </a:xfrm>
          <a:prstGeom prst="rect">
            <a:avLst/>
          </a:prstGeom>
          <a:noFill/>
        </p:spPr>
        <p:txBody>
          <a:bodyPr wrap="square">
            <a:spAutoFit/>
          </a:bodyPr>
          <a:lstStyle/>
          <a:p>
            <a:pPr algn="just" rtl="1">
              <a:lnSpc>
                <a:spcPct val="115000"/>
              </a:lnSpc>
              <a:spcBef>
                <a:spcPts val="1200"/>
              </a:spcBef>
              <a:spcAft>
                <a:spcPts val="1000"/>
              </a:spcAft>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1. الاختراقات الإلكترونية والاختراقات السيبرانية.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2. البرمجيات الضارة والفيروسات.</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3. الهجمات على خدمات الويب والتطبيقات.</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4. التهديدات الداخلية والاختراقات الداخلية.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5. التهديدات المتقدمة الدائمة (</a:t>
            </a:r>
            <a:r>
              <a:rPr lang="en-US" dirty="0">
                <a:latin typeface="VIP Hakm Bold" panose="02000500000000000000" pitchFamily="2" charset="-78"/>
                <a:ea typeface="Times New Roman" panose="02020603050405020304" pitchFamily="18" charset="0"/>
                <a:cs typeface="Arial" panose="020B0604020202020204" pitchFamily="34" charset="0"/>
              </a:rPr>
              <a:t>APT</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10" name="صورة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30769" y="1512680"/>
            <a:ext cx="363163" cy="637000"/>
          </a:xfrm>
          <a:prstGeom prst="rect">
            <a:avLst/>
          </a:prstGeom>
          <a:noFill/>
          <a:ln>
            <a:noFill/>
          </a:ln>
        </p:spPr>
      </p:pic>
      <p:sp>
        <p:nvSpPr>
          <p:cNvPr id="12" name="TextBox 11"/>
          <p:cNvSpPr txBox="1"/>
          <p:nvPr/>
        </p:nvSpPr>
        <p:spPr>
          <a:xfrm>
            <a:off x="6541476" y="1281168"/>
            <a:ext cx="4670873"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مخاطر الأمن السيبراني</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1">
            <a:extLst>
              <a:ext uri="{28A0092B-C50C-407E-A947-70E740481C1C}">
                <a14:useLocalDpi xmlns:a14="http://schemas.microsoft.com/office/drawing/2010/main" val="0"/>
              </a:ext>
            </a:extLst>
          </a:blip>
          <a:srcRect t="10374" b="10374"/>
          <a:stretch>
            <a:fillRect/>
          </a:stretch>
        </p:blipFill>
        <p:spPr/>
      </p:pic>
      <p:sp>
        <p:nvSpPr>
          <p:cNvPr id="14" name="Freeform: Shape 13"/>
          <p:cNvSpPr/>
          <p:nvPr/>
        </p:nvSpPr>
        <p:spPr>
          <a:xfrm flipH="1">
            <a:off x="3580790" y="0"/>
            <a:ext cx="8653052" cy="6858000"/>
          </a:xfrm>
          <a:custGeom>
            <a:avLst/>
            <a:gdLst>
              <a:gd name="connsiteX0" fmla="*/ 8165275 w 8653049"/>
              <a:gd name="connsiteY0" fmla="*/ 6449060 h 6858000"/>
              <a:gd name="connsiteX1" fmla="*/ 7756335 w 8653049"/>
              <a:gd name="connsiteY1" fmla="*/ 6858000 h 6858000"/>
              <a:gd name="connsiteX2" fmla="*/ 0 w 8653049"/>
              <a:gd name="connsiteY2" fmla="*/ 6858000 h 6858000"/>
              <a:gd name="connsiteX3" fmla="*/ 0 w 8653049"/>
              <a:gd name="connsiteY3" fmla="*/ 0 h 6858000"/>
              <a:gd name="connsiteX4" fmla="*/ 4071303 w 8653049"/>
              <a:gd name="connsiteY4" fmla="*/ 0 h 6858000"/>
              <a:gd name="connsiteX5" fmla="*/ 8165275 w 8653049"/>
              <a:gd name="connsiteY5" fmla="*/ 4093972 h 6858000"/>
              <a:gd name="connsiteX6" fmla="*/ 8165275 w 8653049"/>
              <a:gd name="connsiteY6" fmla="*/ 64490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53049" h="6858000">
                <a:moveTo>
                  <a:pt x="8165275" y="6449060"/>
                </a:moveTo>
                <a:lnTo>
                  <a:pt x="7756335" y="6858000"/>
                </a:lnTo>
                <a:lnTo>
                  <a:pt x="0" y="6858000"/>
                </a:lnTo>
                <a:lnTo>
                  <a:pt x="0" y="0"/>
                </a:lnTo>
                <a:lnTo>
                  <a:pt x="4071303" y="0"/>
                </a:lnTo>
                <a:lnTo>
                  <a:pt x="8165275" y="4093972"/>
                </a:lnTo>
                <a:cubicBezTo>
                  <a:pt x="8815642" y="4744339"/>
                  <a:pt x="8815642" y="5798693"/>
                  <a:pt x="8165275" y="6449060"/>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pic>
        <p:nvPicPr>
          <p:cNvPr id="9" name="Picture Placeholder 8"/>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5493" r="25493"/>
          <a:stretch>
            <a:fillRect/>
          </a:stretch>
        </p:blipFill>
        <p:spPr>
          <a:xfrm>
            <a:off x="0" y="0"/>
            <a:ext cx="4300062" cy="6576314"/>
          </a:xfrm>
        </p:spPr>
      </p:pic>
      <p:sp>
        <p:nvSpPr>
          <p:cNvPr id="15" name="Freeform: Shape 14"/>
          <p:cNvSpPr/>
          <p:nvPr/>
        </p:nvSpPr>
        <p:spPr>
          <a:xfrm flipH="1">
            <a:off x="0" y="0"/>
            <a:ext cx="4300061"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5380"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824044" y="2268820"/>
            <a:ext cx="6162889"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مخاطر الأمن السيبراني</a:t>
            </a:r>
            <a:endParaRPr lang="ar-SA" sz="32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8" name="TextBox 7"/>
          <p:cNvSpPr txBox="1"/>
          <p:nvPr/>
        </p:nvSpPr>
        <p:spPr>
          <a:xfrm>
            <a:off x="3891244" y="3400492"/>
            <a:ext cx="7019778" cy="2813591"/>
          </a:xfrm>
          <a:prstGeom prst="rect">
            <a:avLst/>
          </a:prstGeom>
          <a:noFill/>
        </p:spPr>
        <p:txBody>
          <a:bodyPr wrap="square">
            <a:spAutoFit/>
          </a:bodyPr>
          <a:lstStyle/>
          <a:p>
            <a:pPr algn="just" rtl="1">
              <a:lnSpc>
                <a:spcPct val="115000"/>
              </a:lnSpc>
              <a:spcBef>
                <a:spcPts val="1200"/>
              </a:spcBef>
              <a:spcAft>
                <a:spcPts val="1000"/>
              </a:spcAft>
              <a:tabLst>
                <a:tab pos="57150" algn="r"/>
              </a:tabLst>
            </a:pP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6. التصيد الاحتيالي (</a:t>
            </a:r>
            <a:r>
              <a:rPr lang="en-US" dirty="0">
                <a:solidFill>
                  <a:schemeClr val="bg1"/>
                </a:solidFill>
                <a:latin typeface="VIP Hakm Bold" panose="02000500000000000000" pitchFamily="2" charset="-78"/>
                <a:ea typeface="Times New Roman" panose="02020603050405020304" pitchFamily="18" charset="0"/>
                <a:cs typeface="Arial" panose="020B0604020202020204" pitchFamily="34" charset="0"/>
              </a:rPr>
              <a:t>Phishing</a:t>
            </a: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7. انتهاكات الخصوصية والتسريبات البيانية.</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8. الهجمات عبر الشبكات الاجتماعية والهندسة الاجتماعية.</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9. الهجمات الصوتية والمخاطر المتقدمة.</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solidFill>
                  <a:schemeClr val="bg1"/>
                </a:solidFill>
                <a:latin typeface="Calibri" panose="020F0502020204030204" pitchFamily="34" charset="0"/>
                <a:ea typeface="Times New Roman" panose="02020603050405020304" pitchFamily="18" charset="0"/>
                <a:cs typeface="VIP Hakm Bold" panose="02000500000000000000" pitchFamily="2" charset="-78"/>
              </a:rPr>
              <a:t>10. التهديدات المتزايدة بالذكاء الاصطناعي.</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rot="10800000" flipH="1">
            <a:off x="2439008" y="4177998"/>
            <a:ext cx="5029646" cy="2698803"/>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3409" r="33409"/>
          <a:stretch>
            <a:fillRect/>
          </a:stretch>
        </p:blipFill>
        <p:spPr>
          <a:xfrm>
            <a:off x="-1" y="0"/>
            <a:ext cx="4041898" cy="6858000"/>
          </a:xfrm>
        </p:spPr>
      </p:pic>
      <p:sp>
        <p:nvSpPr>
          <p:cNvPr id="3" name="Graphic 1"/>
          <p:cNvSpPr/>
          <p:nvPr/>
        </p:nvSpPr>
        <p:spPr>
          <a:xfrm>
            <a:off x="-1" y="18801"/>
            <a:ext cx="4041898"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2" name="Rectangle 11"/>
          <p:cNvSpPr/>
          <p:nvPr/>
        </p:nvSpPr>
        <p:spPr>
          <a:xfrm>
            <a:off x="1877910" y="800923"/>
            <a:ext cx="1122196"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25" name="Rectangle 10"/>
          <p:cNvSpPr/>
          <p:nvPr/>
        </p:nvSpPr>
        <p:spPr>
          <a:xfrm>
            <a:off x="646876" y="4901868"/>
            <a:ext cx="913582"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233182" y="1324430"/>
            <a:ext cx="6724356"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مخاطر الأمن السيبراني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2946307" y="2542795"/>
            <a:ext cx="7544311" cy="3100785"/>
          </a:xfrm>
          <a:prstGeom prst="rect">
            <a:avLst/>
          </a:prstGeom>
          <a:noFill/>
        </p:spPr>
        <p:txBody>
          <a:bodyPr wrap="square">
            <a:spAutoFit/>
          </a:bodyPr>
          <a:lstStyle/>
          <a:p>
            <a:pPr algn="just" rtl="1">
              <a:lnSpc>
                <a:spcPct val="150000"/>
              </a:lnSpc>
              <a:spcBef>
                <a:spcPts val="1200"/>
              </a:spcBef>
              <a:spcAft>
                <a:spcPts val="1000"/>
              </a:spcAft>
              <a:tabLst>
                <a:tab pos="57150" algn="r"/>
              </a:tabLst>
            </a:pPr>
            <a:r>
              <a:rPr lang="ar-EG"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الاستراتيجيات للحماية والوقاية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تحسين الوعي الأمني.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تبني أدوات الأمان المتقدمة.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تطوير استراتيجيات الاستجابة السريعة.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التحديث المنتظم والصيانة الدورية للأنظمة والتطبيقات.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1" eaLnBrk="1" fontAlgn="auto" latinLnBrk="0" hangingPunct="1">
              <a:lnSpc>
                <a:spcPct val="150000"/>
              </a:lnSpc>
              <a:spcBef>
                <a:spcPts val="0"/>
              </a:spcBef>
              <a:spcAft>
                <a:spcPts val="1000"/>
              </a:spcAft>
              <a:buClrTx/>
              <a:buSzTx/>
              <a:buFont typeface="Symbol" panose="05050102010706020507" pitchFamily="18" charset="2"/>
              <a:buBlip>
                <a:blip r:embed="rId2"/>
              </a:buBlip>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1452" b="21452"/>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196725" y="1240334"/>
            <a:ext cx="6714469"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وأدوات لحماية المحتوى المدعوم بالذكاء الإصطناعي</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2085330" y="3275865"/>
            <a:ext cx="8485700" cy="2798715"/>
          </a:xfrm>
          <a:prstGeom prst="rect">
            <a:avLst/>
          </a:prstGeom>
          <a:noFill/>
        </p:spPr>
        <p:txBody>
          <a:bodyPr wrap="square">
            <a:spAutoFit/>
          </a:bodyPr>
          <a:lstStyle/>
          <a:p>
            <a:pPr algn="just" rtl="1">
              <a:lnSpc>
                <a:spcPct val="115000"/>
              </a:lnSpc>
              <a:spcBef>
                <a:spcPts val="1200"/>
              </a:spcBef>
              <a:spcAft>
                <a:spcPts val="1000"/>
              </a:spcAft>
              <a:tabLst>
                <a:tab pos="57150" algn="r"/>
              </a:tabLs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 تصنيف البيانات وتشفيرها</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تصنيف البيانات.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تشفير البيانات.</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2. الكشف عن التهديدات باستخدام 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أنظمة الكشف عن التهديدات السيبرانية.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تحليل السلوك التعليمي.</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9" name="صورة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78785" y="1374219"/>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0823" y="0"/>
            <a:ext cx="3143749"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TextBox 7"/>
          <p:cNvSpPr txBox="1"/>
          <p:nvPr/>
        </p:nvSpPr>
        <p:spPr>
          <a:xfrm>
            <a:off x="4112193" y="1504243"/>
            <a:ext cx="7454332"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وأدوات لحماية المحتوى المدعوم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1943173" y="3433809"/>
            <a:ext cx="8305653" cy="2798715"/>
          </a:xfrm>
          <a:prstGeom prst="rect">
            <a:avLst/>
          </a:prstGeom>
          <a:noFill/>
        </p:spPr>
        <p:txBody>
          <a:bodyPr wrap="square">
            <a:spAutoFit/>
          </a:bodyPr>
          <a:lstStyle/>
          <a:p>
            <a:pPr algn="just" rtl="1">
              <a:lnSpc>
                <a:spcPct val="115000"/>
              </a:lnSpc>
              <a:spcBef>
                <a:spcPts val="1200"/>
              </a:spcBef>
              <a:spcAft>
                <a:spcPts val="1000"/>
              </a:spcAft>
              <a:tabLst>
                <a:tab pos="57150" algn="r"/>
              </a:tabLs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3. تقديم الوصول الآمن وإدارة الهويات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إدارة الهويات والوصول.</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التحقق المتعدد العوامل.</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4. تحليل السلوك والتعلم الآلي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تحليل السلوك الآلي.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التعلم الآلي للتنبؤ بالهجمات.</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8" name="Picture Placeholder 7"/>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14103" r="14103"/>
          <a:stretch>
            <a:fillRect/>
          </a:stretch>
        </p:blipFill>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endPar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sp>
        <p:nvSpPr>
          <p:cNvPr id="6" name="TextBox 5"/>
          <p:cNvSpPr txBox="1"/>
          <p:nvPr/>
        </p:nvSpPr>
        <p:spPr>
          <a:xfrm>
            <a:off x="1820971" y="487938"/>
            <a:ext cx="10155815" cy="684803"/>
          </a:xfrm>
          <a:prstGeom prst="rect">
            <a:avLst/>
          </a:prstGeom>
          <a:noFill/>
        </p:spPr>
        <p:txBody>
          <a:bodyPr wrap="square">
            <a:spAutoFit/>
          </a:bodyPr>
          <a:lstStyle/>
          <a:p>
            <a:pPr lvl="0" algn="ctr" rtl="1">
              <a:lnSpc>
                <a:spcPct val="150000"/>
              </a:lnSpc>
              <a:spcBef>
                <a:spcPts val="1200"/>
              </a:spcBef>
              <a:spcAft>
                <a:spcPts val="1000"/>
              </a:spcAft>
            </a:pPr>
            <a:r>
              <a:rPr lang="ar-EG" sz="28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وأدوات لحماية المحتوى المدعوم بالذكاء الإصطناعي</a:t>
            </a:r>
            <a:endParaRPr lang="en-US"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804423" y="1535665"/>
            <a:ext cx="8904848" cy="2798715"/>
          </a:xfrm>
          <a:prstGeom prst="rect">
            <a:avLst/>
          </a:prstGeom>
          <a:noFill/>
        </p:spPr>
        <p:txBody>
          <a:bodyPr wrap="square">
            <a:spAutoFit/>
          </a:bodyPr>
          <a:lstStyle/>
          <a:p>
            <a:pPr algn="just" rtl="1">
              <a:lnSpc>
                <a:spcPct val="115000"/>
              </a:lnSpc>
              <a:spcBef>
                <a:spcPts val="1200"/>
              </a:spcBef>
              <a:spcAft>
                <a:spcPts val="1000"/>
              </a:spcAft>
              <a:tabLst>
                <a:tab pos="57150" algn="r"/>
              </a:tabLs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5. الكشف المتقدم عن التهديدات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تحليل سلوكيات المستخدمين.</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كشف التهديدات المتقدمة الدائمة (</a:t>
            </a:r>
            <a:r>
              <a:rPr lang="en-US" dirty="0">
                <a:latin typeface="VIP Hakm Bold" panose="02000500000000000000" pitchFamily="2" charset="-78"/>
                <a:ea typeface="Times New Roman" panose="02020603050405020304" pitchFamily="18" charset="0"/>
                <a:cs typeface="Arial" panose="020B0604020202020204" pitchFamily="34" charset="0"/>
              </a:rPr>
              <a:t>APT</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tabLst>
                <a:tab pos="57150" algn="r"/>
              </a:tabLs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6. التحليل التنبؤي والتعلم الآلي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التحليل التنبؤي باستخدام البيانات الضخمة.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التعلم الآلي لتحديث قواعد الأمان.</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40286" r="40286"/>
          <a:stretch>
            <a:fillRect/>
          </a:stretch>
        </p:blipFill>
        <p:spPr>
          <a:xfrm>
            <a:off x="2" y="0"/>
            <a:ext cx="3474718" cy="6858000"/>
          </a:xfrm>
        </p:spPr>
      </p:pic>
      <p:sp>
        <p:nvSpPr>
          <p:cNvPr id="7" name="Graphic 5"/>
          <p:cNvSpPr/>
          <p:nvPr/>
        </p:nvSpPr>
        <p:spPr>
          <a:xfrm>
            <a:off x="2" y="0"/>
            <a:ext cx="3474718"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1" name="TextBox 10"/>
          <p:cNvSpPr txBox="1"/>
          <p:nvPr/>
        </p:nvSpPr>
        <p:spPr>
          <a:xfrm>
            <a:off x="4356977" y="906902"/>
            <a:ext cx="7835023"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وأدوات لحماية المحتوى المدعوم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3" name="TextBox 12"/>
          <p:cNvSpPr txBox="1"/>
          <p:nvPr/>
        </p:nvSpPr>
        <p:spPr>
          <a:xfrm>
            <a:off x="3572512" y="2731641"/>
            <a:ext cx="8111350" cy="2648161"/>
          </a:xfrm>
          <a:prstGeom prst="rect">
            <a:avLst/>
          </a:prstGeom>
          <a:noFill/>
        </p:spPr>
        <p:txBody>
          <a:bodyPr wrap="square">
            <a:spAutoFit/>
          </a:bodyPr>
          <a:lstStyle/>
          <a:p>
            <a:pPr algn="just" rtl="1">
              <a:lnSpc>
                <a:spcPct val="150000"/>
              </a:lnSpc>
              <a:spcBef>
                <a:spcPts val="1200"/>
              </a:spcBef>
              <a:spcAft>
                <a:spcPts val="1000"/>
              </a:spcAft>
              <a:tabLst>
                <a:tab pos="57150" algn="r"/>
              </a:tabLst>
            </a:pPr>
            <a:r>
              <a:rPr lang="ar-EG"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أدوات لحماية المحتوى المدعومة بالذكاء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أنظمة اكتشاف البرمجيات الضارة (</a:t>
            </a:r>
            <a:r>
              <a:rPr lang="en-US" dirty="0">
                <a:latin typeface="VIP Hakm Bold" panose="02000500000000000000" pitchFamily="2" charset="-78"/>
                <a:ea typeface="Times New Roman" panose="02020603050405020304" pitchFamily="18" charset="0"/>
                <a:cs typeface="Arial" panose="020B0604020202020204" pitchFamily="34" charset="0"/>
              </a:rPr>
              <a:t>Malware Detection Systems</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حلول إدارة الحماية من التهديدات (</a:t>
            </a:r>
            <a:r>
              <a:rPr lang="en-US" dirty="0">
                <a:latin typeface="VIP Hakm Bold" panose="02000500000000000000" pitchFamily="2" charset="-78"/>
                <a:ea typeface="Times New Roman" panose="02020603050405020304" pitchFamily="18" charset="0"/>
                <a:cs typeface="Arial" panose="020B0604020202020204" pitchFamily="34" charset="0"/>
              </a:rPr>
              <a:t>Threat Protection Platforms</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أدوات تحليل السلوك الشبكي (</a:t>
            </a:r>
            <a:r>
              <a:rPr lang="en-US" dirty="0">
                <a:latin typeface="VIP Hakm Bold" panose="02000500000000000000" pitchFamily="2" charset="-78"/>
                <a:ea typeface="Times New Roman" panose="02020603050405020304" pitchFamily="18" charset="0"/>
                <a:cs typeface="Arial" panose="020B0604020202020204" pitchFamily="34" charset="0"/>
              </a:rPr>
              <a:t>Network Behavior Analysis Tools</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أنظمة إدارة السلامة والأمان (</a:t>
            </a:r>
            <a:r>
              <a:rPr lang="en-US" dirty="0">
                <a:latin typeface="VIP Hakm Bold" panose="02000500000000000000" pitchFamily="2" charset="-78"/>
                <a:ea typeface="Times New Roman" panose="02020603050405020304" pitchFamily="18" charset="0"/>
                <a:cs typeface="Arial" panose="020B0604020202020204" pitchFamily="34" charset="0"/>
              </a:rPr>
              <a:t>Safety and Security Management Systems</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28835" r="28835"/>
          <a:stretch>
            <a:fillRect/>
          </a:stretch>
        </p:blipFill>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596979" y="510346"/>
            <a:ext cx="7016390"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وأدوات لحماية المحتوى المدعوم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3687947" y="2179293"/>
            <a:ext cx="7925422" cy="1719702"/>
          </a:xfrm>
          <a:prstGeom prst="rect">
            <a:avLst/>
          </a:prstGeom>
          <a:noFill/>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defRPr/>
            </a:pP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تتضمن المشكلات المدعومة في تطبيق</a:t>
            </a:r>
            <a:r>
              <a:rPr kumimoji="0" lang="en-US" sz="1800" b="0" i="0" u="none" strike="noStrike" kern="1200" cap="none" spc="0" normalizeH="0" baseline="0" noProof="0" dirty="0">
                <a:ln>
                  <a:noFill/>
                </a:ln>
                <a:solidFill>
                  <a:prstClr val="black"/>
                </a:solidFill>
                <a:effectLst/>
                <a:uLnTx/>
                <a:uFillTx/>
                <a:latin typeface="VIP Hakm Bold" panose="02000500000000000000" pitchFamily="2" charset="-78"/>
                <a:ea typeface="Calibri" panose="020F0502020204030204" pitchFamily="34" charset="0"/>
                <a:cs typeface="Arial" panose="020B0604020202020204" pitchFamily="34" charset="0"/>
              </a:rPr>
              <a:t>( Math Solver) </a:t>
            </a: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VIP Hakm Bold" panose="02000500000000000000" pitchFamily="2" charset="-78"/>
              </a:rPr>
              <a:t>الابتدائية (الحساب، الأرقام الحقيقية، الأرقام المركبة، العوامل، الأرقام الرومانية)، ما قبل الجبر (الجذور، الأسس، الكسور ،المصفوفات ، المحددات)، الجبر (المعادلات التربيعية، نظام المعادلات، التعبيرات المنطقية، الرسوم البيانية الخطية والتربيعية والأسية)</a:t>
            </a:r>
            <a:r>
              <a:rPr kumimoji="0" lang="en-US" sz="1800" b="0" i="0" u="none" strike="noStrike" kern="1200" cap="none" spc="0" normalizeH="0" baseline="0" noProof="0" dirty="0">
                <a:ln>
                  <a:noFill/>
                </a:ln>
                <a:solidFill>
                  <a:prstClr val="black"/>
                </a:solidFill>
                <a:effectLst/>
                <a:uLnTx/>
                <a:uFillTx/>
                <a:latin typeface="VIP Hakm Bold" panose="02000500000000000000" pitchFamily="2" charset="-78"/>
                <a:ea typeface="Calibri" panose="020F0502020204030204" pitchFamily="34" charset="0"/>
                <a:cs typeface="Arial" panose="020B060402020202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a:ln>
                  <a:noFill/>
                </a:ln>
                <a:solidFill>
                  <a:prstClr val="white"/>
                </a:solidFill>
                <a:effectLst/>
                <a:uLnTx/>
                <a:uFillTx/>
                <a:latin typeface="Roboto" panose="02000000000000000000"/>
                <a:ea typeface="+mn-ea"/>
                <a:cs typeface="+mn-cs"/>
              </a:rPr>
              <a:t>التربة</a:t>
            </a: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5" name="TextBox 4"/>
          <p:cNvSpPr txBox="1"/>
          <p:nvPr/>
        </p:nvSpPr>
        <p:spPr>
          <a:xfrm>
            <a:off x="2476160" y="351275"/>
            <a:ext cx="7239673" cy="1685077"/>
          </a:xfrm>
          <a:prstGeom prst="rect">
            <a:avLst/>
          </a:prstGeom>
          <a:noFill/>
        </p:spPr>
        <p:txBody>
          <a:bodyPr wrap="square">
            <a:spAutoFit/>
          </a:bodyPr>
          <a:lstStyle/>
          <a:p>
            <a:pPr lvl="0" algn="ctr" rtl="1">
              <a:lnSpc>
                <a:spcPct val="150000"/>
              </a:lnSpc>
              <a:spcBef>
                <a:spcPts val="1200"/>
              </a:spcBef>
              <a:spcAft>
                <a:spcPts val="1000"/>
              </a:spcAft>
            </a:pPr>
            <a:r>
              <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إستراتيجيات وأدوات لحماية المحتوى المدعوم بالذكاء الإصطناعي</a:t>
            </a:r>
            <a:endPar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1225717" y="3061470"/>
            <a:ext cx="9740557" cy="2391680"/>
          </a:xfrm>
          <a:prstGeom prst="rect">
            <a:avLst/>
          </a:prstGeom>
          <a:noFill/>
        </p:spPr>
        <p:txBody>
          <a:bodyPr wrap="square">
            <a:spAutoFit/>
          </a:bodyPr>
          <a:lstStyle/>
          <a:p>
            <a:pPr algn="just" rtl="1">
              <a:lnSpc>
                <a:spcPct val="150000"/>
              </a:lnSpc>
              <a:spcBef>
                <a:spcPts val="1200"/>
              </a:spcBef>
              <a:spcAft>
                <a:spcPts val="1000"/>
              </a:spcAft>
              <a:tabLst>
                <a:tab pos="57150" algn="r"/>
              </a:tabLst>
            </a:pPr>
            <a:r>
              <a:rPr lang="ar-EG"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السيطرة على الوصول والتحقق من الهوية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حلول إدارة الوصول المتقدمة (</a:t>
            </a:r>
            <a:r>
              <a:rPr lang="en-US" dirty="0">
                <a:latin typeface="VIP Hakm Bold" panose="02000500000000000000" pitchFamily="2" charset="-78"/>
                <a:ea typeface="Times New Roman" panose="02020603050405020304" pitchFamily="18" charset="0"/>
                <a:cs typeface="Arial" panose="020B0604020202020204" pitchFamily="34" charset="0"/>
              </a:rPr>
              <a:t>Advanced Access Management</a:t>
            </a:r>
            <a:r>
              <a:rPr lang="ar-EG" dirty="0">
                <a:latin typeface="Calibri" panose="020F0502020204030204" pitchFamily="34" charset="0"/>
                <a:ea typeface="Times New Roman" panose="02020603050405020304" pitchFamily="18" charset="0"/>
                <a:cs typeface="VIP Hakm Bold" panose="02000500000000000000" pitchFamily="2" charset="-78"/>
              </a:rPr>
              <a:t>): توفر حلول إدارة الوصول القدرة على تحديد أذونات الوصول بدقة وفقًا لمستوى الحساسية والحاجة.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التحقق المتعدد العوامل (</a:t>
            </a:r>
            <a:r>
              <a:rPr lang="en-US" dirty="0">
                <a:latin typeface="VIP Hakm Bold" panose="02000500000000000000" pitchFamily="2" charset="-78"/>
                <a:ea typeface="Times New Roman" panose="02020603050405020304" pitchFamily="18" charset="0"/>
                <a:cs typeface="Arial" panose="020B0604020202020204" pitchFamily="34" charset="0"/>
              </a:rPr>
              <a:t>Multi-Factor Authentication - MFA</a:t>
            </a:r>
            <a:r>
              <a:rPr lang="ar-EG" dirty="0">
                <a:latin typeface="Calibri" panose="020F0502020204030204" pitchFamily="34" charset="0"/>
                <a:ea typeface="Times New Roman" panose="02020603050405020304" pitchFamily="18" charset="0"/>
                <a:cs typeface="VIP Hakm Bold" panose="02000500000000000000" pitchFamily="2" charset="-78"/>
              </a:rPr>
              <a:t>): تطبيق إجراءات التحقق المتعدد العوامل لتعزيز أمان الوصول وتأكيد هوية المستخدمين بطرق إضافية بجانب كلمات المرور.</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31311" b="31311"/>
          <a:stretch>
            <a:fillRect/>
          </a:stretch>
        </p:blipFill>
        <p:spPr>
          <a:xfrm>
            <a:off x="0" y="4449556"/>
            <a:ext cx="12192000" cy="2405270"/>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1998732" y="106020"/>
            <a:ext cx="8194533" cy="1508105"/>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إستراتيجيات وأدوات لحماية المحتوى المدعوم بالذكاء الإصطناعي</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9" name="TextBox 8"/>
          <p:cNvSpPr txBox="1"/>
          <p:nvPr/>
        </p:nvSpPr>
        <p:spPr>
          <a:xfrm>
            <a:off x="1756738" y="1720144"/>
            <a:ext cx="8678523" cy="2391680"/>
          </a:xfrm>
          <a:prstGeom prst="rect">
            <a:avLst/>
          </a:prstGeom>
          <a:noFill/>
        </p:spPr>
        <p:txBody>
          <a:bodyPr wrap="square">
            <a:spAutoFit/>
          </a:bodyPr>
          <a:lstStyle/>
          <a:p>
            <a:pPr algn="just" rtl="1">
              <a:lnSpc>
                <a:spcPct val="150000"/>
              </a:lnSpc>
              <a:spcBef>
                <a:spcPts val="1200"/>
              </a:spcBef>
              <a:spcAft>
                <a:spcPts val="1000"/>
              </a:spcAft>
              <a:tabLst>
                <a:tab pos="57150" algn="r"/>
              </a:tabLst>
            </a:pPr>
            <a:r>
              <a:rPr lang="ar-EG"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الاستجابة السريعة والاستعداد للاستجابة للحوادث</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خطط استجابة للحوادث الأمنية: وضع خطط مسبقة للتعامل مع حوادث الأمن السيبراني والاستجابة السريعة للحد من الأضرار المحتملة واستعادة البيانات.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tabLst>
                <a:tab pos="57150" algn="r"/>
              </a:tabLst>
            </a:pPr>
            <a:r>
              <a:rPr lang="ar-EG" dirty="0">
                <a:latin typeface="Calibri" panose="020F0502020204030204" pitchFamily="34" charset="0"/>
                <a:ea typeface="Times New Roman" panose="02020603050405020304" pitchFamily="18" charset="0"/>
                <a:cs typeface="VIP Hakm Bold" panose="02000500000000000000" pitchFamily="2" charset="-78"/>
              </a:rPr>
              <a:t>تدريب الفريق على الاستجابة للحوادث: توفير التدريب المستمر لفرق الأمان للتأكد من استعدادهم للتعامل مع التهديدات الجديدة والمتطورة.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عنصر نائب للصورة 11" descr="صورة تحتوي على منضدة, داخلي, كوب, جالس&#10;&#10;تم إنشاء الوصف تلقائياً"/>
          <p:cNvPicPr>
            <a:picLocks noGrp="1" noChangeAspect="1"/>
          </p:cNvPicPr>
          <p:nvPr>
            <p:ph type="pic" sz="quarter" idx="10"/>
          </p:nvPr>
        </p:nvPicPr>
        <p:blipFill>
          <a:blip r:embed="rId1" cstate="email"/>
          <a:srcRect/>
          <a:stretch>
            <a:fillRect/>
          </a:stretch>
        </p:blipFill>
        <p:spPr/>
      </p:pic>
      <p:sp>
        <p:nvSpPr>
          <p:cNvPr id="10" name="Rectangle 9"/>
          <p:cNvSpPr/>
          <p:nvPr/>
        </p:nvSpPr>
        <p:spPr>
          <a:xfrm>
            <a:off x="0"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2" name="Group 1"/>
          <p:cNvGrpSpPr/>
          <p:nvPr/>
        </p:nvGrpSpPr>
        <p:grpSpPr>
          <a:xfrm>
            <a:off x="5531042" y="4734480"/>
            <a:ext cx="6659671" cy="2127166"/>
            <a:chOff x="8889806" y="5807302"/>
            <a:chExt cx="3300907" cy="1054343"/>
          </a:xfrm>
        </p:grpSpPr>
        <p:sp>
          <p:nvSpPr>
            <p:cNvPr id="47" name="Freeform: Shape 46"/>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8" name="Freeform: Shape 47"/>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9" name="Freeform: Shape 48"/>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21" name="TextBox 20"/>
          <p:cNvSpPr txBox="1"/>
          <p:nvPr/>
        </p:nvSpPr>
        <p:spPr>
          <a:xfrm>
            <a:off x="2434856" y="2705725"/>
            <a:ext cx="7319631" cy="1446550"/>
          </a:xfrm>
          <a:prstGeom prst="rect">
            <a:avLst/>
          </a:prstGeom>
          <a:noFill/>
        </p:spPr>
        <p:txBody>
          <a:bodyPr wrap="non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ar-SA" sz="8800" b="1" i="0" u="none" strike="noStrike" kern="1200" cap="none" spc="0" normalizeH="0" baseline="0" noProof="0" dirty="0">
                <a:ln>
                  <a:noFill/>
                </a:ln>
                <a:solidFill>
                  <a:srgbClr val="E7E6E6"/>
                </a:solidFill>
                <a:effectLst/>
                <a:uLnTx/>
                <a:uFillTx/>
                <a:latin typeface="VIP Hakm Bold" panose="02000500000000000000" pitchFamily="2" charset="-78"/>
                <a:ea typeface="+mn-ea"/>
                <a:cs typeface="VIP Hakm Bold" panose="02000500000000000000" pitchFamily="2" charset="-78"/>
              </a:rPr>
              <a:t>وقــت استــراحــة</a:t>
            </a:r>
            <a:endParaRPr kumimoji="0" lang="en-US" sz="8800" b="1" i="0" u="none" strike="noStrike" kern="1200" cap="none" spc="0" normalizeH="0" baseline="0" noProof="0" dirty="0">
              <a:ln>
                <a:noFill/>
              </a:ln>
              <a:solidFill>
                <a:srgbClr val="E7E6E6"/>
              </a:solidFill>
              <a:effectLst/>
              <a:uLnTx/>
              <a:uFillTx/>
              <a:latin typeface="VIP Hakm Bold" panose="02000500000000000000" pitchFamily="2" charset="-78"/>
              <a:ea typeface="+mn-ea"/>
              <a:cs typeface="VIP Hakm Bold" panose="02000500000000000000" pitchFamily="2" charset="-78"/>
            </a:endParaRPr>
          </a:p>
        </p:txBody>
      </p:sp>
      <p:grpSp>
        <p:nvGrpSpPr>
          <p:cNvPr id="23" name="Group 22"/>
          <p:cNvGrpSpPr/>
          <p:nvPr/>
        </p:nvGrpSpPr>
        <p:grpSpPr>
          <a:xfrm flipH="1" flipV="1">
            <a:off x="-1" y="0"/>
            <a:ext cx="3513221" cy="1122158"/>
            <a:chOff x="8889806" y="5807302"/>
            <a:chExt cx="3300907" cy="1054343"/>
          </a:xfrm>
        </p:grpSpPr>
        <p:sp>
          <p:nvSpPr>
            <p:cNvPr id="24" name="Freeform: Shape 23"/>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5" name="Freeform: Shape 24"/>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34" name="Freeform: Shape 33"/>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5" name="Freeform: Shape 34"/>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p:cNvPicPr>
            <a:picLocks noGrp="1" noChangeAspect="1"/>
          </p:cNvPicPr>
          <p:nvPr>
            <p:ph type="pic" sz="quarter" idx="11"/>
          </p:nvPr>
        </p:nvPicPr>
        <p:blipFill>
          <a:blip r:embed="rId1" cstate="email"/>
          <a:srcRect/>
          <a:stretch>
            <a:fillRect/>
          </a:stretch>
        </p:blipFill>
        <p:spPr/>
      </p:pic>
      <p:sp>
        <p:nvSpPr>
          <p:cNvPr id="34" name="Graphic 32"/>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100000">
                <a:schemeClr val="accent1">
                  <a:alpha val="70000"/>
                </a:schemeClr>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TextBox 1"/>
          <p:cNvSpPr txBox="1"/>
          <p:nvPr/>
        </p:nvSpPr>
        <p:spPr>
          <a:xfrm flipH="1">
            <a:off x="1881479" y="2058234"/>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a:t>
            </a:r>
            <a:r>
              <a:rPr kumimoji="0" lang="ar-EG"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الثانية</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grpSp>
        <p:nvGrpSpPr>
          <p:cNvPr id="20" name="Group 19"/>
          <p:cNvGrpSpPr/>
          <p:nvPr/>
        </p:nvGrpSpPr>
        <p:grpSpPr>
          <a:xfrm flipH="1">
            <a:off x="747655" y="3493840"/>
            <a:ext cx="6475952" cy="515408"/>
            <a:chOff x="808638" y="5182215"/>
            <a:chExt cx="2609850" cy="544866"/>
          </a:xfrm>
        </p:grpSpPr>
        <p:sp>
          <p:nvSpPr>
            <p:cNvPr id="21" name="Rectangle: Rounded Corners 20"/>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2" name="Rectangle 21"/>
            <p:cNvSpPr/>
            <p:nvPr/>
          </p:nvSpPr>
          <p:spPr>
            <a:xfrm>
              <a:off x="1092037" y="5182215"/>
              <a:ext cx="2043052" cy="297450"/>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الأمان في الأدوات الذكية</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3" name="Group 2"/>
          <p:cNvGrpSpPr/>
          <p:nvPr/>
        </p:nvGrpSpPr>
        <p:grpSpPr>
          <a:xfrm flipH="1">
            <a:off x="403225" y="4479659"/>
            <a:ext cx="6475952" cy="570644"/>
            <a:chOff x="808638" y="5182215"/>
            <a:chExt cx="2609850" cy="544866"/>
          </a:xfrm>
        </p:grpSpPr>
        <p:sp>
          <p:nvSpPr>
            <p:cNvPr id="4" name="Rectangle: Rounded Corners 3"/>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5" name="Rectangle 4"/>
            <p:cNvSpPr/>
            <p:nvPr/>
          </p:nvSpPr>
          <p:spPr>
            <a:xfrm>
              <a:off x="1092037" y="5182215"/>
              <a:ext cx="2043052" cy="297450"/>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defRPr/>
              </a:pPr>
              <a:r>
                <a:rPr kumimoji="0" lang="ar-EG"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rPr>
                <a:t>تعزيز الإبداع بالذكاء الإصطناعي</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8258" b="28258"/>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849327" y="1264399"/>
            <a:ext cx="5717198"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الأمان في الأدوات الذكية</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extBox 10"/>
          <p:cNvSpPr txBox="1"/>
          <p:nvPr/>
        </p:nvSpPr>
        <p:spPr>
          <a:xfrm>
            <a:off x="3307499" y="2668561"/>
            <a:ext cx="7385587" cy="2798715"/>
          </a:xfrm>
          <a:prstGeom prst="rect">
            <a:avLst/>
          </a:prstGeom>
          <a:noFill/>
        </p:spPr>
        <p:txBody>
          <a:bodyPr wrap="square">
            <a:spAutoFit/>
          </a:bodyPr>
          <a:lstStyle/>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 التحقق من سلامة البيانات والخصوصية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ضمان خصوصية البيانات.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الامتثال للمعايير واللوائح.</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2. الاختبارات والتحقق من الأمان</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اختبار الضعف الأمني (</a:t>
            </a:r>
            <a:r>
              <a:rPr lang="en-US" dirty="0">
                <a:latin typeface="VIP Hakm Bold" panose="02000500000000000000" pitchFamily="2" charset="-78"/>
                <a:ea typeface="Times New Roman" panose="02020603050405020304" pitchFamily="18" charset="0"/>
                <a:cs typeface="Arial" panose="020B0604020202020204" pitchFamily="34" charset="0"/>
              </a:rPr>
              <a:t>Security Vulnerability Testing</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التدقيق الأمني (</a:t>
            </a:r>
            <a:r>
              <a:rPr lang="en-US" dirty="0">
                <a:latin typeface="VIP Hakm Bold" panose="02000500000000000000" pitchFamily="2" charset="-78"/>
                <a:ea typeface="Times New Roman" panose="02020603050405020304" pitchFamily="18" charset="0"/>
                <a:cs typeface="Arial" panose="020B0604020202020204" pitchFamily="34" charset="0"/>
              </a:rPr>
              <a:t>Security Auditing</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pic>
        <p:nvPicPr>
          <p:cNvPr id="9" name="صورة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31781" y="1424398"/>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9673" r="9673"/>
          <a:stretch>
            <a:fillRect/>
          </a:stretch>
        </p:blipFill>
        <p:spPr>
          <a:xfrm>
            <a:off x="0" y="0"/>
            <a:ext cx="9847960" cy="6858000"/>
          </a:xfrm>
        </p:spPr>
      </p:pic>
      <p:sp>
        <p:nvSpPr>
          <p:cNvPr id="5" name="Graphic 3"/>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endPar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endParaRPr>
          </a:p>
        </p:txBody>
      </p:sp>
      <p:sp>
        <p:nvSpPr>
          <p:cNvPr id="6" name="TextBox 5"/>
          <p:cNvSpPr txBox="1"/>
          <p:nvPr/>
        </p:nvSpPr>
        <p:spPr>
          <a:xfrm>
            <a:off x="3587262" y="406675"/>
            <a:ext cx="7800315"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الأمان في الأدوات الذكية</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p:cNvSpPr txBox="1"/>
          <p:nvPr/>
        </p:nvSpPr>
        <p:spPr>
          <a:xfrm>
            <a:off x="2940632" y="1521892"/>
            <a:ext cx="6673925" cy="2798715"/>
          </a:xfrm>
          <a:prstGeom prst="rect">
            <a:avLst/>
          </a:prstGeom>
          <a:noFill/>
        </p:spPr>
        <p:txBody>
          <a:bodyPr wrap="square">
            <a:spAutoFit/>
          </a:bodyPr>
          <a:lstStyle/>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3. التحكم في الوصول والتصريحات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إدارة الوصول.</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التصريحات الصارمة.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4. مراقبة الأمان والاستجابة السريعة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مراقبة السلوك الغير معتاد.</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الاستجابة السريعة للحوادث.</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4" dur="50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19" dur="500"/>
                                        <p:tgtEl>
                                          <p:spTgt spid="10">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24" dur="500"/>
                                        <p:tgtEl>
                                          <p:spTgt spid="10">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animEffect transition="in" filter="randombar(horizontal)">
                                      <p:cBhvr>
                                        <p:cTn id="29" dur="500"/>
                                        <p:tgtEl>
                                          <p:spTgt spid="10">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0">
                                            <p:txEl>
                                              <p:pRg st="4" end="4"/>
                                            </p:txEl>
                                          </p:spTgt>
                                        </p:tgtEl>
                                        <p:attrNameLst>
                                          <p:attrName>style.visibility</p:attrName>
                                        </p:attrNameLst>
                                      </p:cBhvr>
                                      <p:to>
                                        <p:strVal val="visible"/>
                                      </p:to>
                                    </p:set>
                                    <p:animEffect transition="in" filter="randombar(horizontal)">
                                      <p:cBhvr>
                                        <p:cTn id="34" dur="500"/>
                                        <p:tgtEl>
                                          <p:spTgt spid="10">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0">
                                            <p:txEl>
                                              <p:pRg st="5" end="5"/>
                                            </p:txEl>
                                          </p:spTgt>
                                        </p:tgtEl>
                                        <p:attrNameLst>
                                          <p:attrName>style.visibility</p:attrName>
                                        </p:attrNameLst>
                                      </p:cBhvr>
                                      <p:to>
                                        <p:strVal val="visible"/>
                                      </p:to>
                                    </p:set>
                                    <p:animEffect transition="in" filter="randombar(horizontal)">
                                      <p:cBhvr>
                                        <p:cTn id="39"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32514" b="32514"/>
          <a:stretch>
            <a:fillRect/>
          </a:stretch>
        </p:blipFill>
        <p:spPr>
          <a:xfrm>
            <a:off x="0" y="4452938"/>
            <a:ext cx="12192000" cy="2401887"/>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2281207" y="358658"/>
            <a:ext cx="8194533"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الأمان في الأدوات الذكية</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9" name="TextBox 8"/>
          <p:cNvSpPr txBox="1"/>
          <p:nvPr/>
        </p:nvSpPr>
        <p:spPr>
          <a:xfrm>
            <a:off x="-1136859" y="1391057"/>
            <a:ext cx="9176264" cy="2798715"/>
          </a:xfrm>
          <a:prstGeom prst="rect">
            <a:avLst/>
          </a:prstGeom>
          <a:noFill/>
        </p:spPr>
        <p:txBody>
          <a:bodyPr wrap="square">
            <a:spAutoFit/>
          </a:bodyPr>
          <a:lstStyle/>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5. التعليم والتوعية بالأمان</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تدريب المستخدمين.</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التوعية بالأمان الرقمي.</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6. تطوير وتنفيذ إجراءات الأمان المتقدمة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التشفير القوي.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التعامل مع البيانات الحساسة بحذر.</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34538" r="34538"/>
          <a:stretch>
            <a:fillRect/>
          </a:stretch>
        </p:blipFill>
        <p:spPr>
          <a:xfrm>
            <a:off x="2" y="0"/>
            <a:ext cx="3770140" cy="6858000"/>
          </a:xfrm>
        </p:spPr>
      </p:pic>
      <p:sp>
        <p:nvSpPr>
          <p:cNvPr id="7" name="Graphic 5"/>
          <p:cNvSpPr/>
          <p:nvPr/>
        </p:nvSpPr>
        <p:spPr>
          <a:xfrm>
            <a:off x="1" y="0"/>
            <a:ext cx="3770139"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9" name="Freeform: Shape 18"/>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1" name="TextBox 10"/>
          <p:cNvSpPr txBox="1"/>
          <p:nvPr/>
        </p:nvSpPr>
        <p:spPr>
          <a:xfrm>
            <a:off x="5586648" y="1261859"/>
            <a:ext cx="7011540"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الأمان في الأدوات الذكية</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3" name="TextBox 12"/>
          <p:cNvSpPr txBox="1"/>
          <p:nvPr/>
        </p:nvSpPr>
        <p:spPr>
          <a:xfrm>
            <a:off x="4193948" y="2415007"/>
            <a:ext cx="7147252" cy="2798715"/>
          </a:xfrm>
          <a:prstGeom prst="rect">
            <a:avLst/>
          </a:prstGeom>
          <a:noFill/>
        </p:spPr>
        <p:txBody>
          <a:bodyPr wrap="square">
            <a:spAutoFit/>
          </a:bodyPr>
          <a:lstStyle/>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7. الإدارة الفعالة للتهديدات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التحليل التنبؤي باستخدام الذكاء الاصطناعي.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نظم الكشف والاستجابة (</a:t>
            </a:r>
            <a:r>
              <a:rPr lang="en-US" dirty="0">
                <a:latin typeface="VIP Hakm Bold" panose="02000500000000000000" pitchFamily="2" charset="-78"/>
                <a:ea typeface="Times New Roman" panose="02020603050405020304" pitchFamily="18" charset="0"/>
                <a:cs typeface="Arial" panose="020B0604020202020204" pitchFamily="34" charset="0"/>
              </a:rPr>
              <a:t>Detection and Response Systems</a:t>
            </a:r>
            <a:r>
              <a:rPr lang="ar-EG" dirty="0">
                <a:latin typeface="Calibri" panose="020F0502020204030204" pitchFamily="34" charset="0"/>
                <a:ea typeface="Times New Roman" panose="02020603050405020304" pitchFamily="18" charset="0"/>
                <a:cs typeface="VIP Hakm Bold" panose="02000500000000000000" pitchFamily="2"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8. التحقق من الأمان للأدوات الخارجية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التحقق من الأمان أثناء الاختيار.</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اختبار الأمان الخارجي.</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a:ln>
                  <a:noFill/>
                </a:ln>
                <a:solidFill>
                  <a:prstClr val="white"/>
                </a:solidFill>
                <a:effectLst/>
                <a:uLnTx/>
                <a:uFillTx/>
                <a:latin typeface="Roboto" panose="02000000000000000000"/>
                <a:ea typeface="+mn-ea"/>
                <a:cs typeface="+mn-cs"/>
              </a:rPr>
              <a:t>التربة</a:t>
            </a: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5" name="TextBox 4"/>
          <p:cNvSpPr txBox="1"/>
          <p:nvPr/>
        </p:nvSpPr>
        <p:spPr>
          <a:xfrm>
            <a:off x="2581670" y="766774"/>
            <a:ext cx="7028658" cy="854080"/>
          </a:xfrm>
          <a:prstGeom prst="rect">
            <a:avLst/>
          </a:prstGeom>
          <a:noFill/>
        </p:spPr>
        <p:txBody>
          <a:bodyPr wrap="square">
            <a:spAutoFit/>
          </a:bodyPr>
          <a:lstStyle/>
          <a:p>
            <a:pPr lvl="0" algn="ctr" rtl="1">
              <a:lnSpc>
                <a:spcPct val="150000"/>
              </a:lnSpc>
              <a:spcBef>
                <a:spcPts val="1200"/>
              </a:spcBef>
              <a:spcAft>
                <a:spcPts val="1000"/>
              </a:spcAft>
            </a:pPr>
            <a:r>
              <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rPr>
              <a:t>الأمان في الأدوات الذكية</a:t>
            </a:r>
            <a:endParaRPr lang="ar-SA" sz="3600" b="1" dirty="0">
              <a:solidFill>
                <a:srgbClr val="FFFF0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1819421" y="3092973"/>
            <a:ext cx="9950547" cy="2798715"/>
          </a:xfrm>
          <a:prstGeom prst="rect">
            <a:avLst/>
          </a:prstGeom>
          <a:noFill/>
        </p:spPr>
        <p:txBody>
          <a:bodyPr wrap="square">
            <a:spAutoFit/>
          </a:bodyPr>
          <a:lstStyle/>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9. التوعية والتدريب</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تعزيز التوعية بالأمان.</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تدريب الموظفين.</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1200"/>
              </a:spcBef>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10. التقييم المستمر والتحسين</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التحديثات الأمنية الدورية.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التقييم المستمر للمخاطر.</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0823" y="0"/>
            <a:ext cx="3143749"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TextBox 7"/>
          <p:cNvSpPr txBox="1"/>
          <p:nvPr/>
        </p:nvSpPr>
        <p:spPr>
          <a:xfrm>
            <a:off x="5259735" y="1853755"/>
            <a:ext cx="7865471" cy="769441"/>
          </a:xfrm>
          <a:prstGeom prst="rect">
            <a:avLst/>
          </a:prstGeom>
          <a:noFill/>
        </p:spPr>
        <p:txBody>
          <a:bodyPr wrap="square">
            <a:spAutoFit/>
          </a:bodyPr>
          <a:lstStyle/>
          <a:p>
            <a:pPr lvl="0" algn="ctr" rtl="1">
              <a:lnSpc>
                <a:spcPct val="150000"/>
              </a:lnSpc>
              <a:spcBef>
                <a:spcPts val="1200"/>
              </a:spcBef>
              <a:spcAft>
                <a:spcPts val="1000"/>
              </a:spcAft>
            </a:pPr>
            <a:r>
              <a:rPr lang="ar-EG"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الأمان في الأدوات الذكية</a:t>
            </a:r>
            <a:endParaRPr lang="en-US" sz="20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3379429" y="3086205"/>
            <a:ext cx="7964846" cy="2807179"/>
          </a:xfrm>
          <a:prstGeom prst="rect">
            <a:avLst/>
          </a:prstGeom>
          <a:noFill/>
        </p:spPr>
        <p:txBody>
          <a:bodyPr wrap="square">
            <a:spAutoFit/>
          </a:bodyPr>
          <a:lstStyle/>
          <a:p>
            <a:pPr algn="just" rtl="1">
              <a:lnSpc>
                <a:spcPct val="150000"/>
              </a:lnSpc>
              <a:spcBef>
                <a:spcPts val="1200"/>
              </a:spcBef>
              <a:spcAft>
                <a:spcPts val="1000"/>
              </a:spcAft>
            </a:pPr>
            <a:r>
              <a:rPr lang="ar-EG"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استراتيجيات إدارة الأمان الذكي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استخدام الذكاء الاصطناعي للكشف المبكر عن التهديدات: استخدام تقنيات الذكاء الاصطناعي لتحليل البيانات بشكل مستمر والكشف عن الأنماط غير المعتادة التي قد تشير إلى هجمات محتملة.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تطوير نماذج التعلم الآلي للتنبؤ بالهجمات المستقبلية: استخدام التعلم الآلي لتحليل البيانات التاريخية والتنبؤ بالتهديدات المستقبلية بشكل دقيق.</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flipH="1">
            <a:off x="-19833" y="0"/>
            <a:ext cx="4209262" cy="2528798"/>
            <a:chOff x="7982738" y="0"/>
            <a:chExt cx="4209262" cy="2528798"/>
          </a:xfrm>
        </p:grpSpPr>
        <p:sp>
          <p:nvSpPr>
            <p:cNvPr id="20" name="Freeform: Shape 19"/>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1" name="Freeform: Shape 20"/>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15" name="Picture Placeholder 1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1869" r="21869"/>
          <a:stretch>
            <a:fillRect/>
          </a:stretch>
        </p:blipFill>
        <p:spPr>
          <a:xfrm>
            <a:off x="356018" y="2028487"/>
            <a:ext cx="2299597" cy="2300716"/>
          </a:xfrm>
        </p:spPr>
      </p:pic>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1874" r="21874"/>
          <a:stretch>
            <a:fillRect/>
          </a:stretch>
        </p:blipFill>
        <p:spPr>
          <a:xfrm>
            <a:off x="1764222" y="882649"/>
            <a:ext cx="1895475" cy="1897063"/>
          </a:xfrm>
        </p:spPr>
      </p:pic>
      <p:pic>
        <p:nvPicPr>
          <p:cNvPr id="9" name="Picture Placeholder 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1834862" y="3531090"/>
            <a:ext cx="1854788" cy="1897062"/>
          </a:xfrm>
        </p:spPr>
      </p:pic>
      <p:sp>
        <p:nvSpPr>
          <p:cNvPr id="13" name="TextBox 12"/>
          <p:cNvSpPr txBox="1"/>
          <p:nvPr/>
        </p:nvSpPr>
        <p:spPr>
          <a:xfrm>
            <a:off x="3939798" y="2448166"/>
            <a:ext cx="7725017" cy="2807179"/>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 التحليل التلقائي للبيانات والاتجاهات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4"/>
              </a:buBlip>
            </a:pPr>
            <a:r>
              <a:rPr lang="ar-EG" dirty="0">
                <a:latin typeface="Calibri" panose="020F0502020204030204" pitchFamily="34" charset="0"/>
                <a:ea typeface="Times New Roman" panose="02020603050405020304" pitchFamily="18" charset="0"/>
                <a:cs typeface="VIP Hakm Bold" panose="02000500000000000000" pitchFamily="2" charset="-78"/>
              </a:rPr>
              <a:t>تحليل البيانات الكبيرة: يمكن للذكاء الاصطناعي تحليل كميات كبيرة من البيانات المتنوعة، مثل البيانات الاجتماعية والتفاعلية عبر الإنترنت.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4"/>
              </a:buBlip>
            </a:pPr>
            <a:r>
              <a:rPr lang="ar-EG" dirty="0">
                <a:latin typeface="Calibri" panose="020F0502020204030204" pitchFamily="34" charset="0"/>
                <a:ea typeface="Times New Roman" panose="02020603050405020304" pitchFamily="18" charset="0"/>
                <a:cs typeface="VIP Hakm Bold" panose="02000500000000000000" pitchFamily="2" charset="-78"/>
              </a:rPr>
              <a:t>تحديد الاهتمامات والموضوعات الساخنة: باستخدام تقنيات التعلم الآلي، يمكن للذكاء الاصطناعي تحديد الأنماط السلوكية للجمهور وتحديد الاهتمامات الشائعة والموضوعات الساخنة.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
        <p:nvSpPr>
          <p:cNvPr id="12" name="TextBox 11"/>
          <p:cNvSpPr txBox="1"/>
          <p:nvPr/>
        </p:nvSpPr>
        <p:spPr>
          <a:xfrm>
            <a:off x="5275385" y="1017077"/>
            <a:ext cx="5904133"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تعزيز الإبداع بالذكاء الإصطناعي</a:t>
            </a:r>
            <a:endParaRPr kumimoji="0" lang="ar-SA" sz="3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VIP Hakm Bold" panose="02000500000000000000" pitchFamily="2" charset="-78"/>
            </a:endParaRPr>
          </a:p>
        </p:txBody>
      </p:sp>
      <p:pic>
        <p:nvPicPr>
          <p:cNvPr id="2" name="صورة 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85833" y="1194180"/>
            <a:ext cx="363163" cy="63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292" r="25292"/>
          <a:stretch>
            <a:fillRect/>
          </a:stretch>
        </p:blipFill>
        <p:spPr>
          <a:xfrm>
            <a:off x="-1" y="1430339"/>
            <a:ext cx="3578085" cy="5427662"/>
          </a:xfrm>
        </p:spPr>
      </p:pic>
      <p:sp>
        <p:nvSpPr>
          <p:cNvPr id="7" name="Graphic 3"/>
          <p:cNvSpPr/>
          <p:nvPr/>
        </p:nvSpPr>
        <p:spPr>
          <a:xfrm flipH="1">
            <a:off x="-2" y="1430339"/>
            <a:ext cx="3578087"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9" name="Freeform: Shape 38"/>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5098219" y="2428982"/>
            <a:ext cx="7906044"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تعزيز الإبداع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8" name="TextBox 7"/>
          <p:cNvSpPr txBox="1"/>
          <p:nvPr/>
        </p:nvSpPr>
        <p:spPr>
          <a:xfrm>
            <a:off x="3882731" y="3528042"/>
            <a:ext cx="7906044" cy="2391680"/>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2. إنشاء محتوى مبتكر وفريد</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الكتابة التلقائية: الذكاء الاصطناعي يمكنه إنتاج نصوص بناءً على بيانات محددة، مما يسهل إنشاء مقالات ومحتوى إبداعي بشكل أكثر فعالية وسرعة.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التوليف الإبداعي: استخدام تقنيات الذكاء الاصطناعي لدمج أفكار متعددة وإنتاج محتوى فريد وإبداعي يجمع بين عدة مصادر أو أساليب.</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Graphic 35"/>
          <p:cNvSpPr/>
          <p:nvPr/>
        </p:nvSpPr>
        <p:spPr>
          <a:xfrm>
            <a:off x="0" y="3237186"/>
            <a:ext cx="7924800" cy="3619385"/>
          </a:xfrm>
          <a:custGeom>
            <a:avLst/>
            <a:gdLst>
              <a:gd name="connsiteX0" fmla="*/ 5081492 w 5081492"/>
              <a:gd name="connsiteY0" fmla="*/ 909257 h 2770346"/>
              <a:gd name="connsiteX1" fmla="*/ 5081492 w 5081492"/>
              <a:gd name="connsiteY1" fmla="*/ 2770346 h 2770346"/>
              <a:gd name="connsiteX2" fmla="*/ 0 w 5081492"/>
              <a:gd name="connsiteY2" fmla="*/ 2770346 h 2770346"/>
              <a:gd name="connsiteX3" fmla="*/ 0 w 5081492"/>
              <a:gd name="connsiteY3" fmla="*/ 0 h 2770346"/>
              <a:gd name="connsiteX4" fmla="*/ 696182 w 5081492"/>
              <a:gd name="connsiteY4" fmla="*/ 696182 h 2770346"/>
              <a:gd name="connsiteX5" fmla="*/ 1210628 w 5081492"/>
              <a:gd name="connsiteY5" fmla="*/ 909257 h 2770346"/>
              <a:gd name="connsiteX6" fmla="*/ 5081492 w 5081492"/>
              <a:gd name="connsiteY6" fmla="*/ 909257 h 27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1492" h="2770346">
                <a:moveTo>
                  <a:pt x="5081492" y="909257"/>
                </a:moveTo>
                <a:lnTo>
                  <a:pt x="5081492" y="2770346"/>
                </a:lnTo>
                <a:lnTo>
                  <a:pt x="0" y="2770346"/>
                </a:lnTo>
                <a:lnTo>
                  <a:pt x="0" y="0"/>
                </a:lnTo>
                <a:lnTo>
                  <a:pt x="696182" y="696182"/>
                </a:lnTo>
                <a:cubicBezTo>
                  <a:pt x="832580" y="832580"/>
                  <a:pt x="1017651" y="909257"/>
                  <a:pt x="1210628" y="909257"/>
                </a:cubicBezTo>
                <a:lnTo>
                  <a:pt x="5081492" y="909257"/>
                </a:lnTo>
                <a:close/>
              </a:path>
            </a:pathLst>
          </a:custGeom>
          <a:solidFill>
            <a:srgbClr val="188FA1"/>
          </a:solidFill>
          <a:ln w="9525" cap="flat">
            <a:noFill/>
            <a:prstDash val="solid"/>
            <a:miter/>
          </a:ln>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3" name="Picture Placeholder 2"/>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26196" b="26196"/>
          <a:stretch>
            <a:fillRect/>
          </a:stretch>
        </p:blipFill>
        <p:spPr>
          <a:xfrm>
            <a:off x="3184525" y="4445000"/>
            <a:ext cx="9010650" cy="2413000"/>
          </a:xfrm>
        </p:spPr>
      </p:pic>
      <p:sp>
        <p:nvSpPr>
          <p:cNvPr id="4" name="Graphic 2"/>
          <p:cNvSpPr/>
          <p:nvPr/>
        </p:nvSpPr>
        <p:spPr>
          <a:xfrm>
            <a:off x="3182937" y="4445000"/>
            <a:ext cx="9009063" cy="2413000"/>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3" name="Freeform: Shape 12"/>
          <p:cNvSpPr/>
          <p:nvPr/>
        </p:nvSpPr>
        <p:spPr>
          <a:xfrm>
            <a:off x="6576612" y="2716138"/>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1"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a:off x="3291091" y="341465"/>
            <a:ext cx="10847622"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تعزيز الإبداع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4" name="TextBox 13"/>
          <p:cNvSpPr txBox="1"/>
          <p:nvPr/>
        </p:nvSpPr>
        <p:spPr>
          <a:xfrm>
            <a:off x="1997612" y="1518869"/>
            <a:ext cx="9346663" cy="2391680"/>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3. تحسين تجربة المستخدم والتفاعل</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التخصيص التلقائي للمحتوى: استخدام الذكاء الاصطناعي لتحليل سلوكيات المستخدمين وتقديم محتوى مخصص يلبي احتياجاتهم ويعزز تجربتهم.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الردود التلقائية والمحادثات الذكية: استخدام الذكاء الاصطناعي في إنشاء أنظمة الردود التلقائية والمحادثات الذكية التي تجعل التفاعل مع المحتوى أكثر ديناميكية وفعالية.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22006" r="22006"/>
          <a:stretch>
            <a:fillRect/>
          </a:stretch>
        </p:blipFill>
        <p:spPr>
          <a:xfrm>
            <a:off x="0" y="0"/>
            <a:ext cx="5945378" cy="6858000"/>
          </a:xfrm>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4866652" y="659221"/>
            <a:ext cx="7951240"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تعزيز الإبداع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0" name="TextBox 9"/>
          <p:cNvSpPr txBox="1"/>
          <p:nvPr/>
        </p:nvSpPr>
        <p:spPr>
          <a:xfrm>
            <a:off x="3395212" y="1793854"/>
            <a:ext cx="8218157" cy="2391680"/>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4. التصميم الإبداعي والصور الفنية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إنتاج الصور والتصاميم الفنية: استخدام تقنيات الذكاء الاصطناعي مثل توليف الصور والتعديل الفني التلقائي لإنشاء صور فنية مبتكرة وملهمة.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التصميم التلقائي للشعارات والرسومات: الذكاء الاصطناعي يمكنه توليف وتصميم شعارات ورسومات تناسب أسلوب وشخصية العلامة التجارية بشكل دقيق.</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rot="10800000" flipH="1">
            <a:off x="2439008" y="4177998"/>
            <a:ext cx="5029646" cy="2698803"/>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5630" r="35630"/>
          <a:stretch>
            <a:fillRect/>
          </a:stretch>
        </p:blipFill>
        <p:spPr>
          <a:xfrm>
            <a:off x="-1" y="0"/>
            <a:ext cx="4041898" cy="6858000"/>
          </a:xfrm>
        </p:spPr>
      </p:pic>
      <p:sp>
        <p:nvSpPr>
          <p:cNvPr id="3" name="Graphic 1"/>
          <p:cNvSpPr/>
          <p:nvPr/>
        </p:nvSpPr>
        <p:spPr>
          <a:xfrm>
            <a:off x="-1" y="18801"/>
            <a:ext cx="4041898"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2" name="Rectangle 11"/>
          <p:cNvSpPr/>
          <p:nvPr/>
        </p:nvSpPr>
        <p:spPr>
          <a:xfrm>
            <a:off x="1877910" y="800923"/>
            <a:ext cx="1122196"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25" name="Rectangle 10"/>
          <p:cNvSpPr/>
          <p:nvPr/>
        </p:nvSpPr>
        <p:spPr>
          <a:xfrm>
            <a:off x="646876" y="4901868"/>
            <a:ext cx="913582" cy="264687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defRPr/>
            </a:pPr>
            <a:r>
              <a:rPr kumimoji="0" lang="id-ID"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rPr>
              <a:t>“</a:t>
            </a:r>
            <a:endParaRPr kumimoji="0" lang="en-US" sz="16600" b="1" i="0" u="none" strike="noStrike" kern="1200" cap="none" spc="0" normalizeH="0" baseline="0" noProof="0" dirty="0">
              <a:ln>
                <a:noFill/>
              </a:ln>
              <a:solidFill>
                <a:srgbClr val="E7E6E6">
                  <a:alpha val="20000"/>
                </a:srgbClr>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503329" y="1739641"/>
            <a:ext cx="7162624"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تعزيز الإبداع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1" name="TextBox 10"/>
          <p:cNvSpPr txBox="1"/>
          <p:nvPr/>
        </p:nvSpPr>
        <p:spPr>
          <a:xfrm>
            <a:off x="4041897" y="2953049"/>
            <a:ext cx="7723723" cy="2807179"/>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5. تحسين استراتيجيات التسويق والترويج</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تحليل الأداء والتوقعات: الذكاء الاصطناعي يمكنه تحليل بيانات الأداء وتوقع نتائج حملات التسويق وتحسين استراتيجيات الترويج بناءً على البيانات الفعلية.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تحسين الكفاءة التسويقية: باستخدام أدوات الذكاء الاصطناعي، يمكن تحسين استهداف الجمهور وتحسين معدلات الاستجابة والتفاعل مع العروض التسويقية.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p:cNvSpPr/>
          <p:nvPr/>
        </p:nvSpPr>
        <p:spPr>
          <a:xfrm flipH="1">
            <a:off x="10823" y="0"/>
            <a:ext cx="2591700"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TextBox 7"/>
          <p:cNvSpPr txBox="1"/>
          <p:nvPr/>
        </p:nvSpPr>
        <p:spPr>
          <a:xfrm>
            <a:off x="5275386" y="2020042"/>
            <a:ext cx="7434906"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تعزيز الإبداع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2" name="TextBox 11"/>
          <p:cNvSpPr txBox="1"/>
          <p:nvPr/>
        </p:nvSpPr>
        <p:spPr>
          <a:xfrm>
            <a:off x="2602523" y="3197063"/>
            <a:ext cx="9149050" cy="2807179"/>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6. تحليل وتحسين التفاعلات الاجتماعية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تحليل ردود الفعل والمشاركات: الذكاء الاصطناعي يمكنه تحليل ردود الفعل والتفاعلات على المنصات الاجتماعية، مما يساعد في فهم تفضيلات الجمهور والاستجابة بشكل أفضل لاحتياجاتهم.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توقع الاتجاهات المستقبلية: باستخدام تحليلات البيانات والذكاء الاصطناعي، يمكن توقع الاتجاهات المستقبلية في التفاعلات الاجتماعية والتكيف معها في إنتاج المحتوى.</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29801" b="29801"/>
          <a:stretch>
            <a:fillRect/>
          </a:stretch>
        </p:blipFill>
        <p:spPr>
          <a:xfrm>
            <a:off x="0" y="4452938"/>
            <a:ext cx="12192000" cy="2401887"/>
          </a:xfrm>
        </p:spPr>
      </p:pic>
      <p:sp>
        <p:nvSpPr>
          <p:cNvPr id="32" name="Graphic 3"/>
          <p:cNvSpPr/>
          <p:nvPr/>
        </p:nvSpPr>
        <p:spPr>
          <a:xfrm>
            <a:off x="0" y="4452730"/>
            <a:ext cx="12192000" cy="2405270"/>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36"/>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2504050" y="406871"/>
            <a:ext cx="7794728"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تعزيز الإبداع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9" name="TextBox 8"/>
          <p:cNvSpPr txBox="1"/>
          <p:nvPr/>
        </p:nvSpPr>
        <p:spPr>
          <a:xfrm>
            <a:off x="2326490" y="1583183"/>
            <a:ext cx="8149847" cy="2391680"/>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7. الابتكار في تصميم الألعاب والتفاعل الافتراضي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إنشاء ألعاب ذكية: يمكن استخدام الذكاء الاصطناعي لتطوير ألعاب ذكية ومبتكرة تعتمد على التفاعلات الحية والذكاء الواقعي.</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تحسين التفاعل الافتراضي: تطبيق الذكاء الاصطناعي في تطوير تجارب التفاعل الافتراضي والواقع المعزز لتوفير تجارب ممتعة ومبتكرة للمستخدمين.</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8258" b="28258"/>
          <a:stretch>
            <a:fillRect/>
          </a:stretch>
        </p:blipFill>
        <p:spPr>
          <a:xfrm>
            <a:off x="0" y="0"/>
            <a:ext cx="6320591" cy="2748439"/>
          </a:xfrm>
        </p:spPr>
      </p:pic>
      <p:sp>
        <p:nvSpPr>
          <p:cNvPr id="5" name="Graphic 2"/>
          <p:cNvSpPr/>
          <p:nvPr/>
        </p:nvSpPr>
        <p:spPr>
          <a:xfrm flipH="1" flipV="1">
            <a:off x="-1" y="0"/>
            <a:ext cx="6328181" cy="2748439"/>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TextBox 6"/>
          <p:cNvSpPr txBox="1"/>
          <p:nvPr/>
        </p:nvSpPr>
        <p:spPr>
          <a:xfrm>
            <a:off x="5684774" y="1124517"/>
            <a:ext cx="5738371"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تعزيز الإبداع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1" name="TextBox 10"/>
          <p:cNvSpPr txBox="1"/>
          <p:nvPr/>
        </p:nvSpPr>
        <p:spPr>
          <a:xfrm>
            <a:off x="3160295" y="2748439"/>
            <a:ext cx="7990498" cy="2391680"/>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8. دعم القرارات الإبداعية والاستراتيجية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التوصيات الذكية: استخدام الذكاء الاصطناعي في توفير توصيات استراتيجية وإبداعية قائمة على البيانات لدعم اتخاذ القرارات الإدارية والتسويقية.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التنبؤ بالنتائج الإبداعية: توفير تحليلات متقدمة تستند إلى الذكاء الاصطناعي لتوقع النتائج المحتملة للاستراتيجيات الإبداعية وتحسينها بشكل مستمر.</a:t>
            </a:r>
            <a:endParaRPr lang="ar-EG" dirty="0">
              <a:latin typeface="Calibri" panose="020F0502020204030204" pitchFamily="34" charset="0"/>
              <a:ea typeface="Times New Roman" panose="02020603050405020304" pitchFamily="18" charset="0"/>
              <a:cs typeface="VIP Hakm Bold" panose="020005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1">
            <a:extLst>
              <a:ext uri="{28A0092B-C50C-407E-A947-70E740481C1C}">
                <a14:useLocalDpi xmlns:a14="http://schemas.microsoft.com/office/drawing/2010/main" val="0"/>
              </a:ext>
            </a:extLst>
          </a:blip>
          <a:srcRect l="6654" r="6654"/>
          <a:stretch>
            <a:fillRect/>
          </a:stretch>
        </p:blipFill>
        <p:spPr>
          <a:xfrm>
            <a:off x="0" y="0"/>
            <a:ext cx="5945378" cy="6858000"/>
          </a:xfrm>
        </p:spPr>
      </p:pic>
      <p:sp>
        <p:nvSpPr>
          <p:cNvPr id="7" name="Graphic 5"/>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44"/>
          <p:cNvSpPr/>
          <p:nvPr/>
        </p:nvSpPr>
        <p:spPr>
          <a:xfrm flipH="1">
            <a:off x="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p:cNvSpPr/>
          <p:nvPr/>
        </p:nvSpPr>
        <p:spPr>
          <a:xfrm flipH="1">
            <a:off x="578631"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6" name="TextBox 5"/>
          <p:cNvSpPr txBox="1"/>
          <p:nvPr/>
        </p:nvSpPr>
        <p:spPr>
          <a:xfrm>
            <a:off x="5110047" y="687358"/>
            <a:ext cx="7951240" cy="769441"/>
          </a:xfrm>
          <a:prstGeom prst="rect">
            <a:avLst/>
          </a:prstGeom>
          <a:noFill/>
        </p:spPr>
        <p:txBody>
          <a:bodyPr wrap="square">
            <a:spAutoFit/>
          </a:bodyPr>
          <a:lstStyle/>
          <a:p>
            <a:pPr lvl="0" algn="ctr" rtl="1">
              <a:lnSpc>
                <a:spcPct val="150000"/>
              </a:lnSpc>
              <a:spcBef>
                <a:spcPts val="1200"/>
              </a:spcBef>
              <a:spcAft>
                <a:spcPts val="1000"/>
              </a:spcAft>
            </a:pPr>
            <a:r>
              <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rPr>
              <a:t>تعزيز الإبداع بالذكاء الإصطناعي</a:t>
            </a:r>
            <a:endParaRPr lang="ar-SA" sz="3200" b="1" dirty="0">
              <a:solidFill>
                <a:srgbClr val="002060"/>
              </a:solidFill>
              <a:latin typeface="Calibri" panose="020F0502020204030204" pitchFamily="34" charset="0"/>
              <a:ea typeface="Calibri" panose="020F0502020204030204" pitchFamily="34" charset="0"/>
              <a:cs typeface="VIP Hakm Bold" panose="02000500000000000000" pitchFamily="2" charset="-78"/>
            </a:endParaRPr>
          </a:p>
        </p:txBody>
      </p:sp>
      <p:sp>
        <p:nvSpPr>
          <p:cNvPr id="10" name="TextBox 9"/>
          <p:cNvSpPr txBox="1"/>
          <p:nvPr/>
        </p:nvSpPr>
        <p:spPr>
          <a:xfrm>
            <a:off x="3343136" y="1803657"/>
            <a:ext cx="8536465" cy="2391680"/>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9. تطوير منصات التفاعل الذكية والتجارب الشخصية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التفاعل الذكي: استخدام الذكاء الاصطناعي في تطوير منصات تفاعلية تعتمد على التعلم الآلي لتحسين تجربة المستخدم وتكييف المحتوى حسب اهتماماتهم.</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2"/>
              </a:buBlip>
            </a:pPr>
            <a:r>
              <a:rPr lang="ar-EG" dirty="0">
                <a:latin typeface="Calibri" panose="020F0502020204030204" pitchFamily="34" charset="0"/>
                <a:ea typeface="Times New Roman" panose="02020603050405020304" pitchFamily="18" charset="0"/>
                <a:cs typeface="VIP Hakm Bold" panose="02000500000000000000" pitchFamily="2" charset="-78"/>
              </a:rPr>
              <a:t>التجربة الشخصية: تقديم تجارب شخصية مخصصة بناءً على البيانات والتحليلات الذكية التي تفهم تفضيلات كل فرد وتعزز ارتباطه بالمحتوى.</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p:cNvSpPr/>
          <p:nvPr/>
        </p:nvSpPr>
        <p:spPr>
          <a:xfrm flipV="1">
            <a:off x="0" y="21959"/>
            <a:ext cx="12192000" cy="234371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a:ln>
                  <a:noFill/>
                </a:ln>
                <a:solidFill>
                  <a:prstClr val="white"/>
                </a:solidFill>
                <a:effectLst/>
                <a:uLnTx/>
                <a:uFillTx/>
                <a:latin typeface="Roboto" panose="02000000000000000000"/>
                <a:ea typeface="+mn-ea"/>
                <a:cs typeface="+mn-cs"/>
              </a:rPr>
              <a:t>التربة</a:t>
            </a: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8" name="Freeform: Shape 37"/>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5" name="TextBox 4"/>
          <p:cNvSpPr txBox="1"/>
          <p:nvPr/>
        </p:nvSpPr>
        <p:spPr>
          <a:xfrm>
            <a:off x="2138698" y="351275"/>
            <a:ext cx="7656604" cy="1685077"/>
          </a:xfrm>
          <a:prstGeom prst="rect">
            <a:avLst/>
          </a:prstGeom>
          <a:noFill/>
        </p:spPr>
        <p:txBody>
          <a:bodyPr wrap="square">
            <a:spAutoFit/>
          </a:bodyPr>
          <a:lstStyle/>
          <a:p>
            <a:pPr marL="0" marR="0" lvl="0" indent="0" algn="ctr" defTabSz="914400" rtl="1" eaLnBrk="1" fontAlgn="auto" latinLnBrk="0" hangingPunct="1">
              <a:lnSpc>
                <a:spcPct val="150000"/>
              </a:lnSpc>
              <a:spcBef>
                <a:spcPts val="1200"/>
              </a:spcBef>
              <a:spcAft>
                <a:spcPts val="1000"/>
              </a:spcAft>
              <a:buClrTx/>
              <a:buSzTx/>
              <a:buFontTx/>
              <a:buNone/>
              <a:defRPr/>
            </a:pPr>
            <a:r>
              <a:rPr kumimoji="0" lang="ar-SA" sz="3600" b="1"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VIP Hakm Bold" panose="02000500000000000000" pitchFamily="2" charset="-78"/>
              </a:rPr>
              <a:t>تابع : البرامج التي تخدم التعليم بإستخدام الذكاء الإصطناعي</a:t>
            </a:r>
            <a:endParaRPr kumimoji="0" lang="ar-SA" sz="3600" b="1"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VIP Hakm Bold" panose="02000500000000000000" pitchFamily="2" charset="-78"/>
            </a:endParaRPr>
          </a:p>
        </p:txBody>
      </p:sp>
      <p:sp>
        <p:nvSpPr>
          <p:cNvPr id="6" name="TextBox 5"/>
          <p:cNvSpPr txBox="1"/>
          <p:nvPr/>
        </p:nvSpPr>
        <p:spPr>
          <a:xfrm>
            <a:off x="1681051" y="3143381"/>
            <a:ext cx="8571897" cy="2391680"/>
          </a:xfrm>
          <a:prstGeom prst="rect">
            <a:avLst/>
          </a:prstGeom>
          <a:noFill/>
        </p:spPr>
        <p:txBody>
          <a:bodyPr wrap="square">
            <a:spAutoFit/>
          </a:bodyPr>
          <a:lstStyle/>
          <a:p>
            <a:pPr algn="just" rtl="1">
              <a:lnSpc>
                <a:spcPct val="150000"/>
              </a:lnSpc>
              <a:spcAft>
                <a:spcPts val="1000"/>
              </a:spcAft>
            </a:pPr>
            <a:r>
              <a:rPr lang="ar-EG"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10. تعزيز التعاون الإبداعي والفرق العابرة للحدود</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التعاون الفني: استخدام الذكاء الاصطناعي في تسهيل التعاون الإبداعي بين فرق العمل المنتشرة جغرافيًا وتعزيز إنتاجية الفرق.</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000"/>
              </a:spcAft>
              <a:buFont typeface="Symbol" panose="05050102010706020507" pitchFamily="18" charset="2"/>
              <a:buBlip>
                <a:blip r:embed="rId1"/>
              </a:buBlip>
            </a:pPr>
            <a:r>
              <a:rPr lang="ar-EG" dirty="0">
                <a:latin typeface="Calibri" panose="020F0502020204030204" pitchFamily="34" charset="0"/>
                <a:ea typeface="Times New Roman" panose="02020603050405020304" pitchFamily="18" charset="0"/>
                <a:cs typeface="VIP Hakm Bold" panose="02000500000000000000" pitchFamily="2" charset="-78"/>
              </a:rPr>
              <a:t>الترجمة التلقائية والتحليل الثقافي: استخدام الذكاء الاصطناعي في تقديم خدمات الترجمة التلقائية والتحليل الثقافي لتسهيل التفاعل الإبداعي بين ثقافات مختلفة.</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a:off x="1464763" y="2641264"/>
            <a:ext cx="1582637" cy="1582637"/>
          </a:xfrm>
          <a:prstGeom prst="rect">
            <a:avLst/>
          </a:prstGeom>
        </p:spPr>
      </p:pic>
      <p:sp>
        <p:nvSpPr>
          <p:cNvPr id="9" name="Freeform: Shape 8"/>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Rounded Corners 2"/>
          <p:cNvSpPr/>
          <p:nvPr/>
        </p:nvSpPr>
        <p:spPr>
          <a:xfrm rot="2700000">
            <a:off x="1050749" y="2096225"/>
            <a:ext cx="2518611" cy="2518611"/>
          </a:xfrm>
          <a:prstGeom prst="round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pic>
        <p:nvPicPr>
          <p:cNvPr id="18" name="عنصر نائب للصورة 17" descr="صورة تحتوي على مكتبة, رف, غرفة, كتاب&#10;&#10;تم إنشاء الوصف تلقائياً"/>
          <p:cNvPicPr>
            <a:picLocks noGrp="1" noChangeAspect="1"/>
          </p:cNvPicPr>
          <p:nvPr>
            <p:ph type="pic" sz="quarter" idx="11"/>
          </p:nvPr>
        </p:nvPicPr>
        <p:blipFill>
          <a:blip r:embed="rId2" cstate="email"/>
          <a:srcRect/>
          <a:stretch>
            <a:fillRect/>
          </a:stretch>
        </p:blipFill>
        <p:spPr/>
      </p:pic>
      <p:pic>
        <p:nvPicPr>
          <p:cNvPr id="16" name="عنصر نائب للصورة 15" descr="صورة تحتوي على داخلي, منضدة, كمبيوتر محمول, جالس&#10;&#10;تم إنشاء الوصف تلقائياً"/>
          <p:cNvPicPr>
            <a:picLocks noGrp="1" noChangeAspect="1"/>
          </p:cNvPicPr>
          <p:nvPr>
            <p:ph type="pic" sz="quarter" idx="10"/>
          </p:nvPr>
        </p:nvPicPr>
        <p:blipFill>
          <a:blip r:embed="rId3" cstate="email"/>
          <a:srcRect/>
          <a:stretch>
            <a:fillRect/>
          </a:stretch>
        </p:blipFill>
        <p:spPr/>
      </p:pic>
      <p:sp>
        <p:nvSpPr>
          <p:cNvPr id="7" name="Freeform: Shape 6"/>
          <p:cNvSpPr/>
          <p:nvPr/>
        </p:nvSpPr>
        <p:spPr>
          <a:xfrm rot="2700000">
            <a:off x="2517473" y="-1533783"/>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p:cNvSpPr/>
          <p:nvPr/>
        </p:nvSpPr>
        <p:spPr>
          <a:xfrm rot="18900000" flipV="1">
            <a:off x="2517473" y="4574604"/>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p:cNvSpPr txBox="1"/>
          <p:nvPr/>
        </p:nvSpPr>
        <p:spPr>
          <a:xfrm flipH="1">
            <a:off x="5287280" y="3677157"/>
            <a:ext cx="5832874" cy="1331134"/>
          </a:xfrm>
          <a:prstGeom prst="rect">
            <a:avLst/>
          </a:prstGeom>
          <a:noFill/>
        </p:spPr>
        <p:txBody>
          <a:bodyPr wrap="square" rtlCol="0">
            <a:spAutoFit/>
          </a:bodyPr>
          <a:lstStyle/>
          <a:p>
            <a:pPr lvl="0" algn="r" rtl="1">
              <a:lnSpc>
                <a:spcPct val="150000"/>
              </a:lnSpc>
            </a:pPr>
            <a:r>
              <a:rPr kumimoji="0" lang="ar-SA" sz="2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من خلال ما تم شرحه وضح </a:t>
            </a:r>
            <a:r>
              <a:rPr kumimoji="0" lang="ar-EG" sz="2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كيفية </a:t>
            </a:r>
            <a:r>
              <a:rPr lang="ar-SA" sz="2800" b="1" dirty="0">
                <a:solidFill>
                  <a:srgbClr val="03478B"/>
                </a:solidFill>
                <a:latin typeface="VIP Hakm Bold" panose="02000500000000000000" pitchFamily="2" charset="-78"/>
                <a:cs typeface="VIP Hakm Bold" panose="02000500000000000000" pitchFamily="2" charset="-78"/>
              </a:rPr>
              <a:t>تعزيز الإبداع بالذكاء الإصطناعي.</a:t>
            </a:r>
            <a:endParaRPr kumimoji="0" lang="en-US" sz="28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12" name="TextBox 11"/>
          <p:cNvSpPr txBox="1"/>
          <p:nvPr/>
        </p:nvSpPr>
        <p:spPr>
          <a:xfrm flipH="1">
            <a:off x="8656109" y="2975631"/>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p:cNvSpPr txBox="1"/>
          <p:nvPr/>
        </p:nvSpPr>
        <p:spPr>
          <a:xfrm flipH="1">
            <a:off x="8896791" y="2132277"/>
            <a:ext cx="2122697"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p:cNvSpPr txBox="1"/>
          <p:nvPr/>
        </p:nvSpPr>
        <p:spPr>
          <a:xfrm flipH="1">
            <a:off x="7620673" y="2092915"/>
            <a:ext cx="1418978"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r>
              <a:rPr kumimoji="0" lang="ar-EG"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فردي</a:t>
            </a:r>
            <a:r>
              <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circle(in)">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1)">
                                      <p:cBhvr>
                                        <p:cTn id="2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p:cNvSpPr txBox="1"/>
          <p:nvPr/>
        </p:nvSpPr>
        <p:spPr>
          <a:xfrm flipH="1">
            <a:off x="754729" y="2586809"/>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a:t>
            </a:r>
            <a:r>
              <a:rPr kumimoji="0" lang="ar-EG"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8</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p:cNvSpPr txBox="1"/>
          <p:nvPr/>
        </p:nvSpPr>
        <p:spPr>
          <a:xfrm flipH="1">
            <a:off x="385251" y="3439551"/>
            <a:ext cx="5341271" cy="769441"/>
          </a:xfrm>
          <a:prstGeom prst="rect">
            <a:avLst/>
          </a:prstGeom>
          <a:noFill/>
        </p:spPr>
        <p:txBody>
          <a:bodyPr wrap="square" rtlCol="0">
            <a:spAutoFit/>
          </a:bodyPr>
          <a:lstStyle>
            <a:defPPr>
              <a:defRPr lang="en-US"/>
            </a:defPPr>
            <a:lvl1pPr>
              <a:defRPr sz="1400" b="1">
                <a:solidFill>
                  <a:schemeClr val="tx1">
                    <a:lumMod val="85000"/>
                    <a:lumOff val="15000"/>
                  </a:schemeClr>
                </a:solidFill>
                <a:latin typeface="+mj-lt"/>
              </a:defRPr>
            </a:lvl1pPr>
          </a:lstStyle>
          <a:p>
            <a:pPr lvl="0" algn="ctr" rtl="1">
              <a:lnSpc>
                <a:spcPct val="150000"/>
              </a:lnSpc>
              <a:defRPr/>
            </a:pPr>
            <a:r>
              <a:rPr lang="ar-EG" sz="3200" dirty="0">
                <a:solidFill>
                  <a:prstClr val="black">
                    <a:lumMod val="85000"/>
                    <a:lumOff val="15000"/>
                  </a:prstClr>
                </a:solidFill>
                <a:latin typeface="VIP Hakm Bold" panose="02000500000000000000" pitchFamily="2" charset="-78"/>
                <a:cs typeface="VIP Hakm Bold" panose="02000500000000000000" pitchFamily="2" charset="-78"/>
                <a:hlinkClick r:id="rId1"/>
              </a:rPr>
              <a:t>الذكاء الاصطناعي وعقولنا</a:t>
            </a:r>
            <a:endParaRPr lang="ar-EG" sz="3200" dirty="0">
              <a:solidFill>
                <a:prstClr val="black">
                  <a:lumMod val="85000"/>
                  <a:lumOff val="15000"/>
                </a:prstClr>
              </a:solidFill>
              <a:latin typeface="VIP Hakm Bold" panose="02000500000000000000" pitchFamily="2" charset="-78"/>
              <a:cs typeface="VIP Hakm Bold" panose="02000500000000000000" pitchFamily="2" charset="-78"/>
            </a:endParaRPr>
          </a:p>
        </p:txBody>
      </p:sp>
      <p:sp>
        <p:nvSpPr>
          <p:cNvPr id="22" name="Freeform: Shape 21"/>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8716" b="8716"/>
          <a:stretch>
            <a:fillRect/>
          </a:stretch>
        </p:blipFill>
        <p:spPr/>
      </p:pic>
      <p:sp>
        <p:nvSpPr>
          <p:cNvPr id="11" name="Rectangle 10"/>
          <p:cNvSpPr/>
          <p:nvPr/>
        </p:nvSpPr>
        <p:spPr>
          <a:xfrm flipV="1">
            <a:off x="-43860" y="0"/>
            <a:ext cx="12189345" cy="6858000"/>
          </a:xfrm>
          <a:prstGeom prst="rect">
            <a:avLst/>
          </a:pr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boto" panose="02000000000000000000"/>
              <a:ea typeface="+mn-ea"/>
              <a:cs typeface="Expo Arabic Light" panose="00000400000000000000" pitchFamily="2" charset="-78"/>
            </a:endParaRPr>
          </a:p>
        </p:txBody>
      </p:sp>
      <p:sp>
        <p:nvSpPr>
          <p:cNvPr id="8" name="Graphic 6"/>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p:cNvSpPr txBox="1"/>
          <p:nvPr/>
        </p:nvSpPr>
        <p:spPr>
          <a:xfrm>
            <a:off x="8120496" y="2889768"/>
            <a:ext cx="2476960"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1890A1">
                    <a:lumMod val="75000"/>
                  </a:srgbClr>
                </a:solidFill>
                <a:effectLst/>
                <a:uLnTx/>
                <a:uFillTx/>
                <a:latin typeface="VIP Hakm Bold" panose="02000500000000000000" pitchFamily="2" charset="-78"/>
                <a:ea typeface="+mn-ea"/>
                <a:cs typeface="VIP Hakm Bold" panose="02000500000000000000" pitchFamily="2" charset="-78"/>
              </a:rPr>
              <a:t>شكر وتقدير</a:t>
            </a:r>
            <a:endParaRPr kumimoji="0" lang="en-US" sz="3600" b="1" i="0" u="none" strike="noStrike" kern="1200" cap="none" spc="0" normalizeH="0" baseline="0" noProof="0" dirty="0">
              <a:ln>
                <a:noFill/>
              </a:ln>
              <a:solidFill>
                <a:srgbClr val="1890A1">
                  <a:lumMod val="75000"/>
                </a:srgbClr>
              </a:solidFill>
              <a:effectLst/>
              <a:uLnTx/>
              <a:uFillTx/>
              <a:latin typeface="VIP Hakm Bold" panose="02000500000000000000" pitchFamily="2" charset="-78"/>
              <a:ea typeface="+mn-ea"/>
              <a:cs typeface="VIP Hakm Bold" panose="02000500000000000000" pitchFamily="2" charset="-78"/>
            </a:endParaRPr>
          </a:p>
        </p:txBody>
      </p:sp>
      <p:sp>
        <p:nvSpPr>
          <p:cNvPr id="19" name="TextBox 18"/>
          <p:cNvSpPr txBox="1"/>
          <p:nvPr/>
        </p:nvSpPr>
        <p:spPr>
          <a:xfrm>
            <a:off x="5184396" y="3944541"/>
            <a:ext cx="6839327" cy="163121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الحمد لله الذي وفقني لجمع هذه المادة العلمية .</a:t>
            </a:r>
            <a:br>
              <a:rPr kumimoji="0" lang="en-US"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br>
            <a:r>
              <a:rPr kumimoji="0" lang="en-US"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وكل التقدير والاحترام لكافة المراجع والأبحاث التي تم الاسترشاد بها وتعتبر مِحوراً أساسياً للمعارف والمعلومات التي اكتسبها المتدربين في هذا البرنامج وأيضا كل التقدير والاحترام لمن ساهم في نجاح هذا البرنامج .</a:t>
            </a:r>
            <a:endParaRPr kumimoji="0" lang="en-US"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p:cNvSpPr/>
          <p:nvPr/>
        </p:nvSpPr>
        <p:spPr>
          <a:xfrm>
            <a:off x="8474531" y="-81130"/>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p:cNvSpPr txBox="1"/>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
        <p:nvSpPr>
          <p:cNvPr id="20" name="TextBox 18"/>
          <p:cNvSpPr txBox="1"/>
          <p:nvPr/>
        </p:nvSpPr>
        <p:spPr>
          <a:xfrm>
            <a:off x="6989984" y="5777271"/>
            <a:ext cx="3775393"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وفقنا الله دوماً لما فيه الخير</a:t>
            </a: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pic>
        <p:nvPicPr>
          <p:cNvPr id="3" name="Picture 2" descr="LOG MDATARAT"/>
          <p:cNvPicPr>
            <a:picLocks noChangeAspect="1"/>
          </p:cNvPicPr>
          <p:nvPr/>
        </p:nvPicPr>
        <p:blipFill>
          <a:blip r:embed="rId2"/>
          <a:stretch>
            <a:fillRect/>
          </a:stretch>
        </p:blipFill>
        <p:spPr>
          <a:xfrm>
            <a:off x="434340" y="655955"/>
            <a:ext cx="5459095" cy="2520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circle(in)">
                                      <p:cBhvr>
                                        <p:cTn id="1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7826" b="7826"/>
          <a:stretch>
            <a:fillRect/>
          </a:stretch>
        </p:blipFill>
        <p:spPr/>
      </p:pic>
      <p:sp>
        <p:nvSpPr>
          <p:cNvPr id="2" name="Rectangle 1"/>
          <p:cNvSpPr/>
          <p:nvPr/>
        </p:nvSpPr>
        <p:spPr>
          <a:xfrm flipV="1">
            <a:off x="-12880" y="0"/>
            <a:ext cx="12204880" cy="6858000"/>
          </a:xfrm>
          <a:prstGeom prst="rect">
            <a:avLst/>
          </a:prstGeom>
          <a:gradFill>
            <a:gsLst>
              <a:gs pos="100000">
                <a:schemeClr val="accent1">
                  <a:alpha val="70000"/>
                </a:schemeClr>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Expo Arabic Light" panose="00000400000000000000" pitchFamily="2" charset="-78"/>
              <a:cs typeface="Expo Arabic Light" panose="00000400000000000000" pitchFamily="2" charset="-78"/>
            </a:endParaRPr>
          </a:p>
        </p:txBody>
      </p:sp>
      <p:grpSp>
        <p:nvGrpSpPr>
          <p:cNvPr id="10" name="Graphic 8"/>
          <p:cNvGrpSpPr/>
          <p:nvPr/>
        </p:nvGrpSpPr>
        <p:grpSpPr>
          <a:xfrm>
            <a:off x="-1" y="0"/>
            <a:ext cx="4677507" cy="4267200"/>
            <a:chOff x="5553075" y="1010871"/>
            <a:chExt cx="3193566" cy="2913429"/>
          </a:xfrm>
        </p:grpSpPr>
        <p:sp>
          <p:nvSpPr>
            <p:cNvPr id="11" name="Freeform: Shape 10"/>
            <p:cNvSpPr/>
            <p:nvPr/>
          </p:nvSpPr>
          <p:spPr>
            <a:xfrm>
              <a:off x="5553075" y="1010871"/>
              <a:ext cx="2152015" cy="1154726"/>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12" name="Freeform: Shape 11"/>
            <p:cNvSpPr/>
            <p:nvPr/>
          </p:nvSpPr>
          <p:spPr>
            <a:xfrm>
              <a:off x="5553075" y="1010871"/>
              <a:ext cx="3199168" cy="291202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grpSp>
      <p:sp>
        <p:nvSpPr>
          <p:cNvPr id="14" name="Freeform: Shape 13"/>
          <p:cNvSpPr/>
          <p:nvPr/>
        </p:nvSpPr>
        <p:spPr>
          <a:xfrm rot="10800000">
            <a:off x="9040017" y="5166712"/>
            <a:ext cx="3151983" cy="169128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15" name="Freeform: Shape 14"/>
          <p:cNvSpPr/>
          <p:nvPr/>
        </p:nvSpPr>
        <p:spPr>
          <a:xfrm rot="10800000">
            <a:off x="7506288" y="2592852"/>
            <a:ext cx="4685712" cy="426514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en-US">
              <a:latin typeface="Expo Arabic Light" panose="00000400000000000000" pitchFamily="2" charset="-78"/>
              <a:cs typeface="Expo Arabic Light" panose="00000400000000000000" pitchFamily="2" charset="-78"/>
            </a:endParaRPr>
          </a:p>
        </p:txBody>
      </p:sp>
      <p:sp>
        <p:nvSpPr>
          <p:cNvPr id="16" name="TextBox 15"/>
          <p:cNvSpPr txBox="1"/>
          <p:nvPr/>
        </p:nvSpPr>
        <p:spPr>
          <a:xfrm>
            <a:off x="3428442" y="2818598"/>
            <a:ext cx="5335115" cy="1446550"/>
          </a:xfrm>
          <a:prstGeom prst="rect">
            <a:avLst/>
          </a:prstGeom>
          <a:noFill/>
        </p:spPr>
        <p:txBody>
          <a:bodyPr wrap="none" rtlCol="0">
            <a:spAutoFit/>
          </a:bodyPr>
          <a:lstStyle/>
          <a:p>
            <a:pPr algn="ctr"/>
            <a:r>
              <a:rPr lang="ar-SA" sz="8800" b="1" dirty="0">
                <a:solidFill>
                  <a:schemeClr val="bg2"/>
                </a:solidFill>
                <a:latin typeface="VIP Hakm Bold" panose="02000500000000000000" pitchFamily="2" charset="-78"/>
                <a:cs typeface="VIP Hakm Bold" panose="02000500000000000000" pitchFamily="2" charset="-78"/>
              </a:rPr>
              <a:t>شكــراً لكــم</a:t>
            </a:r>
            <a:endParaRPr lang="en-US" sz="8800" b="1" dirty="0">
              <a:solidFill>
                <a:schemeClr val="bg2"/>
              </a:solidFill>
              <a:latin typeface="VIP Hakm Bold" panose="02000500000000000000" pitchFamily="2" charset="-78"/>
              <a:cs typeface="VIP Hakm Bold" panose="020005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heme/theme1.xml><?xml version="1.0" encoding="utf-8"?>
<a:theme xmlns:a="http://schemas.openxmlformats.org/drawingml/2006/main" name="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36081</Words>
  <Application>WPS Presentation</Application>
  <PresentationFormat>Widescreen</PresentationFormat>
  <Paragraphs>1206</Paragraphs>
  <Slides>151</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151</vt:i4>
      </vt:variant>
    </vt:vector>
  </HeadingPairs>
  <TitlesOfParts>
    <vt:vector size="168" baseType="lpstr">
      <vt:lpstr>Arial</vt:lpstr>
      <vt:lpstr>SimSun</vt:lpstr>
      <vt:lpstr>Wingdings</vt:lpstr>
      <vt:lpstr>Expo Arabic Light</vt:lpstr>
      <vt:lpstr>Segoe Print</vt:lpstr>
      <vt:lpstr>VIP Hakm Bold</vt:lpstr>
      <vt:lpstr>Calibri</vt:lpstr>
      <vt:lpstr>Verdana</vt:lpstr>
      <vt:lpstr>Microsoft YaHei</vt:lpstr>
      <vt:lpstr>Arial Unicode MS</vt:lpstr>
      <vt:lpstr>Aldhabi</vt:lpstr>
      <vt:lpstr>Symbol</vt:lpstr>
      <vt:lpstr>Times New Roman</vt:lpstr>
      <vt:lpstr>Roboto</vt:lpstr>
      <vt:lpstr>Calibri</vt:lpstr>
      <vt:lpstr>Times New Roman</vt:lpstr>
      <vt:lpstr>نيـون - من ادركها بوربوينت</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ادركها بوربوينت</dc:creator>
  <cp:keywords>ادركها بوربوينت</cp:keywords>
  <cp:category>قوالب بوربوينت تعليمية</cp:category>
  <cp:lastModifiedBy>Lenovo</cp:lastModifiedBy>
  <cp:revision>238</cp:revision>
  <dcterms:created xsi:type="dcterms:W3CDTF">2019-11-26T02:30:00Z</dcterms:created>
  <dcterms:modified xsi:type="dcterms:W3CDTF">2024-11-11T20:46:07Z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C8A4818704E740598A412E2D2D88BA7B_12</vt:lpwstr>
  </property>
  <property fmtid="{D5CDD505-2E9C-101B-9397-08002B2CF9AE}" pid="3" name="KSOProductBuildVer">
    <vt:lpwstr>1033-12.2.0.18607</vt:lpwstr>
  </property>
</Properties>
</file>