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Lst>
  <p:sldSz cy="6858000" cx="12192000"/>
  <p:notesSz cx="6858000" cy="9144000"/>
  <p:embeddedFontLst>
    <p:embeddedFont>
      <p:font typeface="Roboto"/>
      <p:regular r:id="rId52"/>
      <p:bold r:id="rId53"/>
      <p:italic r:id="rId54"/>
      <p:boldItalic r:id="rId55"/>
    </p:embeddedFont>
    <p:embeddedFont>
      <p:font typeface="Josefin Sans"/>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0" roundtripDataSignature="AMtx7mgVr/qHG5OzpJZlzI+aL+ClQIvR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customschemas.google.com/relationships/presentationmetadata" Target="meta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font" Target="fonts/Roboto-bold.fntdata"/><Relationship Id="rId52" Type="http://schemas.openxmlformats.org/officeDocument/2006/relationships/font" Target="fonts/Roboto-regular.fntdata"/><Relationship Id="rId11" Type="http://schemas.openxmlformats.org/officeDocument/2006/relationships/slide" Target="slides/slide7.xml"/><Relationship Id="rId55" Type="http://schemas.openxmlformats.org/officeDocument/2006/relationships/font" Target="fonts/Roboto-boldItalic.fntdata"/><Relationship Id="rId10" Type="http://schemas.openxmlformats.org/officeDocument/2006/relationships/slide" Target="slides/slide6.xml"/><Relationship Id="rId54" Type="http://schemas.openxmlformats.org/officeDocument/2006/relationships/font" Target="fonts/Roboto-italic.fntdata"/><Relationship Id="rId13" Type="http://schemas.openxmlformats.org/officeDocument/2006/relationships/slide" Target="slides/slide9.xml"/><Relationship Id="rId57" Type="http://schemas.openxmlformats.org/officeDocument/2006/relationships/font" Target="fonts/JosefinSans-bold.fntdata"/><Relationship Id="rId12" Type="http://schemas.openxmlformats.org/officeDocument/2006/relationships/slide" Target="slides/slide8.xml"/><Relationship Id="rId56" Type="http://schemas.openxmlformats.org/officeDocument/2006/relationships/font" Target="fonts/JosefinSans-regular.fntdata"/><Relationship Id="rId15" Type="http://schemas.openxmlformats.org/officeDocument/2006/relationships/slide" Target="slides/slide11.xml"/><Relationship Id="rId59" Type="http://schemas.openxmlformats.org/officeDocument/2006/relationships/font" Target="fonts/JosefinSans-boldItalic.fntdata"/><Relationship Id="rId14" Type="http://schemas.openxmlformats.org/officeDocument/2006/relationships/slide" Target="slides/slide10.xml"/><Relationship Id="rId58" Type="http://schemas.openxmlformats.org/officeDocument/2006/relationships/font" Target="fonts/JosefinSans-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24">
  <p:cSld name="نيـون - 24">
    <p:spTree>
      <p:nvGrpSpPr>
        <p:cNvPr id="7" name="Shape 7"/>
        <p:cNvGrpSpPr/>
        <p:nvPr/>
      </p:nvGrpSpPr>
      <p:grpSpPr>
        <a:xfrm>
          <a:off x="0" y="0"/>
          <a:ext cx="0" cy="0"/>
          <a:chOff x="0" y="0"/>
          <a:chExt cx="0" cy="0"/>
        </a:xfrm>
      </p:grpSpPr>
      <p:sp>
        <p:nvSpPr>
          <p:cNvPr id="8" name="Google Shape;8;p49"/>
          <p:cNvSpPr/>
          <p:nvPr>
            <p:ph idx="2" type="pic"/>
          </p:nvPr>
        </p:nvSpPr>
        <p:spPr>
          <a:xfrm>
            <a:off x="0" y="0"/>
            <a:ext cx="12192000" cy="6858000"/>
          </a:xfrm>
          <a:prstGeom prst="rect">
            <a:avLst/>
          </a:prstGeom>
          <a:solidFill>
            <a:schemeClr val="lt1"/>
          </a:solid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9">
  <p:cSld name="نيـون - 9">
    <p:spTree>
      <p:nvGrpSpPr>
        <p:cNvPr id="9" name="Shape 9"/>
        <p:cNvGrpSpPr/>
        <p:nvPr/>
      </p:nvGrpSpPr>
      <p:grpSpPr>
        <a:xfrm>
          <a:off x="0" y="0"/>
          <a:ext cx="0" cy="0"/>
          <a:chOff x="0" y="0"/>
          <a:chExt cx="0" cy="0"/>
        </a:xfrm>
      </p:grpSpPr>
      <p:sp>
        <p:nvSpPr>
          <p:cNvPr id="10" name="Google Shape;10;p50"/>
          <p:cNvSpPr/>
          <p:nvPr>
            <p:ph idx="2" type="pic"/>
          </p:nvPr>
        </p:nvSpPr>
        <p:spPr>
          <a:xfrm>
            <a:off x="5716046" y="2686171"/>
            <a:ext cx="6475953" cy="4171831"/>
          </a:xfrm>
          <a:prstGeom prst="rect">
            <a:avLst/>
          </a:prstGeom>
          <a:solidFill>
            <a:schemeClr val="lt1"/>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5">
  <p:cSld name="نيـون - 5">
    <p:spTree>
      <p:nvGrpSpPr>
        <p:cNvPr id="11" name="Shape 11"/>
        <p:cNvGrpSpPr/>
        <p:nvPr/>
      </p:nvGrpSpPr>
      <p:grpSpPr>
        <a:xfrm>
          <a:off x="0" y="0"/>
          <a:ext cx="0" cy="0"/>
          <a:chOff x="0" y="0"/>
          <a:chExt cx="0" cy="0"/>
        </a:xfrm>
      </p:grpSpPr>
      <p:sp>
        <p:nvSpPr>
          <p:cNvPr id="12" name="Google Shape;12;p51"/>
          <p:cNvSpPr/>
          <p:nvPr>
            <p:ph idx="2" type="pic"/>
          </p:nvPr>
        </p:nvSpPr>
        <p:spPr>
          <a:xfrm>
            <a:off x="9722738" y="571501"/>
            <a:ext cx="2469261" cy="6290405"/>
          </a:xfrm>
          <a:prstGeom prst="rect">
            <a:avLst/>
          </a:prstGeom>
          <a:solidFill>
            <a:schemeClr val="lt1"/>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22">
  <p:cSld name="نيـون - 22">
    <p:spTree>
      <p:nvGrpSpPr>
        <p:cNvPr id="13" name="Shape 13"/>
        <p:cNvGrpSpPr/>
        <p:nvPr/>
      </p:nvGrpSpPr>
      <p:grpSpPr>
        <a:xfrm>
          <a:off x="0" y="0"/>
          <a:ext cx="0" cy="0"/>
          <a:chOff x="0" y="0"/>
          <a:chExt cx="0" cy="0"/>
        </a:xfrm>
      </p:grpSpPr>
      <p:sp>
        <p:nvSpPr>
          <p:cNvPr id="14" name="Google Shape;14;p52"/>
          <p:cNvSpPr/>
          <p:nvPr>
            <p:ph idx="2" type="pic"/>
          </p:nvPr>
        </p:nvSpPr>
        <p:spPr>
          <a:xfrm>
            <a:off x="0" y="1"/>
            <a:ext cx="6661832" cy="2652439"/>
          </a:xfrm>
          <a:prstGeom prst="rect">
            <a:avLst/>
          </a:prstGeom>
          <a:solidFill>
            <a:schemeClr val="lt1"/>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4">
  <p:cSld name="نيـون - 4">
    <p:spTree>
      <p:nvGrpSpPr>
        <p:cNvPr id="15" name="Shape 15"/>
        <p:cNvGrpSpPr/>
        <p:nvPr/>
      </p:nvGrpSpPr>
      <p:grpSpPr>
        <a:xfrm>
          <a:off x="0" y="0"/>
          <a:ext cx="0" cy="0"/>
          <a:chOff x="0" y="0"/>
          <a:chExt cx="0" cy="0"/>
        </a:xfrm>
      </p:grpSpPr>
      <p:sp>
        <p:nvSpPr>
          <p:cNvPr id="16" name="Google Shape;16;p53"/>
          <p:cNvSpPr/>
          <p:nvPr>
            <p:ph idx="2" type="pic"/>
          </p:nvPr>
        </p:nvSpPr>
        <p:spPr>
          <a:xfrm>
            <a:off x="1982091" y="0"/>
            <a:ext cx="4895105" cy="2810627"/>
          </a:xfrm>
          <a:prstGeom prst="rect">
            <a:avLst/>
          </a:prstGeom>
          <a:solidFill>
            <a:schemeClr val="lt1"/>
          </a:solidFill>
          <a:ln>
            <a:noFill/>
          </a:ln>
        </p:spPr>
      </p:sp>
      <p:sp>
        <p:nvSpPr>
          <p:cNvPr id="17" name="Google Shape;17;p53"/>
          <p:cNvSpPr/>
          <p:nvPr>
            <p:ph idx="3" type="pic"/>
          </p:nvPr>
        </p:nvSpPr>
        <p:spPr>
          <a:xfrm>
            <a:off x="1982093" y="4047374"/>
            <a:ext cx="4895105" cy="2810627"/>
          </a:xfrm>
          <a:prstGeom prst="rect">
            <a:avLst/>
          </a:prstGeom>
          <a:solidFill>
            <a:schemeClr val="lt1"/>
          </a:solidFill>
          <a:ln>
            <a:noFill/>
          </a:ln>
        </p:spPr>
      </p:sp>
      <p:sp>
        <p:nvSpPr>
          <p:cNvPr id="18" name="Google Shape;18;p53"/>
          <p:cNvSpPr/>
          <p:nvPr>
            <p:ph idx="4" type="pic"/>
          </p:nvPr>
        </p:nvSpPr>
        <p:spPr>
          <a:xfrm>
            <a:off x="473300" y="1821950"/>
            <a:ext cx="3214098" cy="3214099"/>
          </a:xfrm>
          <a:prstGeom prst="rect">
            <a:avLst/>
          </a:prstGeom>
          <a:solidFill>
            <a:schemeClr val="lt1"/>
          </a:solid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18">
  <p:cSld name="نيـون - 18">
    <p:spTree>
      <p:nvGrpSpPr>
        <p:cNvPr id="19" name="Shape 19"/>
        <p:cNvGrpSpPr/>
        <p:nvPr/>
      </p:nvGrpSpPr>
      <p:grpSpPr>
        <a:xfrm>
          <a:off x="0" y="0"/>
          <a:ext cx="0" cy="0"/>
          <a:chOff x="0" y="0"/>
          <a:chExt cx="0" cy="0"/>
        </a:xfrm>
      </p:grpSpPr>
      <p:sp>
        <p:nvSpPr>
          <p:cNvPr id="20" name="Google Shape;20;p54"/>
          <p:cNvSpPr/>
          <p:nvPr>
            <p:ph idx="2" type="pic"/>
          </p:nvPr>
        </p:nvSpPr>
        <p:spPr>
          <a:xfrm>
            <a:off x="5962650" y="1"/>
            <a:ext cx="6229352" cy="6815219"/>
          </a:xfrm>
          <a:prstGeom prst="rect">
            <a:avLst/>
          </a:prstGeom>
          <a:solidFill>
            <a:schemeClr val="lt1"/>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8">
  <p:cSld name="نيـون - 8">
    <p:spTree>
      <p:nvGrpSpPr>
        <p:cNvPr id="21" name="Shape 21"/>
        <p:cNvGrpSpPr/>
        <p:nvPr/>
      </p:nvGrpSpPr>
      <p:grpSpPr>
        <a:xfrm>
          <a:off x="0" y="0"/>
          <a:ext cx="0" cy="0"/>
          <a:chOff x="0" y="0"/>
          <a:chExt cx="0" cy="0"/>
        </a:xfrm>
      </p:grpSpPr>
      <p:sp>
        <p:nvSpPr>
          <p:cNvPr id="22" name="Google Shape;22;p55"/>
          <p:cNvSpPr/>
          <p:nvPr>
            <p:ph idx="2" type="pic"/>
          </p:nvPr>
        </p:nvSpPr>
        <p:spPr>
          <a:xfrm>
            <a:off x="-1" y="0"/>
            <a:ext cx="9847961" cy="6858000"/>
          </a:xfrm>
          <a:prstGeom prst="rect">
            <a:avLst/>
          </a:prstGeom>
          <a:solidFill>
            <a:schemeClr val="lt1"/>
          </a:solid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6">
  <p:cSld name="نيـون - 6">
    <p:spTree>
      <p:nvGrpSpPr>
        <p:cNvPr id="23" name="Shape 23"/>
        <p:cNvGrpSpPr/>
        <p:nvPr/>
      </p:nvGrpSpPr>
      <p:grpSpPr>
        <a:xfrm>
          <a:off x="0" y="0"/>
          <a:ext cx="0" cy="0"/>
          <a:chOff x="0" y="0"/>
          <a:chExt cx="0" cy="0"/>
        </a:xfrm>
      </p:grpSpPr>
      <p:sp>
        <p:nvSpPr>
          <p:cNvPr id="24" name="Google Shape;24;p56"/>
          <p:cNvSpPr/>
          <p:nvPr>
            <p:ph idx="2" type="pic"/>
          </p:nvPr>
        </p:nvSpPr>
        <p:spPr>
          <a:xfrm>
            <a:off x="-1" y="1430339"/>
            <a:ext cx="3714751" cy="5427662"/>
          </a:xfrm>
          <a:prstGeom prst="rect">
            <a:avLst/>
          </a:prstGeom>
          <a:solidFill>
            <a:schemeClr val="lt1"/>
          </a:solidFill>
          <a:ln>
            <a:noFill/>
          </a:ln>
        </p:spPr>
      </p:sp>
      <p:sp>
        <p:nvSpPr>
          <p:cNvPr id="25" name="Google Shape;25;p56"/>
          <p:cNvSpPr/>
          <p:nvPr>
            <p:ph idx="3" type="pic"/>
          </p:nvPr>
        </p:nvSpPr>
        <p:spPr>
          <a:xfrm>
            <a:off x="8477250" y="1430339"/>
            <a:ext cx="3714751" cy="5427662"/>
          </a:xfrm>
          <a:prstGeom prst="rect">
            <a:avLst/>
          </a:prstGeom>
          <a:solidFill>
            <a:schemeClr val="lt1"/>
          </a:solid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شريحة عنوان" type="title">
  <p:cSld name="TITLE">
    <p:spTree>
      <p:nvGrpSpPr>
        <p:cNvPr id="26" name="Shape 26"/>
        <p:cNvGrpSpPr/>
        <p:nvPr/>
      </p:nvGrpSpPr>
      <p:grpSpPr>
        <a:xfrm>
          <a:off x="0" y="0"/>
          <a:ext cx="0" cy="0"/>
          <a:chOff x="0" y="0"/>
          <a:chExt cx="0" cy="0"/>
        </a:xfrm>
      </p:grpSpPr>
      <p:sp>
        <p:nvSpPr>
          <p:cNvPr id="27" name="Google Shape;27;p5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Josefin Sans"/>
              <a:buNone/>
              <a:defRPr b="0" i="0" sz="6000" u="none" cap="none" strike="noStrike">
                <a:solidFill>
                  <a:schemeClr val="dk1"/>
                </a:solidFill>
                <a:latin typeface="Josefin Sans"/>
                <a:ea typeface="Josefin Sans"/>
                <a:cs typeface="Josefin Sans"/>
                <a:sym typeface="Josefi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 name="Google Shape;28;p5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Roboto"/>
                <a:ea typeface="Roboto"/>
                <a:cs typeface="Roboto"/>
                <a:sym typeface="Roboto"/>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Roboto"/>
                <a:ea typeface="Roboto"/>
                <a:cs typeface="Roboto"/>
                <a:sym typeface="Roboto"/>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Roboto"/>
                <a:ea typeface="Roboto"/>
                <a:cs typeface="Roboto"/>
                <a:sym typeface="Roboto"/>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9pPr>
          </a:lstStyle>
          <a:p/>
        </p:txBody>
      </p:sp>
      <p:sp>
        <p:nvSpPr>
          <p:cNvPr id="29" name="Google Shape;29;p5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Roboto"/>
                <a:ea typeface="Roboto"/>
                <a:cs typeface="Roboto"/>
                <a:sym typeface="Roboto"/>
              </a:defRPr>
            </a:lvl1pPr>
            <a:lvl2pPr lvl="1"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2pPr>
            <a:lvl3pPr lvl="2"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3pPr>
            <a:lvl4pPr lvl="3"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4pPr>
            <a:lvl5pPr lvl="4"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5pPr>
            <a:lvl6pPr lvl="5"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6pPr>
            <a:lvl7pPr lvl="6"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7pPr>
            <a:lvl8pPr lvl="7"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8pPr>
            <a:lvl9pPr lvl="8"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9pPr>
          </a:lstStyle>
          <a:p/>
        </p:txBody>
      </p:sp>
      <p:sp>
        <p:nvSpPr>
          <p:cNvPr id="30" name="Google Shape;30;p5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Roboto"/>
                <a:ea typeface="Roboto"/>
                <a:cs typeface="Roboto"/>
                <a:sym typeface="Roboto"/>
              </a:defRPr>
            </a:lvl1pPr>
            <a:lvl2pPr lvl="1"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2pPr>
            <a:lvl3pPr lvl="2"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3pPr>
            <a:lvl4pPr lvl="3"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4pPr>
            <a:lvl5pPr lvl="4"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5pPr>
            <a:lvl6pPr lvl="5"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6pPr>
            <a:lvl7pPr lvl="6"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7pPr>
            <a:lvl8pPr lvl="7"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8pPr>
            <a:lvl9pPr lvl="8" marR="0" rtl="0" algn="l">
              <a:spcBef>
                <a:spcPts val="0"/>
              </a:spcBef>
              <a:spcAft>
                <a:spcPts val="0"/>
              </a:spcAft>
              <a:buSzPts val="1400"/>
              <a:buNone/>
              <a:defRPr b="0" i="0" sz="1800" u="none" cap="none" strike="noStrike">
                <a:solidFill>
                  <a:schemeClr val="dk1"/>
                </a:solidFill>
                <a:latin typeface="Roboto"/>
                <a:ea typeface="Roboto"/>
                <a:cs typeface="Roboto"/>
                <a:sym typeface="Roboto"/>
              </a:defRPr>
            </a:lvl9pPr>
          </a:lstStyle>
          <a:p/>
        </p:txBody>
      </p:sp>
      <p:sp>
        <p:nvSpPr>
          <p:cNvPr id="31" name="Google Shape;31;p57"/>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Roboto"/>
                <a:ea typeface="Roboto"/>
                <a:cs typeface="Roboto"/>
                <a:sym typeface="Roboto"/>
              </a:defRPr>
            </a:lvl1pPr>
            <a:lvl2pPr indent="0" lvl="1" marL="0" marR="0" rtl="0" algn="l">
              <a:spcBef>
                <a:spcPts val="0"/>
              </a:spcBef>
              <a:buNone/>
              <a:defRPr sz="1800">
                <a:solidFill>
                  <a:schemeClr val="dk1"/>
                </a:solidFill>
                <a:latin typeface="Roboto"/>
                <a:ea typeface="Roboto"/>
                <a:cs typeface="Roboto"/>
                <a:sym typeface="Roboto"/>
              </a:defRPr>
            </a:lvl2pPr>
            <a:lvl3pPr indent="0" lvl="2" marL="0" marR="0" rtl="0" algn="l">
              <a:spcBef>
                <a:spcPts val="0"/>
              </a:spcBef>
              <a:buNone/>
              <a:defRPr sz="1800">
                <a:solidFill>
                  <a:schemeClr val="dk1"/>
                </a:solidFill>
                <a:latin typeface="Roboto"/>
                <a:ea typeface="Roboto"/>
                <a:cs typeface="Roboto"/>
                <a:sym typeface="Roboto"/>
              </a:defRPr>
            </a:lvl3pPr>
            <a:lvl4pPr indent="0" lvl="3" marL="0" marR="0" rtl="0" algn="l">
              <a:spcBef>
                <a:spcPts val="0"/>
              </a:spcBef>
              <a:buNone/>
              <a:defRPr sz="1800">
                <a:solidFill>
                  <a:schemeClr val="dk1"/>
                </a:solidFill>
                <a:latin typeface="Roboto"/>
                <a:ea typeface="Roboto"/>
                <a:cs typeface="Roboto"/>
                <a:sym typeface="Roboto"/>
              </a:defRPr>
            </a:lvl4pPr>
            <a:lvl5pPr indent="0" lvl="4" marL="0" marR="0" rtl="0" algn="l">
              <a:spcBef>
                <a:spcPts val="0"/>
              </a:spcBef>
              <a:buNone/>
              <a:defRPr sz="1800">
                <a:solidFill>
                  <a:schemeClr val="dk1"/>
                </a:solidFill>
                <a:latin typeface="Roboto"/>
                <a:ea typeface="Roboto"/>
                <a:cs typeface="Roboto"/>
                <a:sym typeface="Roboto"/>
              </a:defRPr>
            </a:lvl5pPr>
            <a:lvl6pPr indent="0" lvl="5" marL="0" marR="0" rtl="0" algn="l">
              <a:spcBef>
                <a:spcPts val="0"/>
              </a:spcBef>
              <a:buNone/>
              <a:defRPr sz="1800">
                <a:solidFill>
                  <a:schemeClr val="dk1"/>
                </a:solidFill>
                <a:latin typeface="Roboto"/>
                <a:ea typeface="Roboto"/>
                <a:cs typeface="Roboto"/>
                <a:sym typeface="Roboto"/>
              </a:defRPr>
            </a:lvl6pPr>
            <a:lvl7pPr indent="0" lvl="6" marL="0" marR="0" rtl="0" algn="l">
              <a:spcBef>
                <a:spcPts val="0"/>
              </a:spcBef>
              <a:buNone/>
              <a:defRPr sz="1800">
                <a:solidFill>
                  <a:schemeClr val="dk1"/>
                </a:solidFill>
                <a:latin typeface="Roboto"/>
                <a:ea typeface="Roboto"/>
                <a:cs typeface="Roboto"/>
                <a:sym typeface="Roboto"/>
              </a:defRPr>
            </a:lvl7pPr>
            <a:lvl8pPr indent="0" lvl="7" marL="0" marR="0" rtl="0" algn="l">
              <a:spcBef>
                <a:spcPts val="0"/>
              </a:spcBef>
              <a:buNone/>
              <a:defRPr sz="1800">
                <a:solidFill>
                  <a:schemeClr val="dk1"/>
                </a:solidFill>
                <a:latin typeface="Roboto"/>
                <a:ea typeface="Roboto"/>
                <a:cs typeface="Roboto"/>
                <a:sym typeface="Roboto"/>
              </a:defRPr>
            </a:lvl8pPr>
            <a:lvl9pPr indent="0" lvl="8" marL="0" marR="0" rtl="0" algn="l">
              <a:spcBef>
                <a:spcPts val="0"/>
              </a:spcBef>
              <a:buNone/>
              <a:defRPr sz="1800">
                <a:solidFill>
                  <a:schemeClr val="dk1"/>
                </a:solidFill>
                <a:latin typeface="Roboto"/>
                <a:ea typeface="Roboto"/>
                <a:cs typeface="Roboto"/>
                <a:sym typeface="Roboto"/>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7">
  <p:cSld name="نيـون - 7">
    <p:spTree>
      <p:nvGrpSpPr>
        <p:cNvPr id="32" name="Shape 32"/>
        <p:cNvGrpSpPr/>
        <p:nvPr/>
      </p:nvGrpSpPr>
      <p:grpSpPr>
        <a:xfrm>
          <a:off x="0" y="0"/>
          <a:ext cx="0" cy="0"/>
          <a:chOff x="0" y="0"/>
          <a:chExt cx="0" cy="0"/>
        </a:xfrm>
      </p:grpSpPr>
      <p:sp>
        <p:nvSpPr>
          <p:cNvPr id="33" name="Google Shape;33;p58"/>
          <p:cNvSpPr/>
          <p:nvPr>
            <p:ph idx="2" type="pic"/>
          </p:nvPr>
        </p:nvSpPr>
        <p:spPr>
          <a:xfrm>
            <a:off x="5871408" y="3249710"/>
            <a:ext cx="6320592" cy="3608290"/>
          </a:xfrm>
          <a:prstGeom prst="rect">
            <a:avLst/>
          </a:prstGeom>
          <a:solidFill>
            <a:schemeClr val="lt1"/>
          </a:solidFill>
          <a:ln>
            <a:noFill/>
          </a:ln>
        </p:spPr>
      </p:sp>
      <p:sp>
        <p:nvSpPr>
          <p:cNvPr id="34" name="Google Shape;34;p58"/>
          <p:cNvSpPr/>
          <p:nvPr>
            <p:ph idx="3" type="pic"/>
          </p:nvPr>
        </p:nvSpPr>
        <p:spPr>
          <a:xfrm>
            <a:off x="0" y="0"/>
            <a:ext cx="6320591" cy="3608290"/>
          </a:xfrm>
          <a:prstGeom prst="rect">
            <a:avLst/>
          </a:prstGeom>
          <a:solidFill>
            <a:schemeClr val="lt1"/>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11">
  <p:cSld name="نيـون - 11">
    <p:spTree>
      <p:nvGrpSpPr>
        <p:cNvPr id="35" name="Shape 35"/>
        <p:cNvGrpSpPr/>
        <p:nvPr/>
      </p:nvGrpSpPr>
      <p:grpSpPr>
        <a:xfrm>
          <a:off x="0" y="0"/>
          <a:ext cx="0" cy="0"/>
          <a:chOff x="0" y="0"/>
          <a:chExt cx="0" cy="0"/>
        </a:xfrm>
      </p:grpSpPr>
      <p:sp>
        <p:nvSpPr>
          <p:cNvPr id="36" name="Google Shape;36;p59"/>
          <p:cNvSpPr/>
          <p:nvPr>
            <p:ph idx="2" type="pic"/>
          </p:nvPr>
        </p:nvSpPr>
        <p:spPr>
          <a:xfrm>
            <a:off x="0" y="3429001"/>
            <a:ext cx="12192000" cy="3425825"/>
          </a:xfrm>
          <a:prstGeom prst="rect">
            <a:avLst/>
          </a:prstGeom>
          <a:solidFill>
            <a:schemeClr val="lt1"/>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2">
  <p:cSld name="نيـون - 2">
    <p:spTree>
      <p:nvGrpSpPr>
        <p:cNvPr id="37" name="Shape 37"/>
        <p:cNvGrpSpPr/>
        <p:nvPr/>
      </p:nvGrpSpPr>
      <p:grpSpPr>
        <a:xfrm>
          <a:off x="0" y="0"/>
          <a:ext cx="0" cy="0"/>
          <a:chOff x="0" y="0"/>
          <a:chExt cx="0" cy="0"/>
        </a:xfrm>
      </p:grpSpPr>
      <p:sp>
        <p:nvSpPr>
          <p:cNvPr id="38" name="Google Shape;38;p60"/>
          <p:cNvSpPr/>
          <p:nvPr>
            <p:ph idx="2" type="pic"/>
          </p:nvPr>
        </p:nvSpPr>
        <p:spPr>
          <a:xfrm>
            <a:off x="3184822" y="3940234"/>
            <a:ext cx="9009764" cy="2917767"/>
          </a:xfrm>
          <a:prstGeom prst="rect">
            <a:avLst/>
          </a:prstGeom>
          <a:solidFill>
            <a:schemeClr val="lt1"/>
          </a:solidFill>
          <a:ln>
            <a:noFill/>
          </a:ln>
          <a:effectLst>
            <a:outerShdw blurRad="254000" sx="102000" rotWithShape="0" algn="ctr" sy="102000">
              <a:srgbClr val="000000">
                <a:alpha val="34901"/>
              </a:srgbClr>
            </a:outerShdw>
          </a:effectLst>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10">
  <p:cSld name="نيـون - 10">
    <p:spTree>
      <p:nvGrpSpPr>
        <p:cNvPr id="39" name="Shape 39"/>
        <p:cNvGrpSpPr/>
        <p:nvPr/>
      </p:nvGrpSpPr>
      <p:grpSpPr>
        <a:xfrm>
          <a:off x="0" y="0"/>
          <a:ext cx="0" cy="0"/>
          <a:chOff x="0" y="0"/>
          <a:chExt cx="0" cy="0"/>
        </a:xfrm>
      </p:grpSpPr>
      <p:sp>
        <p:nvSpPr>
          <p:cNvPr id="40" name="Google Shape;40;p61"/>
          <p:cNvSpPr/>
          <p:nvPr>
            <p:ph idx="2" type="pic"/>
          </p:nvPr>
        </p:nvSpPr>
        <p:spPr>
          <a:xfrm>
            <a:off x="0" y="0"/>
            <a:ext cx="5945378" cy="6858000"/>
          </a:xfrm>
          <a:prstGeom prst="rect">
            <a:avLst/>
          </a:prstGeom>
          <a:solidFill>
            <a:schemeClr val="lt1"/>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17">
  <p:cSld name="نيـون - 17">
    <p:spTree>
      <p:nvGrpSpPr>
        <p:cNvPr id="41" name="Shape 41"/>
        <p:cNvGrpSpPr/>
        <p:nvPr/>
      </p:nvGrpSpPr>
      <p:grpSpPr>
        <a:xfrm>
          <a:off x="0" y="0"/>
          <a:ext cx="0" cy="0"/>
          <a:chOff x="0" y="0"/>
          <a:chExt cx="0" cy="0"/>
        </a:xfrm>
      </p:grpSpPr>
      <p:sp>
        <p:nvSpPr>
          <p:cNvPr id="42" name="Google Shape;42;p62"/>
          <p:cNvSpPr/>
          <p:nvPr>
            <p:ph idx="2" type="pic"/>
          </p:nvPr>
        </p:nvSpPr>
        <p:spPr>
          <a:xfrm>
            <a:off x="0" y="1"/>
            <a:ext cx="12192000" cy="3425825"/>
          </a:xfrm>
          <a:prstGeom prst="rect">
            <a:avLst/>
          </a:prstGeom>
          <a:solidFill>
            <a:schemeClr val="lt1"/>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15">
  <p:cSld name="نيـون - 15">
    <p:spTree>
      <p:nvGrpSpPr>
        <p:cNvPr id="43" name="Shape 43"/>
        <p:cNvGrpSpPr/>
        <p:nvPr/>
      </p:nvGrpSpPr>
      <p:grpSpPr>
        <a:xfrm>
          <a:off x="0" y="0"/>
          <a:ext cx="0" cy="0"/>
          <a:chOff x="0" y="0"/>
          <a:chExt cx="0" cy="0"/>
        </a:xfrm>
      </p:grpSpPr>
      <p:sp>
        <p:nvSpPr>
          <p:cNvPr id="44" name="Google Shape;44;p63"/>
          <p:cNvSpPr/>
          <p:nvPr>
            <p:ph idx="2" type="pic"/>
          </p:nvPr>
        </p:nvSpPr>
        <p:spPr>
          <a:xfrm>
            <a:off x="1" y="0"/>
            <a:ext cx="3831447" cy="6858000"/>
          </a:xfrm>
          <a:prstGeom prst="rect">
            <a:avLst/>
          </a:prstGeom>
          <a:solidFill>
            <a:schemeClr val="lt1"/>
          </a:solidFill>
          <a:ln>
            <a:noFill/>
          </a:ln>
        </p:spPr>
      </p:sp>
      <p:sp>
        <p:nvSpPr>
          <p:cNvPr id="45" name="Google Shape;45;p63"/>
          <p:cNvSpPr/>
          <p:nvPr>
            <p:ph idx="3" type="pic"/>
          </p:nvPr>
        </p:nvSpPr>
        <p:spPr>
          <a:xfrm>
            <a:off x="1304680" y="1288635"/>
            <a:ext cx="4545420" cy="4545420"/>
          </a:xfrm>
          <a:prstGeom prst="rect">
            <a:avLst/>
          </a:prstGeom>
          <a:solidFill>
            <a:schemeClr val="lt1"/>
          </a:solidFill>
          <a:ln>
            <a:noFill/>
          </a:ln>
          <a:effectLst>
            <a:outerShdw blurRad="457200" sx="102000" rotWithShape="0" algn="ctr" sy="102000">
              <a:srgbClr val="000000">
                <a:alpha val="28627"/>
              </a:srgbClr>
            </a:outerShdw>
          </a:effectLst>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12">
  <p:cSld name="نيـون - 12">
    <p:spTree>
      <p:nvGrpSpPr>
        <p:cNvPr id="46" name="Shape 46"/>
        <p:cNvGrpSpPr/>
        <p:nvPr/>
      </p:nvGrpSpPr>
      <p:grpSpPr>
        <a:xfrm>
          <a:off x="0" y="0"/>
          <a:ext cx="0" cy="0"/>
          <a:chOff x="0" y="0"/>
          <a:chExt cx="0" cy="0"/>
        </a:xfrm>
      </p:grpSpPr>
      <p:sp>
        <p:nvSpPr>
          <p:cNvPr id="47" name="Google Shape;47;p64"/>
          <p:cNvSpPr/>
          <p:nvPr>
            <p:ph idx="2" type="pic"/>
          </p:nvPr>
        </p:nvSpPr>
        <p:spPr>
          <a:xfrm>
            <a:off x="0" y="0"/>
            <a:ext cx="4300062" cy="6576314"/>
          </a:xfrm>
          <a:prstGeom prst="rect">
            <a:avLst/>
          </a:prstGeom>
          <a:solidFill>
            <a:schemeClr val="lt1"/>
          </a:solidFill>
          <a:ln>
            <a:noFill/>
          </a:ln>
        </p:spPr>
      </p:sp>
      <p:sp>
        <p:nvSpPr>
          <p:cNvPr id="48" name="Google Shape;48;p64"/>
          <p:cNvSpPr/>
          <p:nvPr>
            <p:ph idx="3" type="pic"/>
          </p:nvPr>
        </p:nvSpPr>
        <p:spPr>
          <a:xfrm>
            <a:off x="3565411" y="0"/>
            <a:ext cx="8653051" cy="6858000"/>
          </a:xfrm>
          <a:prstGeom prst="rect">
            <a:avLst/>
          </a:prstGeom>
          <a:solidFill>
            <a:schemeClr val="lt1"/>
          </a:solid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23">
  <p:cSld name="نيـون - 23">
    <p:spTree>
      <p:nvGrpSpPr>
        <p:cNvPr id="49" name="Shape 49"/>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21">
  <p:cSld name="نيـون - 21">
    <p:spTree>
      <p:nvGrpSpPr>
        <p:cNvPr id="50" name="Shape 50"/>
        <p:cNvGrpSpPr/>
        <p:nvPr/>
      </p:nvGrpSpPr>
      <p:grpSpPr>
        <a:xfrm>
          <a:off x="0" y="0"/>
          <a:ext cx="0" cy="0"/>
          <a:chOff x="0" y="0"/>
          <a:chExt cx="0" cy="0"/>
        </a:xfrm>
      </p:grpSpPr>
      <p:sp>
        <p:nvSpPr>
          <p:cNvPr id="51" name="Google Shape;51;p66"/>
          <p:cNvSpPr/>
          <p:nvPr>
            <p:ph idx="2" type="pic"/>
          </p:nvPr>
        </p:nvSpPr>
        <p:spPr>
          <a:xfrm>
            <a:off x="1953472" y="1094104"/>
            <a:ext cx="1304851" cy="3735772"/>
          </a:xfrm>
          <a:prstGeom prst="rect">
            <a:avLst/>
          </a:prstGeom>
          <a:solidFill>
            <a:schemeClr val="lt1"/>
          </a:solidFill>
          <a:ln>
            <a:noFill/>
          </a:ln>
        </p:spPr>
      </p:sp>
      <p:sp>
        <p:nvSpPr>
          <p:cNvPr id="52" name="Google Shape;52;p66"/>
          <p:cNvSpPr/>
          <p:nvPr>
            <p:ph idx="3" type="pic"/>
          </p:nvPr>
        </p:nvSpPr>
        <p:spPr>
          <a:xfrm>
            <a:off x="5479506" y="1094104"/>
            <a:ext cx="1304851" cy="3735772"/>
          </a:xfrm>
          <a:prstGeom prst="rect">
            <a:avLst/>
          </a:prstGeom>
          <a:solidFill>
            <a:schemeClr val="lt1"/>
          </a:solid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20">
  <p:cSld name="نيـون - 20">
    <p:spTree>
      <p:nvGrpSpPr>
        <p:cNvPr id="53" name="Shape 53"/>
        <p:cNvGrpSpPr/>
        <p:nvPr/>
      </p:nvGrpSpPr>
      <p:grpSpPr>
        <a:xfrm>
          <a:off x="0" y="0"/>
          <a:ext cx="0" cy="0"/>
          <a:chOff x="0" y="0"/>
          <a:chExt cx="0" cy="0"/>
        </a:xfrm>
      </p:grpSpPr>
      <p:sp>
        <p:nvSpPr>
          <p:cNvPr id="54" name="Google Shape;54;p67"/>
          <p:cNvSpPr/>
          <p:nvPr>
            <p:ph idx="2" type="pic"/>
          </p:nvPr>
        </p:nvSpPr>
        <p:spPr>
          <a:xfrm>
            <a:off x="5124450" y="1"/>
            <a:ext cx="7067550" cy="3990975"/>
          </a:xfrm>
          <a:prstGeom prst="rect">
            <a:avLst/>
          </a:prstGeom>
          <a:solidFill>
            <a:schemeClr val="lt1"/>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19">
  <p:cSld name="نيـون - 19">
    <p:spTree>
      <p:nvGrpSpPr>
        <p:cNvPr id="55" name="Shape 55"/>
        <p:cNvGrpSpPr/>
        <p:nvPr/>
      </p:nvGrpSpPr>
      <p:grpSpPr>
        <a:xfrm>
          <a:off x="0" y="0"/>
          <a:ext cx="0" cy="0"/>
          <a:chOff x="0" y="0"/>
          <a:chExt cx="0" cy="0"/>
        </a:xfrm>
      </p:grpSpPr>
      <p:sp>
        <p:nvSpPr>
          <p:cNvPr id="56" name="Google Shape;56;p68"/>
          <p:cNvSpPr/>
          <p:nvPr>
            <p:ph idx="2" type="pic"/>
          </p:nvPr>
        </p:nvSpPr>
        <p:spPr>
          <a:xfrm>
            <a:off x="1" y="0"/>
            <a:ext cx="5646821" cy="5245768"/>
          </a:xfrm>
          <a:prstGeom prst="rect">
            <a:avLst/>
          </a:prstGeom>
          <a:solidFill>
            <a:schemeClr val="lt1"/>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16">
  <p:cSld name="نيـون - 16">
    <p:spTree>
      <p:nvGrpSpPr>
        <p:cNvPr id="57" name="Shape 57"/>
        <p:cNvGrpSpPr/>
        <p:nvPr/>
      </p:nvGrpSpPr>
      <p:grpSpPr>
        <a:xfrm>
          <a:off x="0" y="0"/>
          <a:ext cx="0" cy="0"/>
          <a:chOff x="0" y="0"/>
          <a:chExt cx="0" cy="0"/>
        </a:xfrm>
      </p:grpSpPr>
      <p:sp>
        <p:nvSpPr>
          <p:cNvPr id="58" name="Google Shape;58;p69"/>
          <p:cNvSpPr/>
          <p:nvPr>
            <p:ph idx="2" type="pic"/>
          </p:nvPr>
        </p:nvSpPr>
        <p:spPr>
          <a:xfrm>
            <a:off x="5596375" y="1797424"/>
            <a:ext cx="3263153" cy="3263152"/>
          </a:xfrm>
          <a:prstGeom prst="rect">
            <a:avLst/>
          </a:prstGeom>
          <a:solidFill>
            <a:schemeClr val="lt1"/>
          </a:solidFill>
          <a:ln>
            <a:noFill/>
          </a:ln>
        </p:spPr>
      </p:sp>
      <p:sp>
        <p:nvSpPr>
          <p:cNvPr id="59" name="Google Shape;59;p69"/>
          <p:cNvSpPr/>
          <p:nvPr>
            <p:ph idx="3" type="pic"/>
          </p:nvPr>
        </p:nvSpPr>
        <p:spPr>
          <a:xfrm>
            <a:off x="3897495" y="1329165"/>
            <a:ext cx="1896213" cy="1896212"/>
          </a:xfrm>
          <a:prstGeom prst="rect">
            <a:avLst/>
          </a:prstGeom>
          <a:solidFill>
            <a:schemeClr val="lt1"/>
          </a:solidFill>
          <a:ln>
            <a:noFill/>
          </a:ln>
        </p:spPr>
      </p:sp>
      <p:sp>
        <p:nvSpPr>
          <p:cNvPr id="60" name="Google Shape;60;p69"/>
          <p:cNvSpPr/>
          <p:nvPr>
            <p:ph idx="4" type="pic"/>
          </p:nvPr>
        </p:nvSpPr>
        <p:spPr>
          <a:xfrm>
            <a:off x="3897495" y="3632623"/>
            <a:ext cx="1896213" cy="1896213"/>
          </a:xfrm>
          <a:prstGeom prst="rect">
            <a:avLst/>
          </a:prstGeom>
          <a:solidFill>
            <a:schemeClr val="lt1"/>
          </a:solid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14">
  <p:cSld name="نيـون - 14">
    <p:spTree>
      <p:nvGrpSpPr>
        <p:cNvPr id="61" name="Shape 61"/>
        <p:cNvGrpSpPr/>
        <p:nvPr/>
      </p:nvGrpSpPr>
      <p:grpSpPr>
        <a:xfrm>
          <a:off x="0" y="0"/>
          <a:ext cx="0" cy="0"/>
          <a:chOff x="0" y="0"/>
          <a:chExt cx="0" cy="0"/>
        </a:xfrm>
      </p:grpSpPr>
      <p:sp>
        <p:nvSpPr>
          <p:cNvPr id="62" name="Google Shape;62;p70"/>
          <p:cNvSpPr/>
          <p:nvPr>
            <p:ph idx="2" type="pic"/>
          </p:nvPr>
        </p:nvSpPr>
        <p:spPr>
          <a:xfrm>
            <a:off x="860925" y="2596173"/>
            <a:ext cx="2732991" cy="1999419"/>
          </a:xfrm>
          <a:prstGeom prst="rect">
            <a:avLst/>
          </a:prstGeom>
          <a:solidFill>
            <a:schemeClr val="lt1"/>
          </a:solidFill>
          <a:ln>
            <a:noFill/>
          </a:ln>
        </p:spPr>
      </p:sp>
      <p:sp>
        <p:nvSpPr>
          <p:cNvPr id="63" name="Google Shape;63;p70"/>
          <p:cNvSpPr/>
          <p:nvPr>
            <p:ph idx="3" type="pic"/>
          </p:nvPr>
        </p:nvSpPr>
        <p:spPr>
          <a:xfrm>
            <a:off x="4729505" y="2596173"/>
            <a:ext cx="2732991" cy="1999419"/>
          </a:xfrm>
          <a:prstGeom prst="rect">
            <a:avLst/>
          </a:prstGeom>
          <a:solidFill>
            <a:schemeClr val="lt1"/>
          </a:solidFill>
          <a:ln>
            <a:noFill/>
          </a:ln>
        </p:spPr>
      </p:sp>
      <p:sp>
        <p:nvSpPr>
          <p:cNvPr id="64" name="Google Shape;64;p70"/>
          <p:cNvSpPr/>
          <p:nvPr>
            <p:ph idx="4" type="pic"/>
          </p:nvPr>
        </p:nvSpPr>
        <p:spPr>
          <a:xfrm>
            <a:off x="8598085" y="2596173"/>
            <a:ext cx="2732991" cy="1999419"/>
          </a:xfrm>
          <a:prstGeom prst="rect">
            <a:avLst/>
          </a:prstGeom>
          <a:solidFill>
            <a:schemeClr val="lt1"/>
          </a:solid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13">
  <p:cSld name="نيـون - 13">
    <p:spTree>
      <p:nvGrpSpPr>
        <p:cNvPr id="65" name="Shape 65"/>
        <p:cNvGrpSpPr/>
        <p:nvPr/>
      </p:nvGrpSpPr>
      <p:grpSpPr>
        <a:xfrm>
          <a:off x="0" y="0"/>
          <a:ext cx="0" cy="0"/>
          <a:chOff x="0" y="0"/>
          <a:chExt cx="0" cy="0"/>
        </a:xfrm>
      </p:grpSpPr>
      <p:sp>
        <p:nvSpPr>
          <p:cNvPr id="66" name="Google Shape;66;p71"/>
          <p:cNvSpPr/>
          <p:nvPr>
            <p:ph idx="2" type="pic"/>
          </p:nvPr>
        </p:nvSpPr>
        <p:spPr>
          <a:xfrm>
            <a:off x="6346038" y="-215080"/>
            <a:ext cx="3281912" cy="3281912"/>
          </a:xfrm>
          <a:prstGeom prst="rect">
            <a:avLst/>
          </a:prstGeom>
          <a:solidFill>
            <a:schemeClr val="lt1"/>
          </a:solidFill>
          <a:ln>
            <a:noFill/>
          </a:ln>
        </p:spPr>
      </p:sp>
      <p:sp>
        <p:nvSpPr>
          <p:cNvPr id="67" name="Google Shape;67;p71"/>
          <p:cNvSpPr/>
          <p:nvPr>
            <p:ph idx="3" type="pic"/>
          </p:nvPr>
        </p:nvSpPr>
        <p:spPr>
          <a:xfrm>
            <a:off x="8371086" y="1809968"/>
            <a:ext cx="3281912" cy="3281912"/>
          </a:xfrm>
          <a:prstGeom prst="rect">
            <a:avLst/>
          </a:prstGeom>
          <a:solidFill>
            <a:schemeClr val="lt1"/>
          </a:solidFill>
          <a:ln>
            <a:noFill/>
          </a:ln>
        </p:spPr>
      </p:sp>
      <p:sp>
        <p:nvSpPr>
          <p:cNvPr id="68" name="Google Shape;68;p71"/>
          <p:cNvSpPr/>
          <p:nvPr>
            <p:ph idx="4" type="pic"/>
          </p:nvPr>
        </p:nvSpPr>
        <p:spPr>
          <a:xfrm>
            <a:off x="10344497" y="-163443"/>
            <a:ext cx="3281912" cy="3281912"/>
          </a:xfrm>
          <a:prstGeom prst="rect">
            <a:avLst/>
          </a:prstGeom>
          <a:solidFill>
            <a:schemeClr val="lt1"/>
          </a:solidFill>
          <a:ln>
            <a:noFill/>
          </a:ln>
        </p:spPr>
      </p:sp>
      <p:sp>
        <p:nvSpPr>
          <p:cNvPr id="69" name="Google Shape;69;p71"/>
          <p:cNvSpPr/>
          <p:nvPr>
            <p:ph idx="5" type="pic"/>
          </p:nvPr>
        </p:nvSpPr>
        <p:spPr>
          <a:xfrm>
            <a:off x="8319449" y="-2188491"/>
            <a:ext cx="3281912" cy="3281912"/>
          </a:xfrm>
          <a:prstGeom prst="rect">
            <a:avLst/>
          </a:prstGeom>
          <a:solidFill>
            <a:schemeClr val="lt1"/>
          </a:solidFill>
          <a:ln>
            <a:noFill/>
          </a:ln>
        </p:spPr>
      </p:sp>
      <p:sp>
        <p:nvSpPr>
          <p:cNvPr id="70" name="Google Shape;70;p71"/>
          <p:cNvSpPr/>
          <p:nvPr>
            <p:ph idx="6" type="pic"/>
          </p:nvPr>
        </p:nvSpPr>
        <p:spPr>
          <a:xfrm>
            <a:off x="4320990" y="-2240128"/>
            <a:ext cx="3281912" cy="3281912"/>
          </a:xfrm>
          <a:prstGeom prst="rect">
            <a:avLst/>
          </a:prstGeom>
          <a:solidFill>
            <a:schemeClr val="lt1"/>
          </a:solidFill>
          <a:ln>
            <a:noFill/>
          </a:ln>
        </p:spPr>
      </p:sp>
      <p:sp>
        <p:nvSpPr>
          <p:cNvPr id="71" name="Google Shape;71;p71"/>
          <p:cNvSpPr/>
          <p:nvPr>
            <p:ph idx="7" type="pic"/>
          </p:nvPr>
        </p:nvSpPr>
        <p:spPr>
          <a:xfrm>
            <a:off x="2347579" y="-266717"/>
            <a:ext cx="3281912" cy="3281912"/>
          </a:xfrm>
          <a:prstGeom prst="rect">
            <a:avLst/>
          </a:prstGeom>
          <a:solidFill>
            <a:schemeClr val="lt1"/>
          </a:solidFill>
          <a:ln>
            <a:noFill/>
          </a:ln>
        </p:spPr>
      </p:sp>
      <p:sp>
        <p:nvSpPr>
          <p:cNvPr id="72" name="Google Shape;72;p71"/>
          <p:cNvSpPr/>
          <p:nvPr>
            <p:ph idx="8" type="pic"/>
          </p:nvPr>
        </p:nvSpPr>
        <p:spPr>
          <a:xfrm>
            <a:off x="4372627" y="1758331"/>
            <a:ext cx="3281912" cy="3281912"/>
          </a:xfrm>
          <a:prstGeom prst="rect">
            <a:avLst/>
          </a:prstGeom>
          <a:solidFill>
            <a:schemeClr val="lt1"/>
          </a:solidFill>
          <a:ln>
            <a:noFill/>
          </a:ln>
        </p:spPr>
      </p:sp>
      <p:sp>
        <p:nvSpPr>
          <p:cNvPr id="73" name="Google Shape;73;p71"/>
          <p:cNvSpPr/>
          <p:nvPr>
            <p:ph idx="9" type="pic"/>
          </p:nvPr>
        </p:nvSpPr>
        <p:spPr>
          <a:xfrm>
            <a:off x="10396134" y="3835016"/>
            <a:ext cx="3281912" cy="3281912"/>
          </a:xfrm>
          <a:prstGeom prst="rect">
            <a:avLst/>
          </a:prstGeom>
          <a:solidFill>
            <a:schemeClr val="lt1"/>
          </a:solidFill>
          <a:ln>
            <a:noFill/>
          </a:ln>
        </p:spPr>
      </p:sp>
      <p:sp>
        <p:nvSpPr>
          <p:cNvPr id="74" name="Google Shape;74;p71"/>
          <p:cNvSpPr/>
          <p:nvPr>
            <p:ph idx="13" type="pic"/>
          </p:nvPr>
        </p:nvSpPr>
        <p:spPr>
          <a:xfrm>
            <a:off x="6397675" y="3783379"/>
            <a:ext cx="3281912" cy="3281912"/>
          </a:xfrm>
          <a:prstGeom prst="rect">
            <a:avLst/>
          </a:prstGeom>
          <a:solidFill>
            <a:schemeClr val="lt1"/>
          </a:solidFill>
          <a:ln>
            <a:noFill/>
          </a:ln>
        </p:spPr>
      </p:sp>
      <p:sp>
        <p:nvSpPr>
          <p:cNvPr id="75" name="Google Shape;75;p71"/>
          <p:cNvSpPr/>
          <p:nvPr>
            <p:ph idx="14" type="pic"/>
          </p:nvPr>
        </p:nvSpPr>
        <p:spPr>
          <a:xfrm>
            <a:off x="8422723" y="5808427"/>
            <a:ext cx="3281912" cy="3281912"/>
          </a:xfrm>
          <a:prstGeom prst="rect">
            <a:avLst/>
          </a:prstGeom>
          <a:solidFill>
            <a:schemeClr val="lt1"/>
          </a:solid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3">
  <p:cSld name="نيـون - 3">
    <p:spTree>
      <p:nvGrpSpPr>
        <p:cNvPr id="76" name="Shape 76"/>
        <p:cNvGrpSpPr/>
        <p:nvPr/>
      </p:nvGrpSpPr>
      <p:grpSpPr>
        <a:xfrm>
          <a:off x="0" y="0"/>
          <a:ext cx="0" cy="0"/>
          <a:chOff x="0" y="0"/>
          <a:chExt cx="0" cy="0"/>
        </a:xfrm>
      </p:grpSpPr>
      <p:sp>
        <p:nvSpPr>
          <p:cNvPr id="77" name="Google Shape;77;p72"/>
          <p:cNvSpPr/>
          <p:nvPr>
            <p:ph idx="2" type="pic"/>
          </p:nvPr>
        </p:nvSpPr>
        <p:spPr>
          <a:xfrm>
            <a:off x="3962400" y="1269731"/>
            <a:ext cx="8229600" cy="5588269"/>
          </a:xfrm>
          <a:prstGeom prst="rect">
            <a:avLst/>
          </a:prstGeom>
          <a:solidFill>
            <a:schemeClr val="lt1"/>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يـون - 1">
  <p:cSld name="نيـون - 1">
    <p:spTree>
      <p:nvGrpSpPr>
        <p:cNvPr id="78" name="Shape 78"/>
        <p:cNvGrpSpPr/>
        <p:nvPr/>
      </p:nvGrpSpPr>
      <p:grpSpPr>
        <a:xfrm>
          <a:off x="0" y="0"/>
          <a:ext cx="0" cy="0"/>
          <a:chOff x="0" y="0"/>
          <a:chExt cx="0" cy="0"/>
        </a:xfrm>
      </p:grpSpPr>
      <p:sp>
        <p:nvSpPr>
          <p:cNvPr id="79" name="Google Shape;79;p73"/>
          <p:cNvSpPr/>
          <p:nvPr>
            <p:ph idx="2" type="pic"/>
          </p:nvPr>
        </p:nvSpPr>
        <p:spPr>
          <a:xfrm>
            <a:off x="0" y="0"/>
            <a:ext cx="7308090" cy="6858000"/>
          </a:xfrm>
          <a:prstGeom prst="rect">
            <a:avLst/>
          </a:prstGeom>
          <a:solidFill>
            <a:schemeClr val="lt1"/>
          </a:solidFill>
          <a:ln>
            <a:noFill/>
          </a:ln>
        </p:spPr>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2.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8"/>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i="0" lang="ar-SA" sz="1200" u="none" cap="none" strike="noStrike">
                <a:solidFill>
                  <a:schemeClr val="accent1"/>
                </a:solidFill>
                <a:latin typeface="Arial"/>
                <a:ea typeface="Arial"/>
                <a:cs typeface="Arial"/>
                <a:sym typeface="Arial"/>
              </a:rPr>
              <a:t>‹#›</a:t>
            </a:fld>
            <a:endParaRPr b="1" i="0" sz="1200" u="none" cap="none" strike="noStrike">
              <a:solidFill>
                <a:schemeClr val="accent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0.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6.jpg"/><Relationship Id="rId4" Type="http://schemas.openxmlformats.org/officeDocument/2006/relationships/image" Target="../media/image38.png"/><Relationship Id="rId5"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3.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39.png"/><Relationship Id="rId5"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1.jpg"/><Relationship Id="rId5"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1.gif"/><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image" Target="../media/image25.png"/><Relationship Id="rId5"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jp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25.png"/><Relationship Id="rId5"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13.jpg"/><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4.jpg"/><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9.jpg"/><Relationship Id="rId4" Type="http://schemas.openxmlformats.org/officeDocument/2006/relationships/image" Target="../media/image25.png"/><Relationship Id="rId5"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3.jpg"/><Relationship Id="rId4" Type="http://schemas.openxmlformats.org/officeDocument/2006/relationships/image" Target="../media/image25.png"/><Relationship Id="rId5"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9.jpg"/><Relationship Id="rId4" Type="http://schemas.openxmlformats.org/officeDocument/2006/relationships/image" Target="../media/image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6.jpg"/><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5.jpg"/><Relationship Id="rId4" Type="http://schemas.openxmlformats.org/officeDocument/2006/relationships/image" Target="../media/image24.png"/><Relationship Id="rId5" Type="http://schemas.openxmlformats.org/officeDocument/2006/relationships/image" Target="../media/image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2.jpg"/><Relationship Id="rId4" Type="http://schemas.openxmlformats.org/officeDocument/2006/relationships/image" Target="../media/image25.png"/><Relationship Id="rId5" Type="http://schemas.openxmlformats.org/officeDocument/2006/relationships/image" Target="../media/image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6.jpg"/><Relationship Id="rId4" Type="http://schemas.openxmlformats.org/officeDocument/2006/relationships/image" Target="../media/image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image" Target="../media/image10.jpg"/><Relationship Id="rId4" Type="http://schemas.openxmlformats.org/officeDocument/2006/relationships/image" Target="../media/image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28.png"/><Relationship Id="rId4" Type="http://schemas.openxmlformats.org/officeDocument/2006/relationships/image" Target="../media/image25.png"/><Relationship Id="rId5" Type="http://schemas.openxmlformats.org/officeDocument/2006/relationships/image" Target="../media/image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4.jpg"/><Relationship Id="rId4" Type="http://schemas.openxmlformats.org/officeDocument/2006/relationships/image" Target="../media/image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 Id="rId3" Type="http://schemas.openxmlformats.org/officeDocument/2006/relationships/image" Target="../media/image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 Id="rId3" Type="http://schemas.openxmlformats.org/officeDocument/2006/relationships/image" Target="../media/image27.jpg"/><Relationship Id="rId4" Type="http://schemas.openxmlformats.org/officeDocument/2006/relationships/image" Target="../media/image25.png"/><Relationship Id="rId5" Type="http://schemas.openxmlformats.org/officeDocument/2006/relationships/image" Target="../media/image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22.jpg"/><Relationship Id="rId4" Type="http://schemas.openxmlformats.org/officeDocument/2006/relationships/image" Target="../media/image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6.xml"/><Relationship Id="rId3" Type="http://schemas.openxmlformats.org/officeDocument/2006/relationships/image" Target="../media/image29.jpg"/><Relationship Id="rId4" Type="http://schemas.openxmlformats.org/officeDocument/2006/relationships/image" Target="../media/image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28.png"/><Relationship Id="rId4" Type="http://schemas.openxmlformats.org/officeDocument/2006/relationships/image" Target="../media/image25.png"/><Relationship Id="rId5" Type="http://schemas.openxmlformats.org/officeDocument/2006/relationships/image" Target="../media/image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14.jpg"/><Relationship Id="rId4" Type="http://schemas.openxmlformats.org/officeDocument/2006/relationships/image" Target="../media/image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 Id="rId3" Type="http://schemas.openxmlformats.org/officeDocument/2006/relationships/image" Target="../media/image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 Id="rId3" Type="http://schemas.openxmlformats.org/officeDocument/2006/relationships/image" Target="../media/image27.jpg"/><Relationship Id="rId4" Type="http://schemas.openxmlformats.org/officeDocument/2006/relationships/image" Target="../media/image25.png"/><Relationship Id="rId5" Type="http://schemas.openxmlformats.org/officeDocument/2006/relationships/image" Target="../media/image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22.jpg"/><Relationship Id="rId4" Type="http://schemas.openxmlformats.org/officeDocument/2006/relationships/image" Target="../media/image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image" Target="../media/image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3.xml"/><Relationship Id="rId3" Type="http://schemas.openxmlformats.org/officeDocument/2006/relationships/image" Target="../media/image29.jpg"/><Relationship Id="rId4" Type="http://schemas.openxmlformats.org/officeDocument/2006/relationships/image" Target="../media/image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11.gif"/><Relationship Id="rId4" Type="http://schemas.openxmlformats.org/officeDocument/2006/relationships/image" Target="../media/image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 Id="rId3" Type="http://schemas.openxmlformats.org/officeDocument/2006/relationships/image" Target="../media/image41.jpg"/><Relationship Id="rId4" Type="http://schemas.openxmlformats.org/officeDocument/2006/relationships/image" Target="../media/image1.jpg"/><Relationship Id="rId5" Type="http://schemas.openxmlformats.org/officeDocument/2006/relationships/image" Target="../media/image4.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42.jpg"/><Relationship Id="rId4" Type="http://schemas.openxmlformats.org/officeDocument/2006/relationships/image" Target="../media/image4.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ph idx="2" type="pic"/>
          </p:nvPr>
        </p:nvPicPr>
        <p:blipFill rotWithShape="1">
          <a:blip r:embed="rId3">
            <a:alphaModFix/>
          </a:blip>
          <a:srcRect b="0" l="2670" r="2670" t="0"/>
          <a:stretch/>
        </p:blipFill>
        <p:spPr>
          <a:xfrm>
            <a:off x="0" y="0"/>
            <a:ext cx="12192000" cy="6858000"/>
          </a:xfrm>
          <a:prstGeom prst="rect">
            <a:avLst/>
          </a:prstGeom>
          <a:solidFill>
            <a:schemeClr val="lt1"/>
          </a:solidFill>
          <a:ln>
            <a:noFill/>
          </a:ln>
        </p:spPr>
      </p:pic>
      <p:sp>
        <p:nvSpPr>
          <p:cNvPr id="85" name="Google Shape;85;p1"/>
          <p:cNvSpPr/>
          <p:nvPr/>
        </p:nvSpPr>
        <p:spPr>
          <a:xfrm>
            <a:off x="2655" y="0"/>
            <a:ext cx="12189345" cy="6858000"/>
          </a:xfrm>
          <a:prstGeom prst="rect">
            <a:avLst/>
          </a:pr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6" name="Google Shape;86;p1"/>
          <p:cNvSpPr/>
          <p:nvPr/>
        </p:nvSpPr>
        <p:spPr>
          <a:xfrm>
            <a:off x="8518391" y="-22058"/>
            <a:ext cx="3670954" cy="2528798"/>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7" name="Google Shape;87;p1"/>
          <p:cNvSpPr/>
          <p:nvPr/>
        </p:nvSpPr>
        <p:spPr>
          <a:xfrm>
            <a:off x="8173936" y="26291"/>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8" name="Google Shape;88;p1"/>
          <p:cNvSpPr/>
          <p:nvPr/>
        </p:nvSpPr>
        <p:spPr>
          <a:xfrm flipH="1">
            <a:off x="0" y="-22058"/>
            <a:ext cx="3670954" cy="2528798"/>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9" name="Google Shape;89;p1"/>
          <p:cNvSpPr/>
          <p:nvPr/>
        </p:nvSpPr>
        <p:spPr>
          <a:xfrm flipH="1">
            <a:off x="497246" y="-22058"/>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0" name="Google Shape;90;p1"/>
          <p:cNvSpPr txBox="1"/>
          <p:nvPr/>
        </p:nvSpPr>
        <p:spPr>
          <a:xfrm>
            <a:off x="3774125" y="3963455"/>
            <a:ext cx="4158511" cy="707886"/>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ar-SA" sz="4000">
                <a:solidFill>
                  <a:schemeClr val="lt2"/>
                </a:solidFill>
                <a:latin typeface="Arial"/>
                <a:ea typeface="Arial"/>
                <a:cs typeface="Arial"/>
                <a:sym typeface="Arial"/>
              </a:rPr>
              <a:t>إعداد السيرة الذاتية</a:t>
            </a:r>
            <a:endParaRPr sz="4000">
              <a:solidFill>
                <a:schemeClr val="lt2"/>
              </a:solidFill>
              <a:latin typeface="Arial"/>
              <a:ea typeface="Arial"/>
              <a:cs typeface="Arial"/>
              <a:sym typeface="Arial"/>
            </a:endParaRPr>
          </a:p>
        </p:txBody>
      </p:sp>
      <p:sp>
        <p:nvSpPr>
          <p:cNvPr id="91" name="Google Shape;91;p1"/>
          <p:cNvSpPr/>
          <p:nvPr/>
        </p:nvSpPr>
        <p:spPr>
          <a:xfrm>
            <a:off x="9645236" y="6235086"/>
            <a:ext cx="2545262" cy="626559"/>
          </a:xfrm>
          <a:custGeom>
            <a:rect b="b" l="l" r="r" t="t"/>
            <a:pathLst>
              <a:path extrusionOk="0" h="626559" w="2545262">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2" name="Google Shape;92;p1"/>
          <p:cNvSpPr/>
          <p:nvPr/>
        </p:nvSpPr>
        <p:spPr>
          <a:xfrm>
            <a:off x="10833811" y="6235086"/>
            <a:ext cx="1356901" cy="626559"/>
          </a:xfrm>
          <a:custGeom>
            <a:rect b="b" l="l" r="r" t="t"/>
            <a:pathLst>
              <a:path extrusionOk="0" h="626559" w="1356901">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3" name="Google Shape;93;p1"/>
          <p:cNvSpPr/>
          <p:nvPr/>
        </p:nvSpPr>
        <p:spPr>
          <a:xfrm>
            <a:off x="8889806" y="5807302"/>
            <a:ext cx="3300907" cy="1054343"/>
          </a:xfrm>
          <a:custGeom>
            <a:rect b="b" l="l" r="r" t="t"/>
            <a:pathLst>
              <a:path extrusionOk="0" h="1054343" w="3300907">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94" name="Google Shape;94;p1"/>
          <p:cNvGrpSpPr/>
          <p:nvPr/>
        </p:nvGrpSpPr>
        <p:grpSpPr>
          <a:xfrm>
            <a:off x="0" y="5807302"/>
            <a:ext cx="3300907" cy="1054343"/>
            <a:chOff x="0" y="5807302"/>
            <a:chExt cx="3300907" cy="1054343"/>
          </a:xfrm>
        </p:grpSpPr>
        <p:sp>
          <p:nvSpPr>
            <p:cNvPr id="95" name="Google Shape;95;p1"/>
            <p:cNvSpPr/>
            <p:nvPr/>
          </p:nvSpPr>
          <p:spPr>
            <a:xfrm flipH="1">
              <a:off x="215" y="6235086"/>
              <a:ext cx="2545262" cy="626559"/>
            </a:xfrm>
            <a:custGeom>
              <a:rect b="b" l="l" r="r" t="t"/>
              <a:pathLst>
                <a:path extrusionOk="0" h="626559" w="2545262">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6" name="Google Shape;96;p1"/>
            <p:cNvSpPr/>
            <p:nvPr/>
          </p:nvSpPr>
          <p:spPr>
            <a:xfrm flipH="1">
              <a:off x="1" y="6235086"/>
              <a:ext cx="1356901" cy="626559"/>
            </a:xfrm>
            <a:custGeom>
              <a:rect b="b" l="l" r="r" t="t"/>
              <a:pathLst>
                <a:path extrusionOk="0" h="626559" w="1356901">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7" name="Google Shape;97;p1"/>
            <p:cNvSpPr/>
            <p:nvPr/>
          </p:nvSpPr>
          <p:spPr>
            <a:xfrm flipH="1">
              <a:off x="0" y="5807302"/>
              <a:ext cx="3300907" cy="1054343"/>
            </a:xfrm>
            <a:custGeom>
              <a:rect b="b" l="l" r="r" t="t"/>
              <a:pathLst>
                <a:path extrusionOk="0" h="1054343" w="3300907">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2000"/>
                                        <p:tgtEl>
                                          <p:spTgt spid="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2"/>
          <p:cNvPicPr preferRelativeResize="0"/>
          <p:nvPr>
            <p:ph idx="2" type="pic"/>
          </p:nvPr>
        </p:nvPicPr>
        <p:blipFill rotWithShape="1">
          <a:blip r:embed="rId3">
            <a:alphaModFix/>
          </a:blip>
          <a:srcRect b="0" l="0" r="0" t="0"/>
          <a:stretch/>
        </p:blipFill>
        <p:spPr>
          <a:xfrm>
            <a:off x="96431" y="-14093"/>
            <a:ext cx="12092913" cy="6872093"/>
          </a:xfrm>
          <a:prstGeom prst="rect">
            <a:avLst/>
          </a:prstGeom>
          <a:solidFill>
            <a:schemeClr val="lt1"/>
          </a:solidFill>
          <a:ln>
            <a:noFill/>
          </a:ln>
        </p:spPr>
      </p:pic>
      <p:sp>
        <p:nvSpPr>
          <p:cNvPr id="103" name="Google Shape;103;p2"/>
          <p:cNvSpPr/>
          <p:nvPr/>
        </p:nvSpPr>
        <p:spPr>
          <a:xfrm flipH="1" rot="10800000">
            <a:off x="-1564" y="-14093"/>
            <a:ext cx="12189345" cy="6858000"/>
          </a:xfrm>
          <a:prstGeom prst="rect">
            <a:avLst/>
          </a:pr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4" name="Google Shape;104;p2"/>
          <p:cNvSpPr/>
          <p:nvPr/>
        </p:nvSpPr>
        <p:spPr>
          <a:xfrm>
            <a:off x="0" y="2018922"/>
            <a:ext cx="12190436" cy="4839077"/>
          </a:xfrm>
          <a:custGeom>
            <a:rect b="b" l="l" r="r" t="t"/>
            <a:pathLst>
              <a:path extrusionOk="0" h="5616296" w="1219043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lt1"/>
          </a:solidFill>
          <a:ln>
            <a:noFill/>
          </a:ln>
          <a:effectLst>
            <a:outerShdw blurRad="800100" sx="102000" rotWithShape="0" algn="ctr" sy="102000">
              <a:srgbClr val="000000">
                <a:alpha val="9803"/>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105" name="Google Shape;105;p2"/>
          <p:cNvSpPr txBox="1"/>
          <p:nvPr/>
        </p:nvSpPr>
        <p:spPr>
          <a:xfrm>
            <a:off x="9371680" y="3227013"/>
            <a:ext cx="1822935" cy="83099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4800">
                <a:solidFill>
                  <a:schemeClr val="accent1"/>
                </a:solidFill>
                <a:latin typeface="Arial"/>
                <a:ea typeface="Arial"/>
                <a:cs typeface="Arial"/>
                <a:sym typeface="Arial"/>
              </a:rPr>
              <a:t>ترحيب</a:t>
            </a:r>
            <a:endParaRPr b="1" sz="4800">
              <a:solidFill>
                <a:schemeClr val="accent1"/>
              </a:solidFill>
              <a:latin typeface="Arial"/>
              <a:ea typeface="Arial"/>
              <a:cs typeface="Arial"/>
              <a:sym typeface="Arial"/>
            </a:endParaRPr>
          </a:p>
        </p:txBody>
      </p:sp>
      <p:sp>
        <p:nvSpPr>
          <p:cNvPr id="106" name="Google Shape;106;p2"/>
          <p:cNvSpPr txBox="1"/>
          <p:nvPr/>
        </p:nvSpPr>
        <p:spPr>
          <a:xfrm>
            <a:off x="5297210" y="4354819"/>
            <a:ext cx="6064469" cy="1815882"/>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lang="ar-SA" sz="2800">
                <a:solidFill>
                  <a:srgbClr val="262626"/>
                </a:solidFill>
                <a:latin typeface="Arial"/>
                <a:ea typeface="Arial"/>
                <a:cs typeface="Arial"/>
                <a:sym typeface="Arial"/>
              </a:rPr>
              <a:t>نحييكم ونرحب بكم أجمل ترحيب لحضوركم ونتمنى للجميع تحقيق الاستفادة المنشودة من حضور هذا البرنامج المتميز بمشاكارتكم وإثراءاتكم.</a:t>
            </a:r>
            <a:endParaRPr sz="2800">
              <a:solidFill>
                <a:srgbClr val="262626"/>
              </a:solidFill>
              <a:latin typeface="Arial"/>
              <a:ea typeface="Arial"/>
              <a:cs typeface="Arial"/>
              <a:sym typeface="Arial"/>
            </a:endParaRPr>
          </a:p>
        </p:txBody>
      </p:sp>
      <p:sp>
        <p:nvSpPr>
          <p:cNvPr id="107" name="Google Shape;107;p2"/>
          <p:cNvSpPr/>
          <p:nvPr/>
        </p:nvSpPr>
        <p:spPr>
          <a:xfrm>
            <a:off x="8521046" y="4329202"/>
            <a:ext cx="3670954" cy="2528798"/>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108" name="Google Shape;108;p2"/>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accent1"/>
                </a:solidFill>
                <a:latin typeface="Arial"/>
                <a:ea typeface="Arial"/>
                <a:cs typeface="Arial"/>
                <a:sym typeface="Arial"/>
              </a:rPr>
              <a:t>‹#›</a:t>
            </a:fld>
            <a:endParaRPr b="1" sz="1200">
              <a:solidFill>
                <a:schemeClr val="accent1"/>
              </a:solidFill>
              <a:latin typeface="Arial"/>
              <a:ea typeface="Arial"/>
              <a:cs typeface="Arial"/>
              <a:sym typeface="Arial"/>
            </a:endParaRPr>
          </a:p>
        </p:txBody>
      </p:sp>
      <p:sp>
        <p:nvSpPr>
          <p:cNvPr id="109" name="Google Shape;109;p2"/>
          <p:cNvSpPr/>
          <p:nvPr/>
        </p:nvSpPr>
        <p:spPr>
          <a:xfrm rot="2700000">
            <a:off x="3082127" y="4466133"/>
            <a:ext cx="1312087" cy="1312087"/>
          </a:xfrm>
          <a:prstGeom prst="roundRect">
            <a:avLst>
              <a:gd fmla="val 16667" name="adj"/>
            </a:avLst>
          </a:prstGeom>
          <a:solidFill>
            <a:schemeClr val="lt1"/>
          </a:solidFill>
          <a:ln cap="flat" cmpd="sng" w="25400">
            <a:solidFill>
              <a:schemeClr val="accent1"/>
            </a:solidFill>
            <a:prstDash val="solid"/>
            <a:miter lim="8000"/>
            <a:headEnd len="sm" w="sm" type="none"/>
            <a:tailEnd len="sm" w="sm" type="none"/>
          </a:ln>
          <a:effectLst>
            <a:outerShdw blurRad="749300" sx="102000" rotWithShape="0" algn="ctr" sy="102000">
              <a:srgbClr val="000000">
                <a:alpha val="3098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pic>
        <p:nvPicPr>
          <p:cNvPr id="110" name="Google Shape;110;p2"/>
          <p:cNvPicPr preferRelativeResize="0"/>
          <p:nvPr/>
        </p:nvPicPr>
        <p:blipFill rotWithShape="1">
          <a:blip r:embed="rId4">
            <a:alphaModFix/>
          </a:blip>
          <a:srcRect b="0" l="0" r="0" t="0"/>
          <a:stretch/>
        </p:blipFill>
        <p:spPr>
          <a:xfrm>
            <a:off x="3230862" y="4676008"/>
            <a:ext cx="1014621" cy="101462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500"/>
                                        <p:tgtEl>
                                          <p:spTgt spid="1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500"/>
                                        <p:tgtEl>
                                          <p:spTgt spid="1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3"/>
          <p:cNvSpPr/>
          <p:nvPr/>
        </p:nvSpPr>
        <p:spPr>
          <a:xfrm flipH="1">
            <a:off x="8731168" y="-20622"/>
            <a:ext cx="3486150" cy="6937353"/>
          </a:xfrm>
          <a:custGeom>
            <a:rect b="b" l="l" r="r" t="t"/>
            <a:pathLst>
              <a:path extrusionOk="0" h="2912028" w="319916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صورة تحتوي على منضدة, كمبيوتر محمول, عناصر, رجل&#10;&#10;تم إنشاء الوصف تلقائياً" id="116" name="Google Shape;116;p3"/>
          <p:cNvPicPr preferRelativeResize="0"/>
          <p:nvPr>
            <p:ph idx="2" type="pic"/>
          </p:nvPr>
        </p:nvPicPr>
        <p:blipFill rotWithShape="1">
          <a:blip r:embed="rId3">
            <a:alphaModFix/>
          </a:blip>
          <a:srcRect b="0" l="0" r="0" t="0"/>
          <a:stretch/>
        </p:blipFill>
        <p:spPr>
          <a:xfrm>
            <a:off x="7787414" y="5000624"/>
            <a:ext cx="4404585" cy="1857377"/>
          </a:xfrm>
          <a:prstGeom prst="rect">
            <a:avLst/>
          </a:prstGeom>
          <a:solidFill>
            <a:schemeClr val="lt1"/>
          </a:solidFill>
          <a:ln>
            <a:noFill/>
          </a:ln>
        </p:spPr>
      </p:pic>
      <p:sp>
        <p:nvSpPr>
          <p:cNvPr id="117" name="Google Shape;117;p3"/>
          <p:cNvSpPr/>
          <p:nvPr/>
        </p:nvSpPr>
        <p:spPr>
          <a:xfrm flipH="1">
            <a:off x="7694508" y="5000624"/>
            <a:ext cx="4522809" cy="1857377"/>
          </a:xfrm>
          <a:custGeom>
            <a:rect b="b" l="l" r="r" t="t"/>
            <a:pathLst>
              <a:path extrusionOk="0" h="4171830" w="6475952">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8" name="Google Shape;118;p3"/>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pic>
        <p:nvPicPr>
          <p:cNvPr id="119" name="Google Shape;119;p3"/>
          <p:cNvPicPr preferRelativeResize="0"/>
          <p:nvPr/>
        </p:nvPicPr>
        <p:blipFill rotWithShape="1">
          <a:blip r:embed="rId4">
            <a:alphaModFix/>
          </a:blip>
          <a:srcRect b="0" l="0" r="0" t="0"/>
          <a:stretch/>
        </p:blipFill>
        <p:spPr>
          <a:xfrm>
            <a:off x="2846684" y="630677"/>
            <a:ext cx="7313684" cy="5371179"/>
          </a:xfrm>
          <a:prstGeom prst="rect">
            <a:avLst/>
          </a:prstGeom>
          <a:noFill/>
          <a:ln>
            <a:noFill/>
          </a:ln>
        </p:spPr>
      </p:pic>
      <p:sp>
        <p:nvSpPr>
          <p:cNvPr id="120" name="Google Shape;120;p3"/>
          <p:cNvSpPr txBox="1"/>
          <p:nvPr/>
        </p:nvSpPr>
        <p:spPr>
          <a:xfrm>
            <a:off x="5133976" y="261345"/>
            <a:ext cx="10050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ar-SA" sz="1800">
                <a:solidFill>
                  <a:srgbClr val="023568"/>
                </a:solidFill>
                <a:latin typeface="Arial"/>
                <a:ea typeface="Arial"/>
                <a:cs typeface="Arial"/>
                <a:sym typeface="Arial"/>
              </a:rPr>
              <a:t>الاسم</a:t>
            </a:r>
            <a:endParaRPr/>
          </a:p>
        </p:txBody>
      </p:sp>
      <p:sp>
        <p:nvSpPr>
          <p:cNvPr id="121" name="Google Shape;121;p3"/>
          <p:cNvSpPr txBox="1"/>
          <p:nvPr/>
        </p:nvSpPr>
        <p:spPr>
          <a:xfrm>
            <a:off x="7986980" y="2022644"/>
            <a:ext cx="10050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ar-SA" sz="1800">
                <a:solidFill>
                  <a:srgbClr val="023568"/>
                </a:solidFill>
                <a:latin typeface="Arial"/>
                <a:ea typeface="Arial"/>
                <a:cs typeface="Arial"/>
                <a:sym typeface="Arial"/>
              </a:rPr>
              <a:t>الكنية</a:t>
            </a:r>
            <a:endParaRPr/>
          </a:p>
        </p:txBody>
      </p:sp>
      <p:sp>
        <p:nvSpPr>
          <p:cNvPr id="122" name="Google Shape;122;p3"/>
          <p:cNvSpPr txBox="1"/>
          <p:nvPr/>
        </p:nvSpPr>
        <p:spPr>
          <a:xfrm>
            <a:off x="8093528" y="3929727"/>
            <a:ext cx="2292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ar-SA" sz="1800">
                <a:solidFill>
                  <a:srgbClr val="023568"/>
                </a:solidFill>
                <a:latin typeface="Arial"/>
                <a:ea typeface="Arial"/>
                <a:cs typeface="Arial"/>
                <a:sym typeface="Arial"/>
              </a:rPr>
              <a:t>الحالة الاجتماعية</a:t>
            </a:r>
            <a:endParaRPr/>
          </a:p>
        </p:txBody>
      </p:sp>
      <p:sp>
        <p:nvSpPr>
          <p:cNvPr id="123" name="Google Shape;123;p3"/>
          <p:cNvSpPr txBox="1"/>
          <p:nvPr/>
        </p:nvSpPr>
        <p:spPr>
          <a:xfrm>
            <a:off x="5307464" y="5826890"/>
            <a:ext cx="19498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ar-SA" sz="1800">
                <a:solidFill>
                  <a:srgbClr val="023568"/>
                </a:solidFill>
                <a:latin typeface="Arial"/>
                <a:ea typeface="Arial"/>
                <a:cs typeface="Arial"/>
                <a:sym typeface="Arial"/>
              </a:rPr>
              <a:t>الخبرات العلمية</a:t>
            </a:r>
            <a:endParaRPr/>
          </a:p>
        </p:txBody>
      </p:sp>
      <p:sp>
        <p:nvSpPr>
          <p:cNvPr id="124" name="Google Shape;124;p3"/>
          <p:cNvSpPr txBox="1"/>
          <p:nvPr/>
        </p:nvSpPr>
        <p:spPr>
          <a:xfrm>
            <a:off x="1625126" y="5586193"/>
            <a:ext cx="2309163"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SA" sz="1800">
                <a:solidFill>
                  <a:srgbClr val="023568"/>
                </a:solidFill>
                <a:latin typeface="Arial"/>
                <a:ea typeface="Arial"/>
                <a:cs typeface="Arial"/>
                <a:sym typeface="Arial"/>
              </a:rPr>
              <a:t>العمل الحالي مع مشروع طبيعة العمل</a:t>
            </a:r>
            <a:endParaRPr/>
          </a:p>
        </p:txBody>
      </p:sp>
      <p:sp>
        <p:nvSpPr>
          <p:cNvPr id="125" name="Google Shape;125;p3"/>
          <p:cNvSpPr txBox="1"/>
          <p:nvPr/>
        </p:nvSpPr>
        <p:spPr>
          <a:xfrm>
            <a:off x="1555604" y="3995266"/>
            <a:ext cx="10050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ar-SA" sz="1800">
                <a:solidFill>
                  <a:srgbClr val="023568"/>
                </a:solidFill>
                <a:latin typeface="Arial"/>
                <a:ea typeface="Arial"/>
                <a:cs typeface="Arial"/>
                <a:sym typeface="Arial"/>
              </a:rPr>
              <a:t>الهوايات</a:t>
            </a:r>
            <a:endParaRPr/>
          </a:p>
        </p:txBody>
      </p:sp>
      <p:sp>
        <p:nvSpPr>
          <p:cNvPr id="126" name="Google Shape;126;p3"/>
          <p:cNvSpPr txBox="1"/>
          <p:nvPr/>
        </p:nvSpPr>
        <p:spPr>
          <a:xfrm>
            <a:off x="876965" y="1884144"/>
            <a:ext cx="2116513"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SA" sz="1800">
                <a:solidFill>
                  <a:srgbClr val="023568"/>
                </a:solidFill>
                <a:latin typeface="Arial"/>
                <a:ea typeface="Arial"/>
                <a:cs typeface="Arial"/>
                <a:sym typeface="Arial"/>
              </a:rPr>
              <a:t>ماهي توقعاتك وأهدافك من الدورة</a:t>
            </a:r>
            <a:endParaRPr/>
          </a:p>
        </p:txBody>
      </p:sp>
      <p:sp>
        <p:nvSpPr>
          <p:cNvPr id="127" name="Google Shape;127;p3"/>
          <p:cNvSpPr/>
          <p:nvPr/>
        </p:nvSpPr>
        <p:spPr>
          <a:xfrm>
            <a:off x="4423828" y="2349446"/>
            <a:ext cx="2092556" cy="2060745"/>
          </a:xfrm>
          <a:prstGeom prst="ellipse">
            <a:avLst/>
          </a:prstGeom>
          <a:solidFill>
            <a:srgbClr val="00849E"/>
          </a:solid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ar-SA" sz="3600">
                <a:solidFill>
                  <a:srgbClr val="FFFF00"/>
                </a:solidFill>
                <a:latin typeface="Roboto"/>
                <a:ea typeface="Roboto"/>
                <a:cs typeface="Roboto"/>
                <a:sym typeface="Roboto"/>
              </a:rPr>
              <a:t>تعارف</a:t>
            </a:r>
            <a:endParaRPr sz="2800">
              <a:solidFill>
                <a:srgbClr val="FFFF00"/>
              </a:solidFill>
              <a:latin typeface="Roboto"/>
              <a:ea typeface="Roboto"/>
              <a:cs typeface="Roboto"/>
              <a:sym typeface="Roboto"/>
            </a:endParaRPr>
          </a:p>
        </p:txBody>
      </p:sp>
      <p:pic>
        <p:nvPicPr>
          <p:cNvPr descr="صورة تحتوي على نص, الخط, شعار, الرسومات&#10;&#10;قد يكون المحتوى الذي تم إنشاؤه بواسطة الذكاء الاصطناعي غير صحيح." id="128" name="Google Shape;128;p3"/>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500"/>
                                        <p:tgtEl>
                                          <p:spTgt spid="1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500"/>
                                        <p:tgtEl>
                                          <p:spTgt spid="1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500"/>
                                        <p:tgtEl>
                                          <p:spTgt spid="1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500"/>
                                        <p:tgtEl>
                                          <p:spTgt spid="1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500"/>
                                        <p:tgtEl>
                                          <p:spTgt spid="1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500"/>
                                        <p:tgtEl>
                                          <p:spTgt spid="1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500"/>
                                        <p:tgtEl>
                                          <p:spTgt spid="1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4"/>
          <p:cNvSpPr/>
          <p:nvPr/>
        </p:nvSpPr>
        <p:spPr>
          <a:xfrm>
            <a:off x="6568990" y="4461433"/>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4" name="Google Shape;134;p4"/>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pic>
        <p:nvPicPr>
          <p:cNvPr id="135" name="Google Shape;135;p4"/>
          <p:cNvPicPr preferRelativeResize="0"/>
          <p:nvPr/>
        </p:nvPicPr>
        <p:blipFill rotWithShape="1">
          <a:blip r:embed="rId3">
            <a:alphaModFix/>
          </a:blip>
          <a:srcRect b="0" l="0" r="0" t="0"/>
          <a:stretch/>
        </p:blipFill>
        <p:spPr>
          <a:xfrm>
            <a:off x="2827702" y="698239"/>
            <a:ext cx="7723824" cy="5809297"/>
          </a:xfrm>
          <a:prstGeom prst="rect">
            <a:avLst/>
          </a:prstGeom>
          <a:noFill/>
          <a:ln>
            <a:noFill/>
          </a:ln>
        </p:spPr>
      </p:pic>
      <p:sp>
        <p:nvSpPr>
          <p:cNvPr id="136" name="Google Shape;136;p4"/>
          <p:cNvSpPr/>
          <p:nvPr/>
        </p:nvSpPr>
        <p:spPr>
          <a:xfrm>
            <a:off x="8286607" y="830093"/>
            <a:ext cx="1880650" cy="331916"/>
          </a:xfrm>
          <a:prstGeom prst="rect">
            <a:avLst/>
          </a:prstGeom>
          <a:no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ar-SA" sz="1400">
                <a:solidFill>
                  <a:srgbClr val="FF0000"/>
                </a:solidFill>
                <a:latin typeface="Roboto"/>
                <a:ea typeface="Roboto"/>
                <a:cs typeface="Roboto"/>
                <a:sym typeface="Roboto"/>
              </a:rPr>
              <a:t> </a:t>
            </a:r>
            <a:r>
              <a:rPr b="1" lang="ar-SA" sz="1400">
                <a:solidFill>
                  <a:srgbClr val="262626"/>
                </a:solidFill>
                <a:latin typeface="Roboto"/>
                <a:ea typeface="Roboto"/>
                <a:cs typeface="Roboto"/>
                <a:sym typeface="Roboto"/>
              </a:rPr>
              <a:t>ساعة تدريبية   </a:t>
            </a:r>
            <a:r>
              <a:rPr b="1" lang="ar-SA" sz="1400">
                <a:solidFill>
                  <a:srgbClr val="FF0000"/>
                </a:solidFill>
                <a:latin typeface="Arial"/>
                <a:ea typeface="Arial"/>
                <a:cs typeface="Arial"/>
                <a:sym typeface="Arial"/>
              </a:rPr>
              <a:t>10</a:t>
            </a:r>
            <a:endParaRPr/>
          </a:p>
        </p:txBody>
      </p:sp>
      <p:sp>
        <p:nvSpPr>
          <p:cNvPr id="137" name="Google Shape;137;p4"/>
          <p:cNvSpPr/>
          <p:nvPr/>
        </p:nvSpPr>
        <p:spPr>
          <a:xfrm>
            <a:off x="9403715" y="1815972"/>
            <a:ext cx="2162810" cy="928370"/>
          </a:xfrm>
          <a:prstGeom prst="rect">
            <a:avLst/>
          </a:prstGeom>
          <a:noFill/>
          <a:ln>
            <a:noFill/>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None/>
            </a:pPr>
            <a:r>
              <a:rPr b="1" lang="ar-SA" sz="1400">
                <a:solidFill>
                  <a:srgbClr val="FF0000"/>
                </a:solidFill>
                <a:latin typeface="Arial"/>
                <a:ea typeface="Arial"/>
                <a:cs typeface="Arial"/>
                <a:sym typeface="Arial"/>
              </a:rPr>
              <a:t>يومان</a:t>
            </a:r>
            <a:br>
              <a:rPr b="1" lang="ar-SA" sz="1400">
                <a:solidFill>
                  <a:srgbClr val="FF0000"/>
                </a:solidFill>
                <a:latin typeface="Arial"/>
                <a:ea typeface="Arial"/>
                <a:cs typeface="Arial"/>
                <a:sym typeface="Arial"/>
              </a:rPr>
            </a:br>
            <a:r>
              <a:rPr b="1" lang="ar-SA" sz="1400">
                <a:solidFill>
                  <a:srgbClr val="FF0000"/>
                </a:solidFill>
                <a:latin typeface="Arial"/>
                <a:ea typeface="Arial"/>
                <a:cs typeface="Arial"/>
                <a:sym typeface="Arial"/>
              </a:rPr>
              <a:t>  </a:t>
            </a:r>
            <a:r>
              <a:rPr b="1" lang="ar-SA" sz="1400">
                <a:solidFill>
                  <a:schemeClr val="dk1"/>
                </a:solidFill>
                <a:latin typeface="Arial"/>
                <a:ea typeface="Arial"/>
                <a:cs typeface="Arial"/>
                <a:sym typeface="Arial"/>
              </a:rPr>
              <a:t>الوحدة التدريبية</a:t>
            </a:r>
            <a:br>
              <a:rPr b="1" lang="ar-SA" sz="1400">
                <a:solidFill>
                  <a:schemeClr val="dk1"/>
                </a:solidFill>
                <a:latin typeface="Arial"/>
                <a:ea typeface="Arial"/>
                <a:cs typeface="Arial"/>
                <a:sym typeface="Arial"/>
              </a:rPr>
            </a:br>
            <a:r>
              <a:rPr b="1" lang="ar-SA" sz="1400">
                <a:solidFill>
                  <a:srgbClr val="FF0000"/>
                </a:solidFill>
                <a:latin typeface="Arial"/>
                <a:ea typeface="Arial"/>
                <a:cs typeface="Arial"/>
                <a:sym typeface="Arial"/>
              </a:rPr>
              <a:t>5 ساعات</a:t>
            </a:r>
            <a:endParaRPr sz="1800">
              <a:solidFill>
                <a:schemeClr val="dk1"/>
              </a:solidFill>
              <a:latin typeface="Arial"/>
              <a:ea typeface="Arial"/>
              <a:cs typeface="Arial"/>
              <a:sym typeface="Arial"/>
            </a:endParaRPr>
          </a:p>
        </p:txBody>
      </p:sp>
      <p:sp>
        <p:nvSpPr>
          <p:cNvPr id="138" name="Google Shape;138;p4"/>
          <p:cNvSpPr/>
          <p:nvPr/>
        </p:nvSpPr>
        <p:spPr>
          <a:xfrm>
            <a:off x="9403715" y="4317525"/>
            <a:ext cx="1751328" cy="693494"/>
          </a:xfrm>
          <a:prstGeom prst="rect">
            <a:avLst/>
          </a:prstGeom>
          <a:no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ar-SA" sz="1400">
                <a:solidFill>
                  <a:srgbClr val="FF0000"/>
                </a:solidFill>
                <a:latin typeface="Roboto"/>
                <a:ea typeface="Roboto"/>
                <a:cs typeface="Roboto"/>
                <a:sym typeface="Roboto"/>
              </a:rPr>
              <a:t>سجل اسمك</a:t>
            </a:r>
            <a:r>
              <a:rPr b="1" lang="ar-SA" sz="1400">
                <a:solidFill>
                  <a:schemeClr val="dk1"/>
                </a:solidFill>
                <a:latin typeface="Roboto"/>
                <a:ea typeface="Roboto"/>
                <a:cs typeface="Roboto"/>
                <a:sym typeface="Roboto"/>
              </a:rPr>
              <a:t> </a:t>
            </a:r>
            <a:br>
              <a:rPr b="1" lang="ar-SA" sz="1400">
                <a:solidFill>
                  <a:schemeClr val="dk1"/>
                </a:solidFill>
                <a:latin typeface="Roboto"/>
                <a:ea typeface="Roboto"/>
                <a:cs typeface="Roboto"/>
                <a:sym typeface="Roboto"/>
              </a:rPr>
            </a:br>
            <a:r>
              <a:rPr b="1" lang="ar-SA" sz="1400">
                <a:solidFill>
                  <a:schemeClr val="dk1"/>
                </a:solidFill>
                <a:latin typeface="Roboto"/>
                <a:ea typeface="Roboto"/>
                <a:cs typeface="Roboto"/>
                <a:sym typeface="Roboto"/>
              </a:rPr>
              <a:t>في بطاقة التعارف</a:t>
            </a:r>
            <a:endParaRPr sz="1800">
              <a:solidFill>
                <a:schemeClr val="dk1"/>
              </a:solidFill>
              <a:latin typeface="Roboto"/>
              <a:ea typeface="Roboto"/>
              <a:cs typeface="Roboto"/>
              <a:sym typeface="Roboto"/>
            </a:endParaRPr>
          </a:p>
        </p:txBody>
      </p:sp>
      <p:sp>
        <p:nvSpPr>
          <p:cNvPr id="139" name="Google Shape;139;p4"/>
          <p:cNvSpPr/>
          <p:nvPr/>
        </p:nvSpPr>
        <p:spPr>
          <a:xfrm>
            <a:off x="8584134" y="6105207"/>
            <a:ext cx="2123236" cy="3098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ar-SA" sz="1400">
                <a:solidFill>
                  <a:srgbClr val="FF0000"/>
                </a:solidFill>
                <a:latin typeface="Roboto"/>
                <a:ea typeface="Roboto"/>
                <a:cs typeface="Roboto"/>
                <a:sym typeface="Roboto"/>
              </a:rPr>
              <a:t>شرح مناقشات</a:t>
            </a:r>
            <a:r>
              <a:rPr b="1" lang="ar-SA" sz="1400">
                <a:solidFill>
                  <a:schemeClr val="dk1"/>
                </a:solidFill>
                <a:latin typeface="Roboto"/>
                <a:ea typeface="Roboto"/>
                <a:cs typeface="Roboto"/>
                <a:sym typeface="Roboto"/>
              </a:rPr>
              <a:t> ورش عمل</a:t>
            </a:r>
            <a:endParaRPr sz="1800">
              <a:solidFill>
                <a:schemeClr val="dk1"/>
              </a:solidFill>
              <a:latin typeface="Roboto"/>
              <a:ea typeface="Roboto"/>
              <a:cs typeface="Roboto"/>
              <a:sym typeface="Roboto"/>
            </a:endParaRPr>
          </a:p>
        </p:txBody>
      </p:sp>
      <p:sp>
        <p:nvSpPr>
          <p:cNvPr id="140" name="Google Shape;140;p4"/>
          <p:cNvSpPr/>
          <p:nvPr/>
        </p:nvSpPr>
        <p:spPr>
          <a:xfrm>
            <a:off x="1785577" y="6105207"/>
            <a:ext cx="3053593" cy="3098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ar-SA" sz="1400">
                <a:solidFill>
                  <a:srgbClr val="FF0000"/>
                </a:solidFill>
                <a:latin typeface="Roboto"/>
                <a:ea typeface="Roboto"/>
                <a:cs typeface="Roboto"/>
                <a:sym typeface="Roboto"/>
              </a:rPr>
              <a:t>يقسم المشاركين</a:t>
            </a:r>
            <a:r>
              <a:rPr b="1" lang="ar-SA" sz="1400">
                <a:solidFill>
                  <a:schemeClr val="dk1"/>
                </a:solidFill>
                <a:latin typeface="Roboto"/>
                <a:ea typeface="Roboto"/>
                <a:cs typeface="Roboto"/>
                <a:sym typeface="Roboto"/>
              </a:rPr>
              <a:t> </a:t>
            </a:r>
            <a:r>
              <a:rPr b="1" lang="ar-SA" sz="1400">
                <a:solidFill>
                  <a:srgbClr val="FF0000"/>
                </a:solidFill>
                <a:latin typeface="Roboto"/>
                <a:ea typeface="Roboto"/>
                <a:cs typeface="Roboto"/>
                <a:sym typeface="Roboto"/>
              </a:rPr>
              <a:t>إلى </a:t>
            </a:r>
            <a:r>
              <a:rPr b="1" lang="ar-SA" sz="1400">
                <a:solidFill>
                  <a:schemeClr val="dk1"/>
                </a:solidFill>
                <a:latin typeface="Roboto"/>
                <a:ea typeface="Roboto"/>
                <a:cs typeface="Roboto"/>
                <a:sym typeface="Roboto"/>
              </a:rPr>
              <a:t>.... مجموعة</a:t>
            </a:r>
            <a:endParaRPr sz="1800">
              <a:solidFill>
                <a:schemeClr val="dk1"/>
              </a:solidFill>
              <a:latin typeface="Roboto"/>
              <a:ea typeface="Roboto"/>
              <a:cs typeface="Roboto"/>
              <a:sym typeface="Roboto"/>
            </a:endParaRPr>
          </a:p>
        </p:txBody>
      </p:sp>
      <p:sp>
        <p:nvSpPr>
          <p:cNvPr id="141" name="Google Shape;141;p4"/>
          <p:cNvSpPr/>
          <p:nvPr/>
        </p:nvSpPr>
        <p:spPr>
          <a:xfrm>
            <a:off x="1434838" y="4845247"/>
            <a:ext cx="2122488" cy="64389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ar-SA" sz="1400">
                <a:solidFill>
                  <a:srgbClr val="FF0000"/>
                </a:solidFill>
                <a:latin typeface="Arial"/>
                <a:ea typeface="Arial"/>
                <a:cs typeface="Arial"/>
                <a:sym typeface="Arial"/>
              </a:rPr>
              <a:t>سجل ملاحظاتك</a:t>
            </a:r>
            <a:r>
              <a:rPr b="1" lang="ar-SA" sz="1400">
                <a:solidFill>
                  <a:schemeClr val="dk1"/>
                </a:solidFill>
                <a:latin typeface="Arial"/>
                <a:ea typeface="Arial"/>
                <a:cs typeface="Arial"/>
                <a:sym typeface="Arial"/>
              </a:rPr>
              <a:t> بالدورة</a:t>
            </a:r>
            <a:br>
              <a:rPr b="1" lang="ar-SA" sz="1400">
                <a:solidFill>
                  <a:schemeClr val="dk1"/>
                </a:solidFill>
                <a:latin typeface="Arial"/>
                <a:ea typeface="Arial"/>
                <a:cs typeface="Arial"/>
                <a:sym typeface="Arial"/>
              </a:rPr>
            </a:br>
            <a:r>
              <a:rPr b="1" lang="ar-SA" sz="1400">
                <a:solidFill>
                  <a:schemeClr val="dk1"/>
                </a:solidFill>
                <a:latin typeface="Arial"/>
                <a:ea typeface="Arial"/>
                <a:cs typeface="Arial"/>
                <a:sym typeface="Arial"/>
              </a:rPr>
              <a:t> في نهاية الصفحة</a:t>
            </a:r>
            <a:endParaRPr sz="1800">
              <a:solidFill>
                <a:schemeClr val="dk1"/>
              </a:solidFill>
              <a:latin typeface="Arial"/>
              <a:ea typeface="Arial"/>
              <a:cs typeface="Arial"/>
              <a:sym typeface="Arial"/>
            </a:endParaRPr>
          </a:p>
          <a:p>
            <a:pPr indent="0" lvl="0" marL="0" marR="0" rtl="0" algn="l">
              <a:lnSpc>
                <a:spcPct val="115000"/>
              </a:lnSpc>
              <a:spcBef>
                <a:spcPts val="1000"/>
              </a:spcBef>
              <a:spcAft>
                <a:spcPts val="0"/>
              </a:spcAft>
              <a:buNone/>
            </a:pPr>
            <a:r>
              <a:rPr lang="ar-SA" sz="1800">
                <a:solidFill>
                  <a:schemeClr val="dk1"/>
                </a:solidFill>
                <a:latin typeface="Arial"/>
                <a:ea typeface="Arial"/>
                <a:cs typeface="Arial"/>
                <a:sym typeface="Arial"/>
              </a:rPr>
              <a:t> </a:t>
            </a:r>
            <a:endParaRPr/>
          </a:p>
        </p:txBody>
      </p:sp>
      <p:sp>
        <p:nvSpPr>
          <p:cNvPr id="142" name="Google Shape;142;p4"/>
          <p:cNvSpPr/>
          <p:nvPr/>
        </p:nvSpPr>
        <p:spPr>
          <a:xfrm>
            <a:off x="1200430" y="2430652"/>
            <a:ext cx="2591305" cy="627380"/>
          </a:xfrm>
          <a:prstGeom prst="rect">
            <a:avLst/>
          </a:prstGeom>
          <a:no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ar-SA" sz="1400">
                <a:solidFill>
                  <a:srgbClr val="FF0000"/>
                </a:solidFill>
                <a:latin typeface="Roboto"/>
                <a:ea typeface="Roboto"/>
                <a:cs typeface="Roboto"/>
                <a:sym typeface="Roboto"/>
              </a:rPr>
              <a:t>يقوم المدرب</a:t>
            </a:r>
            <a:r>
              <a:rPr b="1" lang="ar-SA" sz="1400">
                <a:solidFill>
                  <a:schemeClr val="dk1"/>
                </a:solidFill>
                <a:latin typeface="Roboto"/>
                <a:ea typeface="Roboto"/>
                <a:cs typeface="Roboto"/>
                <a:sym typeface="Roboto"/>
              </a:rPr>
              <a:t> بشرح النقاط الحاكمة في نهاية المحاضرة</a:t>
            </a:r>
            <a:endParaRPr sz="1800">
              <a:solidFill>
                <a:schemeClr val="dk1"/>
              </a:solidFill>
              <a:latin typeface="Roboto"/>
              <a:ea typeface="Roboto"/>
              <a:cs typeface="Roboto"/>
              <a:sym typeface="Roboto"/>
            </a:endParaRPr>
          </a:p>
        </p:txBody>
      </p:sp>
      <p:sp>
        <p:nvSpPr>
          <p:cNvPr id="143" name="Google Shape;143;p4"/>
          <p:cNvSpPr/>
          <p:nvPr/>
        </p:nvSpPr>
        <p:spPr>
          <a:xfrm>
            <a:off x="2260491" y="825608"/>
            <a:ext cx="2593670" cy="614680"/>
          </a:xfrm>
          <a:prstGeom prst="rect">
            <a:avLst/>
          </a:prstGeom>
          <a:noFill/>
          <a:ln>
            <a:noFill/>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None/>
            </a:pPr>
            <a:r>
              <a:rPr b="1" lang="ar-SA" sz="1400">
                <a:solidFill>
                  <a:srgbClr val="FF0000"/>
                </a:solidFill>
                <a:latin typeface="Roboto"/>
                <a:ea typeface="Roboto"/>
                <a:cs typeface="Roboto"/>
                <a:sym typeface="Roboto"/>
              </a:rPr>
              <a:t> شارك بجدية</a:t>
            </a:r>
            <a:r>
              <a:rPr b="1" lang="ar-SA" sz="1400">
                <a:solidFill>
                  <a:schemeClr val="dk1"/>
                </a:solidFill>
                <a:latin typeface="Roboto"/>
                <a:ea typeface="Roboto"/>
                <a:cs typeface="Roboto"/>
                <a:sym typeface="Roboto"/>
              </a:rPr>
              <a:t> للتأكد من اكتسابك للمعارف والمهارات المرتبطة</a:t>
            </a:r>
            <a:endParaRPr sz="1800">
              <a:solidFill>
                <a:schemeClr val="dk1"/>
              </a:solidFill>
              <a:latin typeface="Roboto"/>
              <a:ea typeface="Roboto"/>
              <a:cs typeface="Roboto"/>
              <a:sym typeface="Roboto"/>
            </a:endParaRPr>
          </a:p>
        </p:txBody>
      </p:sp>
      <p:sp>
        <p:nvSpPr>
          <p:cNvPr id="144" name="Google Shape;144;p4"/>
          <p:cNvSpPr/>
          <p:nvPr/>
        </p:nvSpPr>
        <p:spPr>
          <a:xfrm>
            <a:off x="5583559" y="2522032"/>
            <a:ext cx="2234657" cy="2234657"/>
          </a:xfrm>
          <a:prstGeom prst="ellipse">
            <a:avLst/>
          </a:prstGeom>
          <a:solidFill>
            <a:schemeClr val="accent1"/>
          </a:solidFill>
          <a:ln cap="flat" cmpd="sng" w="12700">
            <a:solidFill>
              <a:srgbClr val="02336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b="1" lang="ar-SA" sz="3200">
                <a:solidFill>
                  <a:srgbClr val="FFFF00"/>
                </a:solidFill>
                <a:latin typeface="Roboto"/>
                <a:ea typeface="Roboto"/>
                <a:cs typeface="Roboto"/>
                <a:sym typeface="Roboto"/>
              </a:rPr>
              <a:t>نظام البرنامج</a:t>
            </a:r>
            <a:endParaRPr b="1" sz="2400">
              <a:solidFill>
                <a:srgbClr val="FFFF00"/>
              </a:solidFill>
              <a:latin typeface="Roboto"/>
              <a:ea typeface="Roboto"/>
              <a:cs typeface="Roboto"/>
              <a:sym typeface="Roboto"/>
            </a:endParaRPr>
          </a:p>
        </p:txBody>
      </p:sp>
      <p:sp>
        <p:nvSpPr>
          <p:cNvPr id="145" name="Google Shape;145;p4"/>
          <p:cNvSpPr/>
          <p:nvPr/>
        </p:nvSpPr>
        <p:spPr>
          <a:xfrm rot="10800000">
            <a:off x="766" y="-420737"/>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146" name="Google Shape;146;p4"/>
          <p:cNvPicPr preferRelativeResize="0"/>
          <p:nvPr/>
        </p:nvPicPr>
        <p:blipFill rotWithShape="1">
          <a:blip r:embed="rId4">
            <a:alphaModFix/>
          </a:blip>
          <a:srcRect b="0" l="0" r="0" t="0"/>
          <a:stretch/>
        </p:blipFill>
        <p:spPr>
          <a:xfrm>
            <a:off x="10454529" y="187764"/>
            <a:ext cx="1334245" cy="93777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500"/>
                                        <p:tgtEl>
                                          <p:spTgt spid="1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500"/>
                                        <p:tgtEl>
                                          <p:spTgt spid="1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500"/>
                                        <p:tgtEl>
                                          <p:spTgt spid="1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500"/>
                                        <p:tgtEl>
                                          <p:spTgt spid="1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500"/>
                                        <p:tgtEl>
                                          <p:spTgt spid="1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5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descr="صورة تحتوي على شخص, منضدة, داخلي, نافذة&#10;&#10;تم إنشاء الوصف تلقائياً" id="151" name="Google Shape;151;p5"/>
          <p:cNvPicPr preferRelativeResize="0"/>
          <p:nvPr>
            <p:ph idx="2" type="pic"/>
          </p:nvPr>
        </p:nvPicPr>
        <p:blipFill rotWithShape="1">
          <a:blip r:embed="rId3">
            <a:alphaModFix/>
          </a:blip>
          <a:srcRect b="0" l="0" r="0" t="0"/>
          <a:stretch/>
        </p:blipFill>
        <p:spPr>
          <a:xfrm>
            <a:off x="0" y="2"/>
            <a:ext cx="4372825" cy="1741060"/>
          </a:xfrm>
          <a:prstGeom prst="rect">
            <a:avLst/>
          </a:prstGeom>
          <a:solidFill>
            <a:schemeClr val="lt1"/>
          </a:solidFill>
          <a:ln>
            <a:noFill/>
          </a:ln>
        </p:spPr>
      </p:pic>
      <p:sp>
        <p:nvSpPr>
          <p:cNvPr id="152" name="Google Shape;152;p5"/>
          <p:cNvSpPr/>
          <p:nvPr/>
        </p:nvSpPr>
        <p:spPr>
          <a:xfrm>
            <a:off x="1" y="1"/>
            <a:ext cx="4372824" cy="1741060"/>
          </a:xfrm>
          <a:custGeom>
            <a:rect b="b" l="l" r="r" t="t"/>
            <a:pathLst>
              <a:path extrusionOk="0" h="3264631" w="8199405">
                <a:moveTo>
                  <a:pt x="8199406" y="0"/>
                </a:moveTo>
                <a:lnTo>
                  <a:pt x="6280785" y="2401824"/>
                </a:lnTo>
                <a:cubicBezTo>
                  <a:pt x="5733764" y="3086576"/>
                  <a:pt x="4844701" y="3400044"/>
                  <a:pt x="3989165" y="3209830"/>
                </a:cubicBezTo>
                <a:lnTo>
                  <a:pt x="0" y="2322957"/>
                </a:lnTo>
                <a:lnTo>
                  <a:pt x="0" y="0"/>
                </a:lnTo>
                <a:lnTo>
                  <a:pt x="8199406" y="0"/>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3" name="Google Shape;153;p5"/>
          <p:cNvSpPr/>
          <p:nvPr/>
        </p:nvSpPr>
        <p:spPr>
          <a:xfrm flipH="1" rot="10800000">
            <a:off x="5180462" y="2027985"/>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154" name="Google Shape;154;p5"/>
          <p:cNvPicPr preferRelativeResize="0"/>
          <p:nvPr/>
        </p:nvPicPr>
        <p:blipFill rotWithShape="1">
          <a:blip r:embed="rId4">
            <a:alphaModFix/>
          </a:blip>
          <a:srcRect b="0" l="0" r="0" t="0"/>
          <a:stretch/>
        </p:blipFill>
        <p:spPr>
          <a:xfrm>
            <a:off x="4814742" y="2027985"/>
            <a:ext cx="4008128" cy="4346457"/>
          </a:xfrm>
          <a:prstGeom prst="rect">
            <a:avLst/>
          </a:prstGeom>
          <a:noFill/>
          <a:ln>
            <a:noFill/>
          </a:ln>
        </p:spPr>
      </p:pic>
      <p:sp>
        <p:nvSpPr>
          <p:cNvPr id="155" name="Google Shape;155;p5"/>
          <p:cNvSpPr txBox="1"/>
          <p:nvPr/>
        </p:nvSpPr>
        <p:spPr>
          <a:xfrm>
            <a:off x="4950278" y="427527"/>
            <a:ext cx="469582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ar-SA" sz="2800">
                <a:solidFill>
                  <a:srgbClr val="FF0000"/>
                </a:solidFill>
                <a:latin typeface="Arial"/>
                <a:ea typeface="Arial"/>
                <a:cs typeface="Arial"/>
                <a:sym typeface="Arial"/>
              </a:rPr>
              <a:t>أهداف البرنامج التدريبي</a:t>
            </a:r>
            <a:endParaRPr/>
          </a:p>
        </p:txBody>
      </p:sp>
      <p:sp>
        <p:nvSpPr>
          <p:cNvPr id="156" name="Google Shape;156;p5"/>
          <p:cNvSpPr txBox="1"/>
          <p:nvPr/>
        </p:nvSpPr>
        <p:spPr>
          <a:xfrm>
            <a:off x="9188590" y="1741061"/>
            <a:ext cx="2428875" cy="1169551"/>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1600">
                <a:solidFill>
                  <a:srgbClr val="FF0000"/>
                </a:solidFill>
                <a:latin typeface="Arial"/>
                <a:ea typeface="Arial"/>
                <a:cs typeface="Arial"/>
                <a:sym typeface="Arial"/>
              </a:rPr>
              <a:t>أن يتعرف المتدرب </a:t>
            </a:r>
            <a:r>
              <a:rPr lang="ar-SA" sz="1600">
                <a:solidFill>
                  <a:srgbClr val="023568"/>
                </a:solidFill>
                <a:latin typeface="Arial"/>
                <a:ea typeface="Arial"/>
                <a:cs typeface="Arial"/>
                <a:sym typeface="Arial"/>
              </a:rPr>
              <a:t>علي اهمية ان يكون لديك سيرة ذاتية ناجحة</a:t>
            </a:r>
            <a:endParaRPr sz="1600">
              <a:solidFill>
                <a:srgbClr val="023568"/>
              </a:solidFill>
              <a:latin typeface="Arial"/>
              <a:ea typeface="Arial"/>
              <a:cs typeface="Arial"/>
              <a:sym typeface="Arial"/>
            </a:endParaRPr>
          </a:p>
        </p:txBody>
      </p:sp>
      <p:sp>
        <p:nvSpPr>
          <p:cNvPr id="157" name="Google Shape;157;p5"/>
          <p:cNvSpPr txBox="1"/>
          <p:nvPr/>
        </p:nvSpPr>
        <p:spPr>
          <a:xfrm>
            <a:off x="1821554" y="1941635"/>
            <a:ext cx="3128724" cy="1169551"/>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1600">
                <a:solidFill>
                  <a:srgbClr val="FF0000"/>
                </a:solidFill>
                <a:latin typeface="Arial"/>
                <a:ea typeface="Arial"/>
                <a:cs typeface="Arial"/>
                <a:sym typeface="Arial"/>
              </a:rPr>
              <a:t>أن يلم المتدرب </a:t>
            </a:r>
            <a:r>
              <a:rPr lang="ar-SA" sz="1600">
                <a:solidFill>
                  <a:srgbClr val="023568"/>
                </a:solidFill>
                <a:latin typeface="Arial"/>
                <a:ea typeface="Arial"/>
                <a:cs typeface="Arial"/>
                <a:sym typeface="Arial"/>
              </a:rPr>
              <a:t>بالإجابات النموذجية لاكثر الاسئلة الشائعة في المقابلات الشخصية</a:t>
            </a:r>
            <a:endParaRPr sz="1800">
              <a:solidFill>
                <a:srgbClr val="023568"/>
              </a:solidFill>
              <a:latin typeface="Roboto"/>
              <a:ea typeface="Roboto"/>
              <a:cs typeface="Roboto"/>
              <a:sym typeface="Roboto"/>
            </a:endParaRPr>
          </a:p>
        </p:txBody>
      </p:sp>
      <p:sp>
        <p:nvSpPr>
          <p:cNvPr id="158" name="Google Shape;158;p5"/>
          <p:cNvSpPr txBox="1"/>
          <p:nvPr/>
        </p:nvSpPr>
        <p:spPr>
          <a:xfrm>
            <a:off x="1811332" y="5620969"/>
            <a:ext cx="3254038" cy="830997"/>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1600">
                <a:solidFill>
                  <a:srgbClr val="FF0000"/>
                </a:solidFill>
                <a:latin typeface="Arial"/>
                <a:ea typeface="Arial"/>
                <a:cs typeface="Arial"/>
                <a:sym typeface="Arial"/>
              </a:rPr>
              <a:t>أن يميز المتدرب </a:t>
            </a:r>
            <a:r>
              <a:rPr lang="ar-SA" sz="1600">
                <a:solidFill>
                  <a:srgbClr val="023568"/>
                </a:solidFill>
                <a:latin typeface="Arial"/>
                <a:ea typeface="Arial"/>
                <a:cs typeface="Arial"/>
                <a:sym typeface="Arial"/>
              </a:rPr>
              <a:t>بين نقاط قوتة وضعفة لكي يختار مجاله المناسب</a:t>
            </a:r>
            <a:endParaRPr sz="1600">
              <a:solidFill>
                <a:srgbClr val="023568"/>
              </a:solidFill>
              <a:latin typeface="Arial"/>
              <a:ea typeface="Arial"/>
              <a:cs typeface="Arial"/>
              <a:sym typeface="Arial"/>
            </a:endParaRPr>
          </a:p>
        </p:txBody>
      </p:sp>
      <p:sp>
        <p:nvSpPr>
          <p:cNvPr id="159" name="Google Shape;159;p5"/>
          <p:cNvSpPr txBox="1"/>
          <p:nvPr/>
        </p:nvSpPr>
        <p:spPr>
          <a:xfrm>
            <a:off x="8686231" y="5369726"/>
            <a:ext cx="2733106" cy="1169551"/>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1600">
                <a:solidFill>
                  <a:srgbClr val="FF0000"/>
                </a:solidFill>
                <a:latin typeface="Arial"/>
                <a:ea typeface="Arial"/>
                <a:cs typeface="Arial"/>
                <a:sym typeface="Arial"/>
              </a:rPr>
              <a:t>أن يستنبط المتدرب </a:t>
            </a:r>
            <a:r>
              <a:rPr lang="ar-SA" sz="1600">
                <a:solidFill>
                  <a:srgbClr val="023568"/>
                </a:solidFill>
                <a:latin typeface="Arial"/>
                <a:ea typeface="Arial"/>
                <a:cs typeface="Arial"/>
                <a:sym typeface="Arial"/>
              </a:rPr>
              <a:t>بعض النصائح والتوصيات التي يجب اتباعها عند كتابة السيرة الذاتية</a:t>
            </a:r>
            <a:endParaRPr sz="1600">
              <a:solidFill>
                <a:srgbClr val="023568"/>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160" name="Google Shape;160;p5"/>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5"/>
                                        </p:tgtEl>
                                        <p:attrNameLst>
                                          <p:attrName>style.visibility</p:attrName>
                                        </p:attrNameLst>
                                      </p:cBhvr>
                                      <p:to>
                                        <p:strVal val="visible"/>
                                      </p:to>
                                    </p:set>
                                    <p:anim calcmode="lin" valueType="num">
                                      <p:cBhvr additive="base">
                                        <p:cTn dur="500"/>
                                        <p:tgtEl>
                                          <p:spTgt spid="15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4"/>
                                        </p:tgtEl>
                                        <p:attrNameLst>
                                          <p:attrName>style.visibility</p:attrName>
                                        </p:attrNameLst>
                                      </p:cBhvr>
                                      <p:to>
                                        <p:strVal val="visible"/>
                                      </p:to>
                                    </p:set>
                                    <p:anim calcmode="lin" valueType="num">
                                      <p:cBhvr additive="base">
                                        <p:cTn dur="500"/>
                                        <p:tgtEl>
                                          <p:spTgt spid="15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2000"/>
                                        <p:tgtEl>
                                          <p:spTgt spid="1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2000"/>
                                        <p:tgtEl>
                                          <p:spTgt spid="1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2000"/>
                                        <p:tgtEl>
                                          <p:spTgt spid="1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2000"/>
                                        <p:tgtEl>
                                          <p:spTgt spid="1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6"/>
          <p:cNvPicPr preferRelativeResize="0"/>
          <p:nvPr>
            <p:ph idx="2" type="pic"/>
          </p:nvPr>
        </p:nvPicPr>
        <p:blipFill rotWithShape="1">
          <a:blip r:embed="rId3">
            <a:alphaModFix/>
          </a:blip>
          <a:srcRect b="5848" l="0" r="0" t="5848"/>
          <a:stretch/>
        </p:blipFill>
        <p:spPr>
          <a:xfrm>
            <a:off x="0" y="0"/>
            <a:ext cx="12192000" cy="6858000"/>
          </a:xfrm>
          <a:prstGeom prst="rect">
            <a:avLst/>
          </a:prstGeom>
          <a:solidFill>
            <a:schemeClr val="lt1"/>
          </a:solidFill>
          <a:ln>
            <a:noFill/>
          </a:ln>
        </p:spPr>
      </p:pic>
      <p:sp>
        <p:nvSpPr>
          <p:cNvPr id="166" name="Google Shape;166;p6"/>
          <p:cNvSpPr/>
          <p:nvPr/>
        </p:nvSpPr>
        <p:spPr>
          <a:xfrm flipH="1" rot="10800000">
            <a:off x="2655" y="0"/>
            <a:ext cx="12189345" cy="6858000"/>
          </a:xfrm>
          <a:prstGeom prst="rect">
            <a:avLst/>
          </a:pr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7" name="Google Shape;167;p6"/>
          <p:cNvSpPr/>
          <p:nvPr/>
        </p:nvSpPr>
        <p:spPr>
          <a:xfrm>
            <a:off x="0" y="1241704"/>
            <a:ext cx="12190436" cy="5616296"/>
          </a:xfrm>
          <a:custGeom>
            <a:rect b="b" l="l" r="r" t="t"/>
            <a:pathLst>
              <a:path extrusionOk="0" h="5616296" w="1219043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lt1"/>
          </a:solidFill>
          <a:ln>
            <a:noFill/>
          </a:ln>
          <a:effectLst>
            <a:outerShdw blurRad="800100" sx="102000" rotWithShape="0" algn="ctr" sy="102000">
              <a:srgbClr val="000000">
                <a:alpha val="9803"/>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8" name="Google Shape;168;p6"/>
          <p:cNvSpPr txBox="1"/>
          <p:nvPr/>
        </p:nvSpPr>
        <p:spPr>
          <a:xfrm>
            <a:off x="7848529" y="3470790"/>
            <a:ext cx="3823483" cy="83099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4800">
                <a:solidFill>
                  <a:schemeClr val="accent1"/>
                </a:solidFill>
                <a:latin typeface="Arial"/>
                <a:ea typeface="Arial"/>
                <a:cs typeface="Arial"/>
                <a:sym typeface="Arial"/>
              </a:rPr>
              <a:t>اليوم التدريبي</a:t>
            </a:r>
            <a:endParaRPr b="1" sz="4800">
              <a:solidFill>
                <a:schemeClr val="accent1"/>
              </a:solidFill>
              <a:latin typeface="Arial"/>
              <a:ea typeface="Arial"/>
              <a:cs typeface="Arial"/>
              <a:sym typeface="Arial"/>
            </a:endParaRPr>
          </a:p>
        </p:txBody>
      </p:sp>
      <p:sp>
        <p:nvSpPr>
          <p:cNvPr id="169" name="Google Shape;169;p6"/>
          <p:cNvSpPr/>
          <p:nvPr/>
        </p:nvSpPr>
        <p:spPr>
          <a:xfrm>
            <a:off x="8521046" y="4329202"/>
            <a:ext cx="3670954" cy="2528798"/>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170" name="Google Shape;170;p6"/>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accent1"/>
                </a:solidFill>
                <a:latin typeface="Arial"/>
                <a:ea typeface="Arial"/>
                <a:cs typeface="Arial"/>
                <a:sym typeface="Arial"/>
              </a:rPr>
              <a:t>‹#›</a:t>
            </a:fld>
            <a:endParaRPr b="1" sz="1200">
              <a:solidFill>
                <a:schemeClr val="accent1"/>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171" name="Google Shape;171;p6"/>
          <p:cNvPicPr preferRelativeResize="0"/>
          <p:nvPr/>
        </p:nvPicPr>
        <p:blipFill rotWithShape="1">
          <a:blip r:embed="rId4">
            <a:alphaModFix/>
          </a:blip>
          <a:srcRect b="0" l="0" r="0" t="0"/>
          <a:stretch/>
        </p:blipFill>
        <p:spPr>
          <a:xfrm>
            <a:off x="237067" y="3909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5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7"/>
          <p:cNvSpPr/>
          <p:nvPr/>
        </p:nvSpPr>
        <p:spPr>
          <a:xfrm flipH="1">
            <a:off x="8731168" y="-20622"/>
            <a:ext cx="3486150" cy="6937353"/>
          </a:xfrm>
          <a:custGeom>
            <a:rect b="b" l="l" r="r" t="t"/>
            <a:pathLst>
              <a:path extrusionOk="0" h="2912028" w="319916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صورة تحتوي على منضدة, كمبيوتر محمول, عناصر, رجل&#10;&#10;تم إنشاء الوصف تلقائياً" id="177" name="Google Shape;177;p7"/>
          <p:cNvPicPr preferRelativeResize="0"/>
          <p:nvPr>
            <p:ph idx="2" type="pic"/>
          </p:nvPr>
        </p:nvPicPr>
        <p:blipFill rotWithShape="1">
          <a:blip r:embed="rId3">
            <a:alphaModFix/>
          </a:blip>
          <a:srcRect b="0" l="0" r="0" t="0"/>
          <a:stretch/>
        </p:blipFill>
        <p:spPr>
          <a:xfrm>
            <a:off x="5716046" y="2686171"/>
            <a:ext cx="6475953" cy="4171831"/>
          </a:xfrm>
          <a:prstGeom prst="rect">
            <a:avLst/>
          </a:prstGeom>
          <a:solidFill>
            <a:schemeClr val="lt1"/>
          </a:solidFill>
          <a:ln>
            <a:noFill/>
          </a:ln>
        </p:spPr>
      </p:pic>
      <p:sp>
        <p:nvSpPr>
          <p:cNvPr id="178" name="Google Shape;178;p7"/>
          <p:cNvSpPr/>
          <p:nvPr/>
        </p:nvSpPr>
        <p:spPr>
          <a:xfrm flipH="1">
            <a:off x="5716048" y="2686170"/>
            <a:ext cx="6475952" cy="4171830"/>
          </a:xfrm>
          <a:custGeom>
            <a:rect b="b" l="l" r="r" t="t"/>
            <a:pathLst>
              <a:path extrusionOk="0" h="4171830" w="6475952">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9" name="Google Shape;179;p7"/>
          <p:cNvSpPr txBox="1"/>
          <p:nvPr/>
        </p:nvSpPr>
        <p:spPr>
          <a:xfrm flipH="1">
            <a:off x="3751464" y="1026137"/>
            <a:ext cx="3403955" cy="707886"/>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lang="ar-SA" sz="4000">
                <a:solidFill>
                  <a:schemeClr val="accent1"/>
                </a:solidFill>
                <a:latin typeface="Arial"/>
                <a:ea typeface="Arial"/>
                <a:cs typeface="Arial"/>
                <a:sym typeface="Arial"/>
              </a:rPr>
              <a:t>الجلسة الأولى</a:t>
            </a:r>
            <a:endParaRPr b="1" sz="4000">
              <a:solidFill>
                <a:schemeClr val="accent1"/>
              </a:solidFill>
              <a:latin typeface="Arial"/>
              <a:ea typeface="Arial"/>
              <a:cs typeface="Arial"/>
              <a:sym typeface="Arial"/>
            </a:endParaRPr>
          </a:p>
        </p:txBody>
      </p:sp>
      <p:grpSp>
        <p:nvGrpSpPr>
          <p:cNvPr id="180" name="Google Shape;180;p7"/>
          <p:cNvGrpSpPr/>
          <p:nvPr/>
        </p:nvGrpSpPr>
        <p:grpSpPr>
          <a:xfrm flipH="1">
            <a:off x="4851399" y="2745639"/>
            <a:ext cx="3733799" cy="507831"/>
            <a:chOff x="808638" y="5160824"/>
            <a:chExt cx="2784763" cy="573188"/>
          </a:xfrm>
        </p:grpSpPr>
        <p:sp>
          <p:nvSpPr>
            <p:cNvPr id="181" name="Google Shape;181;p7"/>
            <p:cNvSpPr/>
            <p:nvPr/>
          </p:nvSpPr>
          <p:spPr>
            <a:xfrm>
              <a:off x="808638" y="5234956"/>
              <a:ext cx="2759444" cy="492125"/>
            </a:xfrm>
            <a:prstGeom prst="roundRect">
              <a:avLst>
                <a:gd fmla="val 50000" name="adj"/>
              </a:avLst>
            </a:prstGeom>
            <a:gradFill>
              <a:gsLst>
                <a:gs pos="0">
                  <a:schemeClr val="accent1"/>
                </a:gs>
                <a:gs pos="100000">
                  <a:schemeClr val="accent2"/>
                </a:gs>
              </a:gsLst>
              <a:lin ang="10200000"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Arial"/>
                <a:ea typeface="Arial"/>
                <a:cs typeface="Arial"/>
                <a:sym typeface="Arial"/>
              </a:endParaRPr>
            </a:p>
          </p:txBody>
        </p:sp>
        <p:sp>
          <p:nvSpPr>
            <p:cNvPr id="182" name="Google Shape;182;p7"/>
            <p:cNvSpPr/>
            <p:nvPr/>
          </p:nvSpPr>
          <p:spPr>
            <a:xfrm>
              <a:off x="889903" y="5160824"/>
              <a:ext cx="2703498" cy="573188"/>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1800">
                  <a:solidFill>
                    <a:srgbClr val="E7E6E6"/>
                  </a:solidFill>
                  <a:latin typeface="Arial"/>
                  <a:ea typeface="Arial"/>
                  <a:cs typeface="Arial"/>
                  <a:sym typeface="Arial"/>
                </a:rPr>
                <a:t>ما هي السيرة الذاتية</a:t>
              </a:r>
              <a:endParaRPr sz="1800">
                <a:solidFill>
                  <a:srgbClr val="E7E6E6"/>
                </a:solidFill>
                <a:latin typeface="Arial"/>
                <a:ea typeface="Arial"/>
                <a:cs typeface="Arial"/>
                <a:sym typeface="Arial"/>
              </a:endParaRPr>
            </a:p>
          </p:txBody>
        </p:sp>
      </p:grpSp>
      <p:grpSp>
        <p:nvGrpSpPr>
          <p:cNvPr id="183" name="Google Shape;183;p7"/>
          <p:cNvGrpSpPr/>
          <p:nvPr/>
        </p:nvGrpSpPr>
        <p:grpSpPr>
          <a:xfrm flipH="1">
            <a:off x="3038159" y="3572769"/>
            <a:ext cx="5355771" cy="507831"/>
            <a:chOff x="634709" y="5168075"/>
            <a:chExt cx="2957714" cy="602211"/>
          </a:xfrm>
        </p:grpSpPr>
        <p:sp>
          <p:nvSpPr>
            <p:cNvPr id="184" name="Google Shape;184;p7"/>
            <p:cNvSpPr/>
            <p:nvPr/>
          </p:nvSpPr>
          <p:spPr>
            <a:xfrm>
              <a:off x="808638" y="5234956"/>
              <a:ext cx="2609850" cy="492125"/>
            </a:xfrm>
            <a:prstGeom prst="roundRect">
              <a:avLst>
                <a:gd fmla="val 50000" name="adj"/>
              </a:avLst>
            </a:prstGeom>
            <a:gradFill>
              <a:gsLst>
                <a:gs pos="0">
                  <a:schemeClr val="accent1"/>
                </a:gs>
                <a:gs pos="100000">
                  <a:schemeClr val="accent2"/>
                </a:gs>
              </a:gsLst>
              <a:lin ang="10200000"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Arial"/>
                <a:ea typeface="Arial"/>
                <a:cs typeface="Arial"/>
                <a:sym typeface="Arial"/>
              </a:endParaRPr>
            </a:p>
          </p:txBody>
        </p:sp>
        <p:sp>
          <p:nvSpPr>
            <p:cNvPr id="185" name="Google Shape;185;p7"/>
            <p:cNvSpPr/>
            <p:nvPr/>
          </p:nvSpPr>
          <p:spPr>
            <a:xfrm>
              <a:off x="634709" y="5168075"/>
              <a:ext cx="2957714" cy="602211"/>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1800">
                  <a:solidFill>
                    <a:srgbClr val="E7E6E6"/>
                  </a:solidFill>
                  <a:latin typeface="Arial"/>
                  <a:ea typeface="Arial"/>
                  <a:cs typeface="Arial"/>
                  <a:sym typeface="Arial"/>
                </a:rPr>
                <a:t>اهمية السيرة الذاتية كيفية كتابتها</a:t>
              </a:r>
              <a:endParaRPr sz="1800">
                <a:solidFill>
                  <a:srgbClr val="E7E6E6"/>
                </a:solidFill>
                <a:latin typeface="Arial"/>
                <a:ea typeface="Arial"/>
                <a:cs typeface="Arial"/>
                <a:sym typeface="Arial"/>
              </a:endParaRPr>
            </a:p>
          </p:txBody>
        </p:sp>
      </p:grpSp>
      <p:grpSp>
        <p:nvGrpSpPr>
          <p:cNvPr id="186" name="Google Shape;186;p7"/>
          <p:cNvGrpSpPr/>
          <p:nvPr/>
        </p:nvGrpSpPr>
        <p:grpSpPr>
          <a:xfrm flipH="1">
            <a:off x="1833931" y="4424143"/>
            <a:ext cx="5321488" cy="633219"/>
            <a:chOff x="778011" y="5190683"/>
            <a:chExt cx="4759721" cy="711956"/>
          </a:xfrm>
        </p:grpSpPr>
        <p:sp>
          <p:nvSpPr>
            <p:cNvPr id="187" name="Google Shape;187;p7"/>
            <p:cNvSpPr/>
            <p:nvPr/>
          </p:nvSpPr>
          <p:spPr>
            <a:xfrm>
              <a:off x="808638" y="5234956"/>
              <a:ext cx="4698466" cy="492125"/>
            </a:xfrm>
            <a:prstGeom prst="roundRect">
              <a:avLst>
                <a:gd fmla="val 50000" name="adj"/>
              </a:avLst>
            </a:prstGeom>
            <a:gradFill>
              <a:gsLst>
                <a:gs pos="0">
                  <a:schemeClr val="accent1"/>
                </a:gs>
                <a:gs pos="100000">
                  <a:schemeClr val="accent2"/>
                </a:gs>
              </a:gsLst>
              <a:lin ang="10200000"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Arial"/>
                <a:ea typeface="Arial"/>
                <a:cs typeface="Arial"/>
                <a:sym typeface="Arial"/>
              </a:endParaRPr>
            </a:p>
          </p:txBody>
        </p:sp>
        <p:sp>
          <p:nvSpPr>
            <p:cNvPr id="188" name="Google Shape;188;p7"/>
            <p:cNvSpPr/>
            <p:nvPr/>
          </p:nvSpPr>
          <p:spPr>
            <a:xfrm>
              <a:off x="778011" y="5190683"/>
              <a:ext cx="4759721" cy="711956"/>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1800">
                  <a:solidFill>
                    <a:srgbClr val="E7E6E6"/>
                  </a:solidFill>
                  <a:latin typeface="Arial"/>
                  <a:ea typeface="Arial"/>
                  <a:cs typeface="Arial"/>
                  <a:sym typeface="Arial"/>
                </a:rPr>
                <a:t>نصائح وتوصيات يجب اتباعها عند كتابة السيرة الذاتية</a:t>
              </a:r>
              <a:endParaRPr sz="1800">
                <a:solidFill>
                  <a:srgbClr val="E7E6E6"/>
                </a:solidFill>
                <a:latin typeface="Arial"/>
                <a:ea typeface="Arial"/>
                <a:cs typeface="Arial"/>
                <a:sym typeface="Arial"/>
              </a:endParaRPr>
            </a:p>
          </p:txBody>
        </p:sp>
      </p:grpSp>
      <p:sp>
        <p:nvSpPr>
          <p:cNvPr id="189" name="Google Shape;189;p7"/>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grpSp>
        <p:nvGrpSpPr>
          <p:cNvPr id="190" name="Google Shape;190;p7"/>
          <p:cNvGrpSpPr/>
          <p:nvPr/>
        </p:nvGrpSpPr>
        <p:grpSpPr>
          <a:xfrm flipH="1">
            <a:off x="905862" y="5317010"/>
            <a:ext cx="4894509" cy="756314"/>
            <a:chOff x="808638" y="5182215"/>
            <a:chExt cx="2609850" cy="888705"/>
          </a:xfrm>
        </p:grpSpPr>
        <p:sp>
          <p:nvSpPr>
            <p:cNvPr id="191" name="Google Shape;191;p7"/>
            <p:cNvSpPr/>
            <p:nvPr/>
          </p:nvSpPr>
          <p:spPr>
            <a:xfrm>
              <a:off x="808638" y="5234956"/>
              <a:ext cx="2609850" cy="492125"/>
            </a:xfrm>
            <a:prstGeom prst="roundRect">
              <a:avLst>
                <a:gd fmla="val 50000" name="adj"/>
              </a:avLst>
            </a:prstGeom>
            <a:gradFill>
              <a:gsLst>
                <a:gs pos="0">
                  <a:schemeClr val="accent1"/>
                </a:gs>
                <a:gs pos="100000">
                  <a:schemeClr val="accent2"/>
                </a:gs>
              </a:gsLst>
              <a:lin ang="10200000"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Arial"/>
                <a:ea typeface="Arial"/>
                <a:cs typeface="Arial"/>
                <a:sym typeface="Arial"/>
              </a:endParaRPr>
            </a:p>
          </p:txBody>
        </p:sp>
        <p:sp>
          <p:nvSpPr>
            <p:cNvPr id="192" name="Google Shape;192;p7"/>
            <p:cNvSpPr/>
            <p:nvPr/>
          </p:nvSpPr>
          <p:spPr>
            <a:xfrm>
              <a:off x="1092037" y="5182215"/>
              <a:ext cx="2043052" cy="888705"/>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1800">
                  <a:solidFill>
                    <a:srgbClr val="E7E6E6"/>
                  </a:solidFill>
                  <a:latin typeface="Arial"/>
                  <a:ea typeface="Arial"/>
                  <a:cs typeface="Arial"/>
                  <a:sym typeface="Arial"/>
                </a:rPr>
                <a:t>اخطاء شائعة عند كتابة السيرة الذاتية</a:t>
              </a:r>
              <a:endParaRPr sz="1800">
                <a:solidFill>
                  <a:srgbClr val="E7E6E6"/>
                </a:solidFill>
                <a:latin typeface="Arial"/>
                <a:ea typeface="Arial"/>
                <a:cs typeface="Arial"/>
                <a:sym typeface="Arial"/>
              </a:endParaRPr>
            </a:p>
          </p:txBody>
        </p:sp>
      </p:grpSp>
      <p:pic>
        <p:nvPicPr>
          <p:cNvPr descr="صورة تحتوي على نص, الخط, شعار, الرسومات&#10;&#10;قد يكون المحتوى الذي تم إنشاؤه بواسطة الذكاء الاصطناعي غير صحيح." id="193" name="Google Shape;193;p7"/>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9"/>
                                        </p:tgtEl>
                                        <p:attrNameLst>
                                          <p:attrName>style.visibility</p:attrName>
                                        </p:attrNameLst>
                                      </p:cBhvr>
                                      <p:to>
                                        <p:strVal val="visible"/>
                                      </p:to>
                                    </p:set>
                                    <p:anim calcmode="lin" valueType="num">
                                      <p:cBhvr additive="base">
                                        <p:cTn dur="500"/>
                                        <p:tgtEl>
                                          <p:spTgt spid="17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822"/>
                                        <p:tgtEl>
                                          <p:spTgt spid="1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822"/>
                                        <p:tgtEl>
                                          <p:spTgt spid="1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1822"/>
                                        <p:tgtEl>
                                          <p:spTgt spid="1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1822"/>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8"/>
          <p:cNvSpPr/>
          <p:nvPr/>
        </p:nvSpPr>
        <p:spPr>
          <a:xfrm rot="2700000">
            <a:off x="885693" y="2236000"/>
            <a:ext cx="2518611" cy="2518611"/>
          </a:xfrm>
          <a:prstGeom prst="roundRect">
            <a:avLst>
              <a:gd fmla="val 16667" name="adj"/>
            </a:avLst>
          </a:pr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9" name="Google Shape;199;p8"/>
          <p:cNvSpPr/>
          <p:nvPr/>
        </p:nvSpPr>
        <p:spPr>
          <a:xfrm flipH="1" rot="10800000">
            <a:off x="4665379" y="4093400"/>
            <a:ext cx="5152267" cy="2764598"/>
          </a:xfrm>
          <a:custGeom>
            <a:rect b="b" l="l" r="r" t="t"/>
            <a:pathLst>
              <a:path extrusionOk="0" h="1154726" w="2152015">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صورة تحتوي على مكتبة, رف, غرفة, كتاب&#10;&#10;تم إنشاء الوصف تلقائياً" id="200" name="Google Shape;200;p8"/>
          <p:cNvPicPr preferRelativeResize="0"/>
          <p:nvPr>
            <p:ph idx="3" type="pic"/>
          </p:nvPr>
        </p:nvPicPr>
        <p:blipFill rotWithShape="1">
          <a:blip r:embed="rId3">
            <a:alphaModFix/>
          </a:blip>
          <a:srcRect b="0" l="0" r="0" t="0"/>
          <a:stretch/>
        </p:blipFill>
        <p:spPr>
          <a:xfrm>
            <a:off x="1982093" y="4047374"/>
            <a:ext cx="4895105" cy="2810627"/>
          </a:xfrm>
          <a:prstGeom prst="rect">
            <a:avLst/>
          </a:prstGeom>
          <a:solidFill>
            <a:schemeClr val="lt1"/>
          </a:solidFill>
          <a:ln>
            <a:noFill/>
          </a:ln>
        </p:spPr>
      </p:pic>
      <p:pic>
        <p:nvPicPr>
          <p:cNvPr descr="صورة تحتوي على داخلي, منضدة, كمبيوتر محمول, جالس&#10;&#10;تم إنشاء الوصف تلقائياً" id="201" name="Google Shape;201;p8"/>
          <p:cNvPicPr preferRelativeResize="0"/>
          <p:nvPr>
            <p:ph idx="2" type="pic"/>
          </p:nvPr>
        </p:nvPicPr>
        <p:blipFill rotWithShape="1">
          <a:blip r:embed="rId4">
            <a:alphaModFix/>
          </a:blip>
          <a:srcRect b="0" l="0" r="0" t="0"/>
          <a:stretch/>
        </p:blipFill>
        <p:spPr>
          <a:xfrm>
            <a:off x="1982091" y="0"/>
            <a:ext cx="4895105" cy="2810627"/>
          </a:xfrm>
          <a:prstGeom prst="rect">
            <a:avLst/>
          </a:prstGeom>
          <a:solidFill>
            <a:schemeClr val="lt1"/>
          </a:solidFill>
          <a:ln>
            <a:noFill/>
          </a:ln>
        </p:spPr>
      </p:pic>
      <p:sp>
        <p:nvSpPr>
          <p:cNvPr id="202" name="Google Shape;202;p8"/>
          <p:cNvSpPr/>
          <p:nvPr/>
        </p:nvSpPr>
        <p:spPr>
          <a:xfrm rot="2700000">
            <a:off x="2517471" y="-1540948"/>
            <a:ext cx="3824343" cy="3824343"/>
          </a:xfrm>
          <a:custGeom>
            <a:rect b="b" l="l" r="r" t="t"/>
            <a:pathLst>
              <a:path extrusionOk="0" h="3824343" w="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3" name="Google Shape;203;p8"/>
          <p:cNvSpPr/>
          <p:nvPr/>
        </p:nvSpPr>
        <p:spPr>
          <a:xfrm flipH="1" rot="8100000">
            <a:off x="2517473" y="4574604"/>
            <a:ext cx="3824343" cy="3824343"/>
          </a:xfrm>
          <a:custGeom>
            <a:rect b="b" l="l" r="r" t="t"/>
            <a:pathLst>
              <a:path extrusionOk="0" h="3824343" w="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4" name="Google Shape;204;p8"/>
          <p:cNvSpPr txBox="1"/>
          <p:nvPr/>
        </p:nvSpPr>
        <p:spPr>
          <a:xfrm flipH="1">
            <a:off x="5924500" y="3980442"/>
            <a:ext cx="5147563"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3200">
                <a:solidFill>
                  <a:schemeClr val="accent1"/>
                </a:solidFill>
                <a:latin typeface="Arial"/>
                <a:ea typeface="Arial"/>
                <a:cs typeface="Arial"/>
                <a:sym typeface="Arial"/>
              </a:rPr>
              <a:t>ماذا تعرف عن السيرة الذاتية؟</a:t>
            </a:r>
            <a:endParaRPr b="1" sz="3200">
              <a:solidFill>
                <a:schemeClr val="accent1"/>
              </a:solidFill>
              <a:latin typeface="Arial"/>
              <a:ea typeface="Arial"/>
              <a:cs typeface="Arial"/>
              <a:sym typeface="Arial"/>
            </a:endParaRPr>
          </a:p>
        </p:txBody>
      </p:sp>
      <p:sp>
        <p:nvSpPr>
          <p:cNvPr id="205" name="Google Shape;205;p8"/>
          <p:cNvSpPr txBox="1"/>
          <p:nvPr/>
        </p:nvSpPr>
        <p:spPr>
          <a:xfrm flipH="1">
            <a:off x="8696417" y="3259336"/>
            <a:ext cx="2323073"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800">
                <a:solidFill>
                  <a:srgbClr val="262626"/>
                </a:solidFill>
                <a:latin typeface="Arial"/>
                <a:ea typeface="Arial"/>
                <a:cs typeface="Arial"/>
                <a:sym typeface="Arial"/>
              </a:rPr>
              <a:t>عزيزي المتدرب</a:t>
            </a:r>
            <a:endParaRPr b="1" sz="2800">
              <a:solidFill>
                <a:srgbClr val="262626"/>
              </a:solidFill>
              <a:latin typeface="Arial"/>
              <a:ea typeface="Arial"/>
              <a:cs typeface="Arial"/>
              <a:sym typeface="Arial"/>
            </a:endParaRPr>
          </a:p>
        </p:txBody>
      </p:sp>
      <p:sp>
        <p:nvSpPr>
          <p:cNvPr id="206" name="Google Shape;206;p8"/>
          <p:cNvSpPr txBox="1"/>
          <p:nvPr/>
        </p:nvSpPr>
        <p:spPr>
          <a:xfrm flipH="1">
            <a:off x="8896793" y="2386372"/>
            <a:ext cx="2122697"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800">
                <a:solidFill>
                  <a:srgbClr val="FF0000"/>
                </a:solidFill>
                <a:latin typeface="Arial"/>
                <a:ea typeface="Arial"/>
                <a:cs typeface="Arial"/>
                <a:sym typeface="Arial"/>
              </a:rPr>
              <a:t>نشاط تدريبي</a:t>
            </a:r>
            <a:endParaRPr b="1" sz="2800">
              <a:solidFill>
                <a:srgbClr val="FF0000"/>
              </a:solidFill>
              <a:latin typeface="Arial"/>
              <a:ea typeface="Arial"/>
              <a:cs typeface="Arial"/>
              <a:sym typeface="Arial"/>
            </a:endParaRPr>
          </a:p>
        </p:txBody>
      </p:sp>
      <p:sp>
        <p:nvSpPr>
          <p:cNvPr id="207" name="Google Shape;207;p8"/>
          <p:cNvSpPr txBox="1"/>
          <p:nvPr/>
        </p:nvSpPr>
        <p:spPr>
          <a:xfrm flipH="1">
            <a:off x="6890394" y="2386372"/>
            <a:ext cx="1919115"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800">
                <a:solidFill>
                  <a:schemeClr val="dk1"/>
                </a:solidFill>
                <a:latin typeface="Arial"/>
                <a:ea typeface="Arial"/>
                <a:cs typeface="Arial"/>
                <a:sym typeface="Arial"/>
              </a:rPr>
              <a:t>( جماعي )</a:t>
            </a:r>
            <a:endParaRPr b="1" sz="2800">
              <a:solidFill>
                <a:schemeClr val="dk1"/>
              </a:solidFill>
              <a:latin typeface="Arial"/>
              <a:ea typeface="Arial"/>
              <a:cs typeface="Arial"/>
              <a:sym typeface="Arial"/>
            </a:endParaRPr>
          </a:p>
        </p:txBody>
      </p:sp>
      <p:sp>
        <p:nvSpPr>
          <p:cNvPr id="208" name="Google Shape;208;p8"/>
          <p:cNvSpPr txBox="1"/>
          <p:nvPr/>
        </p:nvSpPr>
        <p:spPr>
          <a:xfrm>
            <a:off x="1115851" y="2386372"/>
            <a:ext cx="2125363" cy="264687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ar-SA" sz="16600">
                <a:solidFill>
                  <a:schemeClr val="dk1"/>
                </a:solidFill>
                <a:latin typeface="Roboto"/>
                <a:ea typeface="Roboto"/>
                <a:cs typeface="Roboto"/>
                <a:sym typeface="Roboto"/>
              </a:rPr>
              <a:t>؟</a:t>
            </a:r>
            <a:endParaRPr sz="16600">
              <a:solidFill>
                <a:schemeClr val="dk1"/>
              </a:solidFill>
              <a:latin typeface="Roboto"/>
              <a:ea typeface="Roboto"/>
              <a:cs typeface="Roboto"/>
              <a:sym typeface="Roboto"/>
            </a:endParaRPr>
          </a:p>
        </p:txBody>
      </p:sp>
      <p:pic>
        <p:nvPicPr>
          <p:cNvPr descr="صورة تحتوي على نص, الخط, شعار, الرسومات&#10;&#10;قد يكون المحتوى الذي تم إنشاؤه بواسطة الذكاء الاصطناعي غير صحيح." id="209" name="Google Shape;209;p8"/>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500"/>
                                        <p:tgtEl>
                                          <p:spTgt spid="206"/>
                                        </p:tgtEl>
                                      </p:cBhvr>
                                    </p:animEffect>
                                  </p:childTnLst>
                                </p:cTn>
                              </p:par>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500"/>
                                        <p:tgtEl>
                                          <p:spTgt spid="2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2000"/>
                                        <p:tgtEl>
                                          <p:spTgt spid="205"/>
                                        </p:tgtEl>
                                      </p:cBhvr>
                                    </p:animEffect>
                                  </p:childTnLst>
                                </p:cTn>
                              </p:par>
                              <p:par>
                                <p:cTn fill="hold" nodeType="with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2000"/>
                                        <p:tgtEl>
                                          <p:spTgt spid="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9"/>
          <p:cNvSpPr/>
          <p:nvPr/>
        </p:nvSpPr>
        <p:spPr>
          <a:xfrm>
            <a:off x="7537686" y="0"/>
            <a:ext cx="4052951" cy="2792409"/>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5" name="Google Shape;215;p9"/>
          <p:cNvSpPr txBox="1"/>
          <p:nvPr/>
        </p:nvSpPr>
        <p:spPr>
          <a:xfrm flipH="1">
            <a:off x="1813423" y="1969643"/>
            <a:ext cx="3201026" cy="646331"/>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lang="ar-SA" sz="3600">
                <a:solidFill>
                  <a:srgbClr val="FF0000"/>
                </a:solidFill>
                <a:latin typeface="Arial"/>
                <a:ea typeface="Arial"/>
                <a:cs typeface="Arial"/>
                <a:sym typeface="Arial"/>
              </a:rPr>
              <a:t>فيديو ( 1) </a:t>
            </a:r>
            <a:endParaRPr b="1" sz="3600">
              <a:solidFill>
                <a:srgbClr val="FF0000"/>
              </a:solidFill>
              <a:latin typeface="Arial"/>
              <a:ea typeface="Arial"/>
              <a:cs typeface="Arial"/>
              <a:sym typeface="Arial"/>
            </a:endParaRPr>
          </a:p>
        </p:txBody>
      </p:sp>
      <p:sp>
        <p:nvSpPr>
          <p:cNvPr id="216" name="Google Shape;216;p9"/>
          <p:cNvSpPr txBox="1"/>
          <p:nvPr/>
        </p:nvSpPr>
        <p:spPr>
          <a:xfrm flipH="1">
            <a:off x="2939842" y="3663754"/>
            <a:ext cx="2074607"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800">
                <a:solidFill>
                  <a:srgbClr val="262626"/>
                </a:solidFill>
                <a:latin typeface="Arial"/>
                <a:ea typeface="Arial"/>
                <a:cs typeface="Arial"/>
                <a:sym typeface="Arial"/>
              </a:rPr>
              <a:t>السيرة الذاتية</a:t>
            </a:r>
            <a:endParaRPr b="1" sz="2800">
              <a:solidFill>
                <a:srgbClr val="262626"/>
              </a:solidFill>
              <a:latin typeface="Arial"/>
              <a:ea typeface="Arial"/>
              <a:cs typeface="Arial"/>
              <a:sym typeface="Arial"/>
            </a:endParaRPr>
          </a:p>
        </p:txBody>
      </p:sp>
      <p:sp>
        <p:nvSpPr>
          <p:cNvPr id="217" name="Google Shape;217;p9"/>
          <p:cNvSpPr/>
          <p:nvPr/>
        </p:nvSpPr>
        <p:spPr>
          <a:xfrm>
            <a:off x="8099898" y="0"/>
            <a:ext cx="4092102" cy="2792409"/>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218" name="Google Shape;218;p9"/>
          <p:cNvPicPr preferRelativeResize="0"/>
          <p:nvPr/>
        </p:nvPicPr>
        <p:blipFill rotWithShape="1">
          <a:blip r:embed="rId3">
            <a:alphaModFix/>
          </a:blip>
          <a:srcRect b="0" l="0" r="0" t="0"/>
          <a:stretch/>
        </p:blipFill>
        <p:spPr>
          <a:xfrm rot="467690">
            <a:off x="5927126" y="2003860"/>
            <a:ext cx="5307657" cy="3319788"/>
          </a:xfrm>
          <a:prstGeom prst="rect">
            <a:avLst/>
          </a:prstGeom>
          <a:noFill/>
          <a:ln>
            <a:noFill/>
          </a:ln>
        </p:spPr>
      </p:pic>
      <p:pic>
        <p:nvPicPr>
          <p:cNvPr descr="صورة تحتوي على نص, الخط, شعار, الرسومات&#10;&#10;قد يكون المحتوى الذي تم إنشاؤه بواسطة الذكاء الاصطناعي غير صحيح." id="219" name="Google Shape;219;p9"/>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500"/>
                                        <p:tgtEl>
                                          <p:spTgt spid="2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10"/>
          <p:cNvPicPr preferRelativeResize="0"/>
          <p:nvPr>
            <p:ph idx="2" type="pic"/>
          </p:nvPr>
        </p:nvPicPr>
        <p:blipFill rotWithShape="1">
          <a:blip r:embed="rId3">
            <a:alphaModFix/>
          </a:blip>
          <a:srcRect b="952" l="23519" r="22" t="-953"/>
          <a:stretch/>
        </p:blipFill>
        <p:spPr>
          <a:xfrm>
            <a:off x="-1" y="0"/>
            <a:ext cx="9847961" cy="6858000"/>
          </a:xfrm>
          <a:prstGeom prst="rect">
            <a:avLst/>
          </a:prstGeom>
          <a:solidFill>
            <a:schemeClr val="lt1"/>
          </a:solidFill>
          <a:ln>
            <a:noFill/>
          </a:ln>
        </p:spPr>
      </p:pic>
      <p:sp>
        <p:nvSpPr>
          <p:cNvPr id="225" name="Google Shape;225;p10"/>
          <p:cNvSpPr/>
          <p:nvPr/>
        </p:nvSpPr>
        <p:spPr>
          <a:xfrm flipH="1" rot="10800000">
            <a:off x="8255416" y="5012159"/>
            <a:ext cx="3440016" cy="1845840"/>
          </a:xfrm>
          <a:custGeom>
            <a:rect b="b" l="l" r="r" t="t"/>
            <a:pathLst>
              <a:path extrusionOk="0" h="1154726" w="2152015">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226" name="Google Shape;226;p10"/>
          <p:cNvSpPr/>
          <p:nvPr/>
        </p:nvSpPr>
        <p:spPr>
          <a:xfrm flipH="1">
            <a:off x="0" y="0"/>
            <a:ext cx="9847960" cy="6858000"/>
          </a:xfrm>
          <a:custGeom>
            <a:rect b="b" l="l" r="r" t="t"/>
            <a:pathLst>
              <a:path extrusionOk="0" h="6858000" w="984796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7" name="Google Shape;227;p10"/>
          <p:cNvSpPr txBox="1"/>
          <p:nvPr/>
        </p:nvSpPr>
        <p:spPr>
          <a:xfrm flipH="1">
            <a:off x="7251453" y="1553453"/>
            <a:ext cx="3752950"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3200" u="sng">
                <a:solidFill>
                  <a:schemeClr val="dk2"/>
                </a:solidFill>
                <a:latin typeface="Arial"/>
                <a:ea typeface="Arial"/>
                <a:cs typeface="Arial"/>
                <a:sym typeface="Arial"/>
              </a:rPr>
              <a:t>ما هي السيرة الذاتية:</a:t>
            </a:r>
            <a:endParaRPr b="1" sz="3200" u="sng">
              <a:solidFill>
                <a:schemeClr val="dk2"/>
              </a:solidFill>
              <a:latin typeface="Arial"/>
              <a:ea typeface="Arial"/>
              <a:cs typeface="Arial"/>
              <a:sym typeface="Arial"/>
            </a:endParaRPr>
          </a:p>
        </p:txBody>
      </p:sp>
      <p:sp>
        <p:nvSpPr>
          <p:cNvPr id="228" name="Google Shape;228;p10"/>
          <p:cNvSpPr/>
          <p:nvPr/>
        </p:nvSpPr>
        <p:spPr>
          <a:xfrm flipH="1">
            <a:off x="3234267" y="2393312"/>
            <a:ext cx="8241484" cy="2135200"/>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تعتبر السيرة الذاتية البوابة بين الباحث عن الوظيفة وبين مدراء وأصحاب العمل وهي أول وسيلة مهمة يقوم باحث العمل بإعدادها حتى يتمكن من عرض خبراته ومؤهلاته ومسيرته المهنية بحرفية مميزة  وتسويقها أمام المدراء وأصحاب العمل السيرة الذاتية هي وسيلة للدعاية عن نفسك تستعرض فيها خبراتك ومهاراتك بشكل علمي وجذاب لصاحب العمل، أي أنها تعتبر بوابة الوصول للوظيفة.</a:t>
            </a:r>
            <a:endParaRPr sz="1800">
              <a:solidFill>
                <a:srgbClr val="3F3F3F"/>
              </a:solidFill>
              <a:latin typeface="Arial"/>
              <a:ea typeface="Arial"/>
              <a:cs typeface="Arial"/>
              <a:sym typeface="Arial"/>
            </a:endParaRPr>
          </a:p>
        </p:txBody>
      </p:sp>
      <p:pic>
        <p:nvPicPr>
          <p:cNvPr id="229" name="Google Shape;229;p10"/>
          <p:cNvPicPr preferRelativeResize="0"/>
          <p:nvPr/>
        </p:nvPicPr>
        <p:blipFill rotWithShape="1">
          <a:blip r:embed="rId4">
            <a:alphaModFix/>
          </a:blip>
          <a:srcRect b="0" l="0" r="0" t="0"/>
          <a:stretch/>
        </p:blipFill>
        <p:spPr>
          <a:xfrm>
            <a:off x="11164635" y="1524101"/>
            <a:ext cx="530797" cy="733039"/>
          </a:xfrm>
          <a:prstGeom prst="rect">
            <a:avLst/>
          </a:prstGeom>
          <a:noFill/>
          <a:ln>
            <a:noFill/>
          </a:ln>
        </p:spPr>
      </p:pic>
      <p:pic>
        <p:nvPicPr>
          <p:cNvPr descr="صورة تحتوي على نص, الخط, شعار, الرسومات&#10;&#10;قد يكون المحتوى الذي تم إنشاؤه بواسطة الذكاء الاصطناعي غير صحيح." id="230" name="Google Shape;230;p10"/>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27"/>
                                        </p:tgtEl>
                                        <p:attrNameLst>
                                          <p:attrName>style.visibility</p:attrName>
                                        </p:attrNameLst>
                                      </p:cBhvr>
                                      <p:to>
                                        <p:strVal val="visible"/>
                                      </p:to>
                                    </p:set>
                                    <p:anim calcmode="lin" valueType="num">
                                      <p:cBhvr additive="base">
                                        <p:cTn dur="500"/>
                                        <p:tgtEl>
                                          <p:spTgt spid="2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9"/>
                                        </p:tgtEl>
                                        <p:attrNameLst>
                                          <p:attrName>style.visibility</p:attrName>
                                        </p:attrNameLst>
                                      </p:cBhvr>
                                      <p:to>
                                        <p:strVal val="visible"/>
                                      </p:to>
                                    </p:set>
                                    <p:anim calcmode="lin" valueType="num">
                                      <p:cBhvr additive="base">
                                        <p:cTn dur="500"/>
                                        <p:tgtEl>
                                          <p:spTgt spid="22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500"/>
                                        <p:tgtEl>
                                          <p:spTgt spid="2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11"/>
          <p:cNvPicPr preferRelativeResize="0"/>
          <p:nvPr>
            <p:ph idx="2" type="pic"/>
          </p:nvPr>
        </p:nvPicPr>
        <p:blipFill rotWithShape="1">
          <a:blip r:embed="rId3">
            <a:alphaModFix/>
          </a:blip>
          <a:srcRect b="1915" l="4786" r="17697" t="197"/>
          <a:stretch/>
        </p:blipFill>
        <p:spPr>
          <a:xfrm>
            <a:off x="8055475" y="1219199"/>
            <a:ext cx="4114799" cy="5638801"/>
          </a:xfrm>
          <a:prstGeom prst="rect">
            <a:avLst/>
          </a:prstGeom>
          <a:solidFill>
            <a:schemeClr val="lt1"/>
          </a:solidFill>
          <a:ln>
            <a:noFill/>
          </a:ln>
        </p:spPr>
      </p:pic>
      <p:sp>
        <p:nvSpPr>
          <p:cNvPr id="236" name="Google Shape;236;p11"/>
          <p:cNvSpPr/>
          <p:nvPr/>
        </p:nvSpPr>
        <p:spPr>
          <a:xfrm flipH="1">
            <a:off x="8055474" y="1219199"/>
            <a:ext cx="4114799" cy="5638799"/>
          </a:xfrm>
          <a:custGeom>
            <a:rect b="b" l="l" r="r" t="t"/>
            <a:pathLst>
              <a:path extrusionOk="0" h="6290404" w="2469260">
                <a:moveTo>
                  <a:pt x="2469261" y="3165348"/>
                </a:moveTo>
                <a:lnTo>
                  <a:pt x="2469261" y="6290405"/>
                </a:lnTo>
                <a:lnTo>
                  <a:pt x="0" y="6290405"/>
                </a:lnTo>
                <a:lnTo>
                  <a:pt x="0" y="0"/>
                </a:lnTo>
                <a:lnTo>
                  <a:pt x="1977104" y="1977104"/>
                </a:lnTo>
                <a:cubicBezTo>
                  <a:pt x="2292191" y="2292191"/>
                  <a:pt x="2469261" y="2719673"/>
                  <a:pt x="2469261" y="3165348"/>
                </a:cubicBezTo>
                <a:close/>
              </a:path>
            </a:pathLst>
          </a:custGeom>
          <a:gradFill>
            <a:gsLst>
              <a:gs pos="0">
                <a:srgbClr val="0B4850">
                  <a:alpha val="38823"/>
                </a:srgbClr>
              </a:gs>
              <a:gs pos="98000">
                <a:srgbClr val="0B4850">
                  <a:alpha val="69803"/>
                </a:srgbClr>
              </a:gs>
              <a:gs pos="100000">
                <a:srgbClr val="0B4850">
                  <a:alpha val="69803"/>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7" name="Google Shape;237;p11"/>
          <p:cNvSpPr/>
          <p:nvPr/>
        </p:nvSpPr>
        <p:spPr>
          <a:xfrm rot="10800000">
            <a:off x="-26379" y="0"/>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8" name="Google Shape;238;p11"/>
          <p:cNvSpPr/>
          <p:nvPr/>
        </p:nvSpPr>
        <p:spPr>
          <a:xfrm flipH="1">
            <a:off x="268977" y="2633642"/>
            <a:ext cx="7404999" cy="3416320"/>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FF0000"/>
                </a:solidFill>
                <a:latin typeface="Calibri"/>
                <a:ea typeface="Calibri"/>
                <a:cs typeface="Calibri"/>
                <a:sym typeface="Calibri"/>
              </a:rPr>
              <a:t>المعلومات الشخصية الواجب إرفاقها في السيرة الذاتية الدولية ما يأتي:</a:t>
            </a:r>
            <a:endParaRPr sz="1400">
              <a:solidFill>
                <a:srgbClr val="FF0000"/>
              </a:solidFill>
              <a:latin typeface="Calibri"/>
              <a:ea typeface="Calibri"/>
              <a:cs typeface="Calibri"/>
              <a:sym typeface="Calibri"/>
            </a:endParaRPr>
          </a:p>
          <a:p>
            <a:pPr indent="-342900" lvl="0" marL="342900" marR="0" rtl="1" algn="just">
              <a:lnSpc>
                <a:spcPct val="150000"/>
              </a:lnSpc>
              <a:spcBef>
                <a:spcPts val="0"/>
              </a:spcBef>
              <a:spcAft>
                <a:spcPts val="0"/>
              </a:spcAft>
              <a:buClr>
                <a:srgbClr val="1F497D"/>
              </a:buClr>
              <a:buSzPts val="1800"/>
              <a:buFont typeface="Noto Sans Symbols"/>
              <a:buChar char="∙"/>
            </a:pPr>
            <a:r>
              <a:rPr lang="ar-SA" sz="1800">
                <a:solidFill>
                  <a:srgbClr val="1F497D"/>
                </a:solidFill>
                <a:latin typeface="Calibri"/>
                <a:ea typeface="Calibri"/>
                <a:cs typeface="Calibri"/>
                <a:sym typeface="Calibri"/>
              </a:rPr>
              <a:t>الجنسية.</a:t>
            </a:r>
            <a:endParaRPr sz="1400">
              <a:solidFill>
                <a:schemeClr val="dk1"/>
              </a:solidFill>
              <a:latin typeface="Calibri"/>
              <a:ea typeface="Calibri"/>
              <a:cs typeface="Calibri"/>
              <a:sym typeface="Calibri"/>
            </a:endParaRPr>
          </a:p>
          <a:p>
            <a:pPr indent="-342900" lvl="0" marL="342900" marR="0" rtl="1" algn="just">
              <a:lnSpc>
                <a:spcPct val="150000"/>
              </a:lnSpc>
              <a:spcBef>
                <a:spcPts val="0"/>
              </a:spcBef>
              <a:spcAft>
                <a:spcPts val="0"/>
              </a:spcAft>
              <a:buClr>
                <a:srgbClr val="1F497D"/>
              </a:buClr>
              <a:buSzPts val="1800"/>
              <a:buFont typeface="Noto Sans Symbols"/>
              <a:buChar char="∙"/>
            </a:pPr>
            <a:r>
              <a:rPr lang="ar-SA" sz="1800">
                <a:solidFill>
                  <a:srgbClr val="1F497D"/>
                </a:solidFill>
                <a:latin typeface="Calibri"/>
                <a:ea typeface="Calibri"/>
                <a:cs typeface="Calibri"/>
                <a:sym typeface="Calibri"/>
              </a:rPr>
              <a:t>الحالة الاجتماعية. </a:t>
            </a:r>
            <a:endParaRPr sz="1400">
              <a:solidFill>
                <a:schemeClr val="dk1"/>
              </a:solidFill>
              <a:latin typeface="Calibri"/>
              <a:ea typeface="Calibri"/>
              <a:cs typeface="Calibri"/>
              <a:sym typeface="Calibri"/>
            </a:endParaRPr>
          </a:p>
          <a:p>
            <a:pPr indent="-342900" lvl="0" marL="342900" marR="0" rtl="1" algn="just">
              <a:lnSpc>
                <a:spcPct val="150000"/>
              </a:lnSpc>
              <a:spcBef>
                <a:spcPts val="0"/>
              </a:spcBef>
              <a:spcAft>
                <a:spcPts val="0"/>
              </a:spcAft>
              <a:buClr>
                <a:srgbClr val="1F497D"/>
              </a:buClr>
              <a:buSzPts val="1800"/>
              <a:buFont typeface="Noto Sans Symbols"/>
              <a:buChar char="∙"/>
            </a:pPr>
            <a:r>
              <a:rPr lang="ar-SA" sz="1800">
                <a:solidFill>
                  <a:srgbClr val="1F497D"/>
                </a:solidFill>
                <a:latin typeface="Calibri"/>
                <a:ea typeface="Calibri"/>
                <a:cs typeface="Calibri"/>
                <a:sym typeface="Calibri"/>
              </a:rPr>
              <a:t>العمر. </a:t>
            </a:r>
            <a:endParaRPr sz="1400">
              <a:solidFill>
                <a:schemeClr val="dk1"/>
              </a:solidFill>
              <a:latin typeface="Calibri"/>
              <a:ea typeface="Calibri"/>
              <a:cs typeface="Calibri"/>
              <a:sym typeface="Calibri"/>
            </a:endParaRPr>
          </a:p>
          <a:p>
            <a:pPr indent="-342900" lvl="0" marL="342900" marR="0" rtl="1" algn="just">
              <a:lnSpc>
                <a:spcPct val="150000"/>
              </a:lnSpc>
              <a:spcBef>
                <a:spcPts val="0"/>
              </a:spcBef>
              <a:spcAft>
                <a:spcPts val="0"/>
              </a:spcAft>
              <a:buClr>
                <a:srgbClr val="1F497D"/>
              </a:buClr>
              <a:buSzPts val="1800"/>
              <a:buFont typeface="Noto Sans Symbols"/>
              <a:buChar char="∙"/>
            </a:pPr>
            <a:r>
              <a:rPr lang="ar-SA" sz="1800">
                <a:solidFill>
                  <a:srgbClr val="1F497D"/>
                </a:solidFill>
                <a:latin typeface="Calibri"/>
                <a:ea typeface="Calibri"/>
                <a:cs typeface="Calibri"/>
                <a:sym typeface="Calibri"/>
              </a:rPr>
              <a:t>الهوايات الشخصية. </a:t>
            </a:r>
            <a:endParaRPr sz="1400">
              <a:solidFill>
                <a:schemeClr val="dk1"/>
              </a:solidFill>
              <a:latin typeface="Calibri"/>
              <a:ea typeface="Calibri"/>
              <a:cs typeface="Calibri"/>
              <a:sym typeface="Calibri"/>
            </a:endParaRPr>
          </a:p>
          <a:p>
            <a:pPr indent="-342900" lvl="0" marL="342900" marR="0" rtl="1" algn="just">
              <a:lnSpc>
                <a:spcPct val="150000"/>
              </a:lnSpc>
              <a:spcBef>
                <a:spcPts val="0"/>
              </a:spcBef>
              <a:spcAft>
                <a:spcPts val="0"/>
              </a:spcAft>
              <a:buClr>
                <a:srgbClr val="1F497D"/>
              </a:buClr>
              <a:buSzPts val="1800"/>
              <a:buFont typeface="Noto Sans Symbols"/>
              <a:buChar char="∙"/>
            </a:pPr>
            <a:r>
              <a:rPr lang="ar-SA" sz="1800">
                <a:solidFill>
                  <a:srgbClr val="1F497D"/>
                </a:solidFill>
                <a:latin typeface="Calibri"/>
                <a:ea typeface="Calibri"/>
                <a:cs typeface="Calibri"/>
                <a:sym typeface="Calibri"/>
              </a:rPr>
              <a:t>التعليم بما في ذلك المدرسة الثانوية.</a:t>
            </a:r>
            <a:endParaRPr sz="1400">
              <a:solidFill>
                <a:schemeClr val="dk1"/>
              </a:solidFill>
              <a:latin typeface="Calibri"/>
              <a:ea typeface="Calibri"/>
              <a:cs typeface="Calibri"/>
              <a:sym typeface="Calibri"/>
            </a:endParaRPr>
          </a:p>
          <a:p>
            <a:pPr indent="0" lvl="0" marL="0" marR="0" rtl="1" algn="just">
              <a:lnSpc>
                <a:spcPct val="150000"/>
              </a:lnSpc>
              <a:spcBef>
                <a:spcPts val="0"/>
              </a:spcBef>
              <a:spcAft>
                <a:spcPts val="0"/>
              </a:spcAft>
              <a:buNone/>
            </a:pPr>
            <a:r>
              <a:rPr lang="ar-SA" sz="1800">
                <a:solidFill>
                  <a:schemeClr val="dk1"/>
                </a:solidFill>
                <a:latin typeface="Roboto"/>
                <a:ea typeface="Roboto"/>
                <a:cs typeface="Roboto"/>
                <a:sym typeface="Roboto"/>
              </a:rPr>
              <a:t> جميعنا نعلم مدى أهميّة إعداد سيرة ذاتية ناجحة للنجاح في الحصول على وظيفة الأحلام.</a:t>
            </a:r>
            <a:endParaRPr sz="1400">
              <a:solidFill>
                <a:srgbClr val="3F3F3F"/>
              </a:solidFill>
              <a:latin typeface="Arial"/>
              <a:ea typeface="Arial"/>
              <a:cs typeface="Arial"/>
              <a:sym typeface="Arial"/>
            </a:endParaRPr>
          </a:p>
        </p:txBody>
      </p:sp>
      <p:sp>
        <p:nvSpPr>
          <p:cNvPr id="239" name="Google Shape;239;p11"/>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sp>
        <p:nvSpPr>
          <p:cNvPr id="240" name="Google Shape;240;p11"/>
          <p:cNvSpPr txBox="1"/>
          <p:nvPr/>
        </p:nvSpPr>
        <p:spPr>
          <a:xfrm flipH="1">
            <a:off x="4094034" y="1672782"/>
            <a:ext cx="3752950"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3200">
                <a:solidFill>
                  <a:schemeClr val="dk2"/>
                </a:solidFill>
                <a:latin typeface="Arial"/>
                <a:ea typeface="Arial"/>
                <a:cs typeface="Arial"/>
                <a:sym typeface="Arial"/>
              </a:rPr>
              <a:t>ما هي السيرة الذاتية:</a:t>
            </a:r>
            <a:endParaRPr b="1" sz="32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241" name="Google Shape;241;p11"/>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0"/>
                                        </p:tgtEl>
                                        <p:attrNameLst>
                                          <p:attrName>style.visibility</p:attrName>
                                        </p:attrNameLst>
                                      </p:cBhvr>
                                      <p:to>
                                        <p:strVal val="visible"/>
                                      </p:to>
                                    </p:set>
                                    <p:anim calcmode="lin" valueType="num">
                                      <p:cBhvr additive="base">
                                        <p:cTn dur="500"/>
                                        <p:tgtEl>
                                          <p:spTgt spid="24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2000"/>
                                        <p:tgtEl>
                                          <p:spTgt spid="2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12"/>
          <p:cNvPicPr preferRelativeResize="0"/>
          <p:nvPr>
            <p:ph idx="2" type="pic"/>
          </p:nvPr>
        </p:nvPicPr>
        <p:blipFill rotWithShape="1">
          <a:blip r:embed="rId3">
            <a:alphaModFix/>
          </a:blip>
          <a:srcRect b="0" l="33729" r="33728" t="0"/>
          <a:stretch/>
        </p:blipFill>
        <p:spPr>
          <a:xfrm>
            <a:off x="-1" y="1430339"/>
            <a:ext cx="3714751" cy="5427662"/>
          </a:xfrm>
          <a:prstGeom prst="rect">
            <a:avLst/>
          </a:prstGeom>
          <a:solidFill>
            <a:schemeClr val="lt1"/>
          </a:solidFill>
          <a:ln>
            <a:noFill/>
          </a:ln>
        </p:spPr>
      </p:pic>
      <p:sp>
        <p:nvSpPr>
          <p:cNvPr id="247" name="Google Shape;247;p12"/>
          <p:cNvSpPr/>
          <p:nvPr/>
        </p:nvSpPr>
        <p:spPr>
          <a:xfrm flipH="1" rot="10800000">
            <a:off x="8518391" y="-22058"/>
            <a:ext cx="3670954" cy="2528798"/>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248" name="Google Shape;248;p12"/>
          <p:cNvSpPr/>
          <p:nvPr/>
        </p:nvSpPr>
        <p:spPr>
          <a:xfrm flipH="1">
            <a:off x="-1" y="1430338"/>
            <a:ext cx="3714750" cy="5427662"/>
          </a:xfrm>
          <a:custGeom>
            <a:rect b="b" l="l" r="r" t="t"/>
            <a:pathLst>
              <a:path extrusionOk="0" h="4831175" w="3306508">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9" name="Google Shape;249;p12"/>
          <p:cNvSpPr/>
          <p:nvPr/>
        </p:nvSpPr>
        <p:spPr>
          <a:xfrm>
            <a:off x="5557162" y="2840362"/>
            <a:ext cx="5922458" cy="3000821"/>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ندرك تماماً كيف يمكن لسيرة ذاتية سيئة الإعداد أن تكون عائقاً في حصولك على مبغاك. بالطبع هناك الآلاف من الوظائف الشاغرة التي يقدّم لها أعداداً هائلة من الباحثين عن العمل، على الرّغم من ذلك فإنّ قله قليلة جدّاً هي الأفضل ويتم ترشيحها للمقابلة والتوظيف هناك الآلاف من السير الذاتية السيئة التي لن تجتاز المرحلة الأولى من التوظيف حتى، ولذلك عليك أن تتأكّد أنّ سيرتك الذاتية هي الأفضل.</a:t>
            </a:r>
            <a:endParaRPr/>
          </a:p>
        </p:txBody>
      </p:sp>
      <p:sp>
        <p:nvSpPr>
          <p:cNvPr id="250" name="Google Shape;250;p12"/>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sp>
        <p:nvSpPr>
          <p:cNvPr id="251" name="Google Shape;251;p12"/>
          <p:cNvSpPr txBox="1"/>
          <p:nvPr/>
        </p:nvSpPr>
        <p:spPr>
          <a:xfrm flipH="1">
            <a:off x="7726670" y="2130744"/>
            <a:ext cx="3752950"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3200">
                <a:solidFill>
                  <a:schemeClr val="dk2"/>
                </a:solidFill>
                <a:latin typeface="Arial"/>
                <a:ea typeface="Arial"/>
                <a:cs typeface="Arial"/>
                <a:sym typeface="Arial"/>
              </a:rPr>
              <a:t>ما هي السيرة الذاتية:</a:t>
            </a:r>
            <a:endParaRPr b="1" sz="32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252" name="Google Shape;252;p12"/>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1"/>
                                        </p:tgtEl>
                                        <p:attrNameLst>
                                          <p:attrName>style.visibility</p:attrName>
                                        </p:attrNameLst>
                                      </p:cBhvr>
                                      <p:to>
                                        <p:strVal val="visible"/>
                                      </p:to>
                                    </p:set>
                                    <p:anim calcmode="lin" valueType="num">
                                      <p:cBhvr additive="base">
                                        <p:cTn dur="500"/>
                                        <p:tgtEl>
                                          <p:spTgt spid="25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500"/>
                                        <p:tgtEl>
                                          <p:spTgt spid="2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3"/>
          <p:cNvSpPr/>
          <p:nvPr/>
        </p:nvSpPr>
        <p:spPr>
          <a:xfrm rot="10800000">
            <a:off x="0" y="10785"/>
            <a:ext cx="12192000" cy="1345721"/>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8" name="Google Shape;258;p13"/>
          <p:cNvSpPr/>
          <p:nvPr/>
        </p:nvSpPr>
        <p:spPr>
          <a:xfrm rot="10800000">
            <a:off x="-21626" y="-487887"/>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9" name="Google Shape;259;p13"/>
          <p:cNvSpPr/>
          <p:nvPr/>
        </p:nvSpPr>
        <p:spPr>
          <a:xfrm>
            <a:off x="6561365" y="3953564"/>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260" name="Google Shape;260;p13"/>
          <p:cNvGrpSpPr/>
          <p:nvPr/>
        </p:nvGrpSpPr>
        <p:grpSpPr>
          <a:xfrm>
            <a:off x="7982738" y="0"/>
            <a:ext cx="4209262" cy="2528798"/>
            <a:chOff x="7982738" y="0"/>
            <a:chExt cx="4209262" cy="2528798"/>
          </a:xfrm>
        </p:grpSpPr>
        <p:sp>
          <p:nvSpPr>
            <p:cNvPr id="261" name="Google Shape;261;p13"/>
            <p:cNvSpPr/>
            <p:nvPr/>
          </p:nvSpPr>
          <p:spPr>
            <a:xfrm>
              <a:off x="8482610" y="0"/>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262" name="Google Shape;262;p13"/>
            <p:cNvSpPr/>
            <p:nvPr/>
          </p:nvSpPr>
          <p:spPr>
            <a:xfrm>
              <a:off x="7982738" y="0"/>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grpSp>
      <p:sp>
        <p:nvSpPr>
          <p:cNvPr id="263" name="Google Shape;263;p13"/>
          <p:cNvSpPr/>
          <p:nvPr/>
        </p:nvSpPr>
        <p:spPr>
          <a:xfrm>
            <a:off x="1228340" y="3395238"/>
            <a:ext cx="168853" cy="190258"/>
          </a:xfrm>
          <a:custGeom>
            <a:rect b="b" l="l" r="r" t="t"/>
            <a:pathLst>
              <a:path extrusionOk="0" h="21600" w="21600">
                <a:moveTo>
                  <a:pt x="13380" y="2662"/>
                </a:moveTo>
                <a:lnTo>
                  <a:pt x="12869" y="0"/>
                </a:lnTo>
                <a:lnTo>
                  <a:pt x="0" y="0"/>
                </a:lnTo>
                <a:lnTo>
                  <a:pt x="0" y="21600"/>
                </a:lnTo>
                <a:lnTo>
                  <a:pt x="3005" y="21600"/>
                </a:lnTo>
                <a:lnTo>
                  <a:pt x="3005" y="12659"/>
                </a:lnTo>
                <a:lnTo>
                  <a:pt x="10942" y="12659"/>
                </a:lnTo>
                <a:lnTo>
                  <a:pt x="11509" y="15321"/>
                </a:lnTo>
                <a:lnTo>
                  <a:pt x="21600" y="15321"/>
                </a:lnTo>
                <a:lnTo>
                  <a:pt x="21600" y="2662"/>
                </a:lnTo>
                <a:lnTo>
                  <a:pt x="13380" y="2662"/>
                </a:lnTo>
              </a:path>
            </a:pathLst>
          </a:custGeom>
          <a:solidFill>
            <a:srgbClr val="FFFFFF"/>
          </a:solidFill>
          <a:ln>
            <a:noFill/>
          </a:ln>
        </p:spPr>
        <p:txBody>
          <a:bodyPr anchorCtr="0" anchor="ctr" bIns="45700" lIns="22850" spcFirstLastPara="1" rIns="22850" wrap="square" tIns="45700">
            <a:noAutofit/>
          </a:bodyPr>
          <a:lstStyle/>
          <a:p>
            <a:pPr indent="0" lvl="0" marL="0" marR="0" rtl="0" algn="l">
              <a:spcBef>
                <a:spcPts val="0"/>
              </a:spcBef>
              <a:spcAft>
                <a:spcPts val="0"/>
              </a:spcAft>
              <a:buNone/>
            </a:pPr>
            <a:r>
              <a:t/>
            </a:r>
            <a:endParaRPr sz="900">
              <a:solidFill>
                <a:schemeClr val="dk1"/>
              </a:solidFill>
              <a:latin typeface="Roboto"/>
              <a:ea typeface="Roboto"/>
              <a:cs typeface="Roboto"/>
              <a:sym typeface="Roboto"/>
            </a:endParaRPr>
          </a:p>
        </p:txBody>
      </p:sp>
      <p:sp>
        <p:nvSpPr>
          <p:cNvPr id="264" name="Google Shape;264;p13"/>
          <p:cNvSpPr/>
          <p:nvPr/>
        </p:nvSpPr>
        <p:spPr>
          <a:xfrm>
            <a:off x="1517744" y="4138202"/>
            <a:ext cx="227229" cy="192205"/>
          </a:xfrm>
          <a:custGeom>
            <a:rect b="b" l="l" r="r" t="t"/>
            <a:pathLst>
              <a:path extrusionOk="0" h="21600" w="21600">
                <a:moveTo>
                  <a:pt x="8632" y="21600"/>
                </a:moveTo>
                <a:lnTo>
                  <a:pt x="8632" y="13854"/>
                </a:lnTo>
                <a:lnTo>
                  <a:pt x="12968" y="13854"/>
                </a:lnTo>
                <a:lnTo>
                  <a:pt x="12968" y="21600"/>
                </a:lnTo>
                <a:lnTo>
                  <a:pt x="18316" y="21600"/>
                </a:lnTo>
                <a:lnTo>
                  <a:pt x="18316" y="11421"/>
                </a:lnTo>
                <a:lnTo>
                  <a:pt x="21600" y="11421"/>
                </a:lnTo>
                <a:lnTo>
                  <a:pt x="10695" y="0"/>
                </a:lnTo>
                <a:lnTo>
                  <a:pt x="0" y="11421"/>
                </a:lnTo>
                <a:lnTo>
                  <a:pt x="3284" y="11421"/>
                </a:lnTo>
                <a:lnTo>
                  <a:pt x="3284" y="21600"/>
                </a:lnTo>
                <a:lnTo>
                  <a:pt x="8632" y="21600"/>
                </a:lnTo>
              </a:path>
            </a:pathLst>
          </a:custGeom>
          <a:solidFill>
            <a:srgbClr val="FFFFFF"/>
          </a:solidFill>
          <a:ln>
            <a:noFill/>
          </a:ln>
        </p:spPr>
        <p:txBody>
          <a:bodyPr anchorCtr="0" anchor="ctr" bIns="45700" lIns="22850" spcFirstLastPara="1" rIns="22850" wrap="square" tIns="45700">
            <a:noAutofit/>
          </a:bodyPr>
          <a:lstStyle/>
          <a:p>
            <a:pPr indent="0" lvl="0" marL="0" marR="0" rtl="0" algn="l">
              <a:spcBef>
                <a:spcPts val="0"/>
              </a:spcBef>
              <a:spcAft>
                <a:spcPts val="0"/>
              </a:spcAft>
              <a:buNone/>
            </a:pPr>
            <a:r>
              <a:t/>
            </a:r>
            <a:endParaRPr sz="900">
              <a:solidFill>
                <a:schemeClr val="dk1"/>
              </a:solidFill>
              <a:latin typeface="Roboto"/>
              <a:ea typeface="Roboto"/>
              <a:cs typeface="Roboto"/>
              <a:sym typeface="Roboto"/>
            </a:endParaRPr>
          </a:p>
        </p:txBody>
      </p:sp>
      <p:sp>
        <p:nvSpPr>
          <p:cNvPr id="265" name="Google Shape;265;p13"/>
          <p:cNvSpPr/>
          <p:nvPr/>
        </p:nvSpPr>
        <p:spPr>
          <a:xfrm>
            <a:off x="2286649" y="4410311"/>
            <a:ext cx="195940" cy="218382"/>
          </a:xfrm>
          <a:custGeom>
            <a:rect b="b" l="l" r="r" t="t"/>
            <a:pathLst>
              <a:path extrusionOk="0" h="21600" w="21600">
                <a:moveTo>
                  <a:pt x="18125" y="16253"/>
                </a:moveTo>
                <a:lnTo>
                  <a:pt x="3710" y="16253"/>
                </a:lnTo>
                <a:lnTo>
                  <a:pt x="3710" y="13979"/>
                </a:lnTo>
                <a:lnTo>
                  <a:pt x="18125" y="13979"/>
                </a:lnTo>
                <a:lnTo>
                  <a:pt x="18125" y="16253"/>
                </a:lnTo>
                <a:close/>
                <a:moveTo>
                  <a:pt x="18125" y="11916"/>
                </a:moveTo>
                <a:lnTo>
                  <a:pt x="3710" y="11916"/>
                </a:lnTo>
                <a:lnTo>
                  <a:pt x="3710" y="9684"/>
                </a:lnTo>
                <a:lnTo>
                  <a:pt x="18125" y="9684"/>
                </a:lnTo>
                <a:lnTo>
                  <a:pt x="18125" y="11916"/>
                </a:lnTo>
                <a:close/>
                <a:moveTo>
                  <a:pt x="18125" y="7621"/>
                </a:moveTo>
                <a:lnTo>
                  <a:pt x="3710" y="7621"/>
                </a:lnTo>
                <a:lnTo>
                  <a:pt x="3710" y="5558"/>
                </a:lnTo>
                <a:lnTo>
                  <a:pt x="18125" y="5558"/>
                </a:lnTo>
                <a:lnTo>
                  <a:pt x="18125" y="7621"/>
                </a:lnTo>
                <a:close/>
                <a:moveTo>
                  <a:pt x="0" y="21600"/>
                </a:moveTo>
                <a:lnTo>
                  <a:pt x="1831" y="19958"/>
                </a:lnTo>
                <a:lnTo>
                  <a:pt x="3710" y="21600"/>
                </a:lnTo>
                <a:lnTo>
                  <a:pt x="5541" y="19958"/>
                </a:lnTo>
                <a:lnTo>
                  <a:pt x="7372" y="21600"/>
                </a:lnTo>
                <a:lnTo>
                  <a:pt x="9203" y="19958"/>
                </a:lnTo>
                <a:lnTo>
                  <a:pt x="10800" y="21600"/>
                </a:lnTo>
                <a:lnTo>
                  <a:pt x="12631" y="19958"/>
                </a:lnTo>
                <a:lnTo>
                  <a:pt x="14463" y="21600"/>
                </a:lnTo>
                <a:lnTo>
                  <a:pt x="16294" y="19958"/>
                </a:lnTo>
                <a:lnTo>
                  <a:pt x="18125" y="21600"/>
                </a:lnTo>
                <a:lnTo>
                  <a:pt x="19957" y="19958"/>
                </a:lnTo>
                <a:lnTo>
                  <a:pt x="21600" y="21600"/>
                </a:lnTo>
                <a:lnTo>
                  <a:pt x="21600" y="0"/>
                </a:lnTo>
                <a:lnTo>
                  <a:pt x="19957" y="1642"/>
                </a:lnTo>
                <a:lnTo>
                  <a:pt x="18125" y="0"/>
                </a:lnTo>
                <a:lnTo>
                  <a:pt x="16294" y="1642"/>
                </a:lnTo>
                <a:lnTo>
                  <a:pt x="14463" y="0"/>
                </a:lnTo>
                <a:lnTo>
                  <a:pt x="12631" y="1642"/>
                </a:lnTo>
                <a:lnTo>
                  <a:pt x="10800" y="0"/>
                </a:lnTo>
                <a:lnTo>
                  <a:pt x="9203" y="1642"/>
                </a:lnTo>
                <a:lnTo>
                  <a:pt x="7372" y="0"/>
                </a:lnTo>
                <a:lnTo>
                  <a:pt x="5541" y="1642"/>
                </a:lnTo>
                <a:lnTo>
                  <a:pt x="3710" y="0"/>
                </a:lnTo>
                <a:lnTo>
                  <a:pt x="1831" y="1642"/>
                </a:lnTo>
                <a:lnTo>
                  <a:pt x="0" y="0"/>
                </a:lnTo>
                <a:lnTo>
                  <a:pt x="0" y="21600"/>
                </a:lnTo>
                <a:close/>
              </a:path>
            </a:pathLst>
          </a:custGeom>
          <a:solidFill>
            <a:srgbClr val="FFFFFF"/>
          </a:solidFill>
          <a:ln>
            <a:noFill/>
          </a:ln>
        </p:spPr>
        <p:txBody>
          <a:bodyPr anchorCtr="0" anchor="ctr" bIns="45700" lIns="22850" spcFirstLastPara="1" rIns="22850" wrap="square" tIns="45700">
            <a:noAutofit/>
          </a:bodyPr>
          <a:lstStyle/>
          <a:p>
            <a:pPr indent="0" lvl="0" marL="0" marR="0" rtl="0" algn="l">
              <a:spcBef>
                <a:spcPts val="0"/>
              </a:spcBef>
              <a:spcAft>
                <a:spcPts val="0"/>
              </a:spcAft>
              <a:buNone/>
            </a:pPr>
            <a:r>
              <a:t/>
            </a:r>
            <a:endParaRPr sz="900">
              <a:solidFill>
                <a:schemeClr val="dk1"/>
              </a:solidFill>
              <a:latin typeface="Roboto"/>
              <a:ea typeface="Roboto"/>
              <a:cs typeface="Roboto"/>
              <a:sym typeface="Roboto"/>
            </a:endParaRPr>
          </a:p>
        </p:txBody>
      </p:sp>
      <p:sp>
        <p:nvSpPr>
          <p:cNvPr id="266" name="Google Shape;266;p13"/>
          <p:cNvSpPr/>
          <p:nvPr/>
        </p:nvSpPr>
        <p:spPr>
          <a:xfrm>
            <a:off x="2263268" y="2303480"/>
            <a:ext cx="173943" cy="228317"/>
          </a:xfrm>
          <a:custGeom>
            <a:rect b="b" l="l" r="r" t="t"/>
            <a:pathLst>
              <a:path extrusionOk="0" h="21600" w="21600">
                <a:moveTo>
                  <a:pt x="18755" y="7066"/>
                </a:moveTo>
                <a:lnTo>
                  <a:pt x="17491" y="7066"/>
                </a:lnTo>
                <a:lnTo>
                  <a:pt x="17491" y="5099"/>
                </a:lnTo>
                <a:cubicBezTo>
                  <a:pt x="17491" y="2168"/>
                  <a:pt x="14646" y="0"/>
                  <a:pt x="10800" y="0"/>
                </a:cubicBezTo>
                <a:cubicBezTo>
                  <a:pt x="6954" y="0"/>
                  <a:pt x="4109" y="2168"/>
                  <a:pt x="4109" y="5099"/>
                </a:cubicBezTo>
                <a:lnTo>
                  <a:pt x="4109" y="7066"/>
                </a:lnTo>
                <a:lnTo>
                  <a:pt x="2845" y="7066"/>
                </a:lnTo>
                <a:cubicBezTo>
                  <a:pt x="1264" y="7066"/>
                  <a:pt x="0" y="8070"/>
                  <a:pt x="0" y="9234"/>
                </a:cubicBezTo>
                <a:lnTo>
                  <a:pt x="0" y="19432"/>
                </a:lnTo>
                <a:cubicBezTo>
                  <a:pt x="0" y="20596"/>
                  <a:pt x="1264" y="21600"/>
                  <a:pt x="2845" y="21600"/>
                </a:cubicBezTo>
                <a:lnTo>
                  <a:pt x="18755" y="21600"/>
                </a:lnTo>
                <a:cubicBezTo>
                  <a:pt x="20336" y="21600"/>
                  <a:pt x="21600" y="20596"/>
                  <a:pt x="21600" y="19432"/>
                </a:cubicBezTo>
                <a:lnTo>
                  <a:pt x="21600" y="9234"/>
                </a:lnTo>
                <a:cubicBezTo>
                  <a:pt x="21600" y="8070"/>
                  <a:pt x="20336" y="7066"/>
                  <a:pt x="18755" y="7066"/>
                </a:cubicBezTo>
                <a:close/>
                <a:moveTo>
                  <a:pt x="10800" y="16300"/>
                </a:moveTo>
                <a:cubicBezTo>
                  <a:pt x="9272" y="16300"/>
                  <a:pt x="8219" y="15497"/>
                  <a:pt x="8219" y="14333"/>
                </a:cubicBezTo>
                <a:cubicBezTo>
                  <a:pt x="8219" y="13169"/>
                  <a:pt x="9272" y="12165"/>
                  <a:pt x="10800" y="12165"/>
                </a:cubicBezTo>
                <a:cubicBezTo>
                  <a:pt x="12328" y="12165"/>
                  <a:pt x="13645" y="13169"/>
                  <a:pt x="13645" y="14333"/>
                </a:cubicBezTo>
                <a:cubicBezTo>
                  <a:pt x="13645" y="15497"/>
                  <a:pt x="12328" y="16300"/>
                  <a:pt x="10800" y="16300"/>
                </a:cubicBezTo>
                <a:close/>
                <a:moveTo>
                  <a:pt x="14909" y="7066"/>
                </a:moveTo>
                <a:lnTo>
                  <a:pt x="6691" y="7066"/>
                </a:lnTo>
                <a:lnTo>
                  <a:pt x="6691" y="5099"/>
                </a:lnTo>
                <a:cubicBezTo>
                  <a:pt x="6691" y="3332"/>
                  <a:pt x="8482" y="1967"/>
                  <a:pt x="10800" y="1967"/>
                </a:cubicBezTo>
                <a:cubicBezTo>
                  <a:pt x="13118" y="1967"/>
                  <a:pt x="14909" y="3332"/>
                  <a:pt x="14909" y="5099"/>
                </a:cubicBezTo>
                <a:lnTo>
                  <a:pt x="14909" y="7066"/>
                </a:lnTo>
                <a:close/>
              </a:path>
            </a:pathLst>
          </a:custGeom>
          <a:solidFill>
            <a:srgbClr val="FFFFFF"/>
          </a:solidFill>
          <a:ln>
            <a:noFill/>
          </a:ln>
        </p:spPr>
        <p:txBody>
          <a:bodyPr anchorCtr="0" anchor="ctr" bIns="45700" lIns="22850" spcFirstLastPara="1" rIns="22850" wrap="square" tIns="45700">
            <a:noAutofit/>
          </a:bodyPr>
          <a:lstStyle/>
          <a:p>
            <a:pPr indent="0" lvl="0" marL="0" marR="0" rtl="0" algn="l">
              <a:spcBef>
                <a:spcPts val="0"/>
              </a:spcBef>
              <a:spcAft>
                <a:spcPts val="0"/>
              </a:spcAft>
              <a:buNone/>
            </a:pPr>
            <a:r>
              <a:t/>
            </a:r>
            <a:endParaRPr sz="900">
              <a:solidFill>
                <a:schemeClr val="dk1"/>
              </a:solidFill>
              <a:latin typeface="Roboto"/>
              <a:ea typeface="Roboto"/>
              <a:cs typeface="Roboto"/>
              <a:sym typeface="Roboto"/>
            </a:endParaRPr>
          </a:p>
        </p:txBody>
      </p:sp>
      <p:sp>
        <p:nvSpPr>
          <p:cNvPr id="267" name="Google Shape;267;p13"/>
          <p:cNvSpPr/>
          <p:nvPr/>
        </p:nvSpPr>
        <p:spPr>
          <a:xfrm>
            <a:off x="10033887" y="2201493"/>
            <a:ext cx="173944" cy="228317"/>
          </a:xfrm>
          <a:custGeom>
            <a:rect b="b" l="l" r="r" t="t"/>
            <a:pathLst>
              <a:path extrusionOk="0" h="21600" w="21600">
                <a:moveTo>
                  <a:pt x="18755" y="7066"/>
                </a:moveTo>
                <a:lnTo>
                  <a:pt x="17491" y="7066"/>
                </a:lnTo>
                <a:lnTo>
                  <a:pt x="17491" y="5099"/>
                </a:lnTo>
                <a:cubicBezTo>
                  <a:pt x="17491" y="2168"/>
                  <a:pt x="14646" y="0"/>
                  <a:pt x="10800" y="0"/>
                </a:cubicBezTo>
                <a:cubicBezTo>
                  <a:pt x="6954" y="0"/>
                  <a:pt x="4109" y="2168"/>
                  <a:pt x="4109" y="5099"/>
                </a:cubicBezTo>
                <a:lnTo>
                  <a:pt x="4109" y="7066"/>
                </a:lnTo>
                <a:lnTo>
                  <a:pt x="2845" y="7066"/>
                </a:lnTo>
                <a:cubicBezTo>
                  <a:pt x="1264" y="7066"/>
                  <a:pt x="0" y="8070"/>
                  <a:pt x="0" y="9234"/>
                </a:cubicBezTo>
                <a:lnTo>
                  <a:pt x="0" y="19432"/>
                </a:lnTo>
                <a:cubicBezTo>
                  <a:pt x="0" y="20596"/>
                  <a:pt x="1264" y="21600"/>
                  <a:pt x="2845" y="21600"/>
                </a:cubicBezTo>
                <a:lnTo>
                  <a:pt x="18755" y="21600"/>
                </a:lnTo>
                <a:cubicBezTo>
                  <a:pt x="20336" y="21600"/>
                  <a:pt x="21600" y="20596"/>
                  <a:pt x="21600" y="19432"/>
                </a:cubicBezTo>
                <a:lnTo>
                  <a:pt x="21600" y="9234"/>
                </a:lnTo>
                <a:cubicBezTo>
                  <a:pt x="21600" y="8070"/>
                  <a:pt x="20336" y="7066"/>
                  <a:pt x="18755" y="7066"/>
                </a:cubicBezTo>
                <a:close/>
                <a:moveTo>
                  <a:pt x="10800" y="16300"/>
                </a:moveTo>
                <a:cubicBezTo>
                  <a:pt x="9272" y="16300"/>
                  <a:pt x="8219" y="15497"/>
                  <a:pt x="8219" y="14333"/>
                </a:cubicBezTo>
                <a:cubicBezTo>
                  <a:pt x="8219" y="13169"/>
                  <a:pt x="9272" y="12165"/>
                  <a:pt x="10800" y="12165"/>
                </a:cubicBezTo>
                <a:cubicBezTo>
                  <a:pt x="12328" y="12165"/>
                  <a:pt x="13645" y="13169"/>
                  <a:pt x="13645" y="14333"/>
                </a:cubicBezTo>
                <a:cubicBezTo>
                  <a:pt x="13645" y="15497"/>
                  <a:pt x="12328" y="16300"/>
                  <a:pt x="10800" y="16300"/>
                </a:cubicBezTo>
                <a:close/>
                <a:moveTo>
                  <a:pt x="14909" y="7066"/>
                </a:moveTo>
                <a:lnTo>
                  <a:pt x="6691" y="7066"/>
                </a:lnTo>
                <a:lnTo>
                  <a:pt x="6691" y="5099"/>
                </a:lnTo>
                <a:cubicBezTo>
                  <a:pt x="6691" y="3332"/>
                  <a:pt x="8482" y="1967"/>
                  <a:pt x="10800" y="1967"/>
                </a:cubicBezTo>
                <a:cubicBezTo>
                  <a:pt x="13118" y="1967"/>
                  <a:pt x="14909" y="3332"/>
                  <a:pt x="14909" y="5099"/>
                </a:cubicBezTo>
                <a:lnTo>
                  <a:pt x="14909" y="7066"/>
                </a:lnTo>
                <a:close/>
              </a:path>
            </a:pathLst>
          </a:custGeom>
          <a:solidFill>
            <a:srgbClr val="FFFFFF"/>
          </a:solidFill>
          <a:ln>
            <a:noFill/>
          </a:ln>
        </p:spPr>
        <p:txBody>
          <a:bodyPr anchorCtr="0" anchor="ctr" bIns="45700" lIns="22850" spcFirstLastPara="1" rIns="22850" wrap="square" tIns="45700">
            <a:noAutofit/>
          </a:bodyPr>
          <a:lstStyle/>
          <a:p>
            <a:pPr indent="0" lvl="0" marL="0" marR="0" rtl="0" algn="l">
              <a:spcBef>
                <a:spcPts val="0"/>
              </a:spcBef>
              <a:spcAft>
                <a:spcPts val="0"/>
              </a:spcAft>
              <a:buNone/>
            </a:pPr>
            <a:r>
              <a:t/>
            </a:r>
            <a:endParaRPr sz="900">
              <a:solidFill>
                <a:schemeClr val="dk1"/>
              </a:solidFill>
              <a:latin typeface="Roboto"/>
              <a:ea typeface="Roboto"/>
              <a:cs typeface="Roboto"/>
              <a:sym typeface="Roboto"/>
            </a:endParaRPr>
          </a:p>
        </p:txBody>
      </p:sp>
      <p:sp>
        <p:nvSpPr>
          <p:cNvPr id="268" name="Google Shape;268;p13"/>
          <p:cNvSpPr/>
          <p:nvPr/>
        </p:nvSpPr>
        <p:spPr>
          <a:xfrm>
            <a:off x="10799620" y="2558723"/>
            <a:ext cx="241809" cy="243933"/>
          </a:xfrm>
          <a:custGeom>
            <a:rect b="b" l="l" r="r" t="t"/>
            <a:pathLst>
              <a:path extrusionOk="0" h="21600" w="21600">
                <a:moveTo>
                  <a:pt x="21600" y="4286"/>
                </a:moveTo>
                <a:lnTo>
                  <a:pt x="16675" y="0"/>
                </a:lnTo>
                <a:lnTo>
                  <a:pt x="15206" y="1629"/>
                </a:lnTo>
                <a:lnTo>
                  <a:pt x="20174" y="5700"/>
                </a:lnTo>
                <a:lnTo>
                  <a:pt x="21600" y="4286"/>
                </a:lnTo>
                <a:close/>
                <a:moveTo>
                  <a:pt x="6394" y="1629"/>
                </a:moveTo>
                <a:lnTo>
                  <a:pt x="4925" y="214"/>
                </a:lnTo>
                <a:lnTo>
                  <a:pt x="0" y="4286"/>
                </a:lnTo>
                <a:lnTo>
                  <a:pt x="1469" y="5700"/>
                </a:lnTo>
                <a:lnTo>
                  <a:pt x="6394" y="1629"/>
                </a:lnTo>
                <a:close/>
                <a:moveTo>
                  <a:pt x="11318" y="6729"/>
                </a:moveTo>
                <a:lnTo>
                  <a:pt x="9677" y="6729"/>
                </a:lnTo>
                <a:lnTo>
                  <a:pt x="9677" y="13071"/>
                </a:lnTo>
                <a:lnTo>
                  <a:pt x="14818" y="16114"/>
                </a:lnTo>
                <a:lnTo>
                  <a:pt x="15638" y="14871"/>
                </a:lnTo>
                <a:lnTo>
                  <a:pt x="11318" y="12257"/>
                </a:lnTo>
                <a:lnTo>
                  <a:pt x="11318" y="6729"/>
                </a:lnTo>
                <a:close/>
                <a:moveTo>
                  <a:pt x="10714" y="2443"/>
                </a:moveTo>
                <a:cubicBezTo>
                  <a:pt x="5357" y="2443"/>
                  <a:pt x="1037" y="6729"/>
                  <a:pt x="1037" y="12043"/>
                </a:cubicBezTo>
                <a:cubicBezTo>
                  <a:pt x="1037" y="17357"/>
                  <a:pt x="5270" y="21600"/>
                  <a:pt x="10714" y="21600"/>
                </a:cubicBezTo>
                <a:cubicBezTo>
                  <a:pt x="16157" y="21600"/>
                  <a:pt x="20347" y="17357"/>
                  <a:pt x="20347" y="12043"/>
                </a:cubicBezTo>
                <a:cubicBezTo>
                  <a:pt x="20347" y="6729"/>
                  <a:pt x="16243" y="2443"/>
                  <a:pt x="10714" y="2443"/>
                </a:cubicBezTo>
                <a:close/>
                <a:moveTo>
                  <a:pt x="10714" y="19371"/>
                </a:moveTo>
                <a:cubicBezTo>
                  <a:pt x="6610" y="19371"/>
                  <a:pt x="3283" y="16200"/>
                  <a:pt x="3283" y="12043"/>
                </a:cubicBezTo>
                <a:cubicBezTo>
                  <a:pt x="3283" y="7843"/>
                  <a:pt x="6480" y="4500"/>
                  <a:pt x="10714" y="4500"/>
                </a:cubicBezTo>
                <a:cubicBezTo>
                  <a:pt x="14904" y="4500"/>
                  <a:pt x="18317" y="7843"/>
                  <a:pt x="18317" y="12043"/>
                </a:cubicBezTo>
                <a:cubicBezTo>
                  <a:pt x="18317" y="16200"/>
                  <a:pt x="15034" y="19371"/>
                  <a:pt x="10714" y="19371"/>
                </a:cubicBezTo>
                <a:close/>
              </a:path>
            </a:pathLst>
          </a:custGeom>
          <a:solidFill>
            <a:srgbClr val="FFFFFF"/>
          </a:solidFill>
          <a:ln>
            <a:noFill/>
          </a:ln>
        </p:spPr>
        <p:txBody>
          <a:bodyPr anchorCtr="0" anchor="ctr" bIns="45700" lIns="22850" spcFirstLastPara="1" rIns="22850" wrap="square" tIns="45700">
            <a:noAutofit/>
          </a:bodyPr>
          <a:lstStyle/>
          <a:p>
            <a:pPr indent="0" lvl="0" marL="0" marR="0" rtl="0" algn="l">
              <a:spcBef>
                <a:spcPts val="0"/>
              </a:spcBef>
              <a:spcAft>
                <a:spcPts val="0"/>
              </a:spcAft>
              <a:buNone/>
            </a:pPr>
            <a:r>
              <a:t/>
            </a:r>
            <a:endParaRPr sz="900">
              <a:solidFill>
                <a:schemeClr val="dk1"/>
              </a:solidFill>
              <a:latin typeface="Roboto"/>
              <a:ea typeface="Roboto"/>
              <a:cs typeface="Roboto"/>
              <a:sym typeface="Roboto"/>
            </a:endParaRPr>
          </a:p>
        </p:txBody>
      </p:sp>
      <p:sp>
        <p:nvSpPr>
          <p:cNvPr id="269" name="Google Shape;269;p13"/>
          <p:cNvSpPr/>
          <p:nvPr/>
        </p:nvSpPr>
        <p:spPr>
          <a:xfrm>
            <a:off x="11127591" y="3339653"/>
            <a:ext cx="229059" cy="239686"/>
          </a:xfrm>
          <a:custGeom>
            <a:rect b="b" l="l" r="r" t="t"/>
            <a:pathLst>
              <a:path extrusionOk="0" h="21600" w="21600">
                <a:moveTo>
                  <a:pt x="21600" y="15020"/>
                </a:moveTo>
                <a:lnTo>
                  <a:pt x="21600" y="12986"/>
                </a:lnTo>
                <a:lnTo>
                  <a:pt x="12524" y="7618"/>
                </a:lnTo>
                <a:lnTo>
                  <a:pt x="12524" y="1645"/>
                </a:lnTo>
                <a:cubicBezTo>
                  <a:pt x="12524" y="822"/>
                  <a:pt x="11662" y="0"/>
                  <a:pt x="10800" y="0"/>
                </a:cubicBezTo>
                <a:cubicBezTo>
                  <a:pt x="9938" y="0"/>
                  <a:pt x="9076" y="822"/>
                  <a:pt x="9076" y="1645"/>
                </a:cubicBezTo>
                <a:lnTo>
                  <a:pt x="9076" y="7618"/>
                </a:lnTo>
                <a:lnTo>
                  <a:pt x="0" y="12986"/>
                </a:lnTo>
                <a:lnTo>
                  <a:pt x="0" y="15020"/>
                </a:lnTo>
                <a:lnTo>
                  <a:pt x="9076" y="12337"/>
                </a:lnTo>
                <a:lnTo>
                  <a:pt x="9076" y="18310"/>
                </a:lnTo>
                <a:lnTo>
                  <a:pt x="6897" y="19955"/>
                </a:lnTo>
                <a:lnTo>
                  <a:pt x="6897" y="21600"/>
                </a:lnTo>
                <a:lnTo>
                  <a:pt x="10800" y="20604"/>
                </a:lnTo>
                <a:lnTo>
                  <a:pt x="14657" y="21600"/>
                </a:lnTo>
                <a:lnTo>
                  <a:pt x="14657" y="19955"/>
                </a:lnTo>
                <a:lnTo>
                  <a:pt x="12524" y="18310"/>
                </a:lnTo>
                <a:lnTo>
                  <a:pt x="12524" y="12337"/>
                </a:lnTo>
                <a:lnTo>
                  <a:pt x="21600" y="15020"/>
                </a:lnTo>
              </a:path>
            </a:pathLst>
          </a:custGeom>
          <a:solidFill>
            <a:srgbClr val="FFFFFF"/>
          </a:solidFill>
          <a:ln>
            <a:noFill/>
          </a:ln>
        </p:spPr>
        <p:txBody>
          <a:bodyPr anchorCtr="0" anchor="ctr" bIns="45700" lIns="22850" spcFirstLastPara="1" rIns="22850" wrap="square" tIns="45700">
            <a:noAutofit/>
          </a:bodyPr>
          <a:lstStyle/>
          <a:p>
            <a:pPr indent="0" lvl="0" marL="0" marR="0" rtl="0" algn="l">
              <a:spcBef>
                <a:spcPts val="0"/>
              </a:spcBef>
              <a:spcAft>
                <a:spcPts val="0"/>
              </a:spcAft>
              <a:buNone/>
            </a:pPr>
            <a:r>
              <a:t/>
            </a:r>
            <a:endParaRPr sz="900">
              <a:solidFill>
                <a:schemeClr val="dk1"/>
              </a:solidFill>
              <a:latin typeface="Roboto"/>
              <a:ea typeface="Roboto"/>
              <a:cs typeface="Roboto"/>
              <a:sym typeface="Roboto"/>
            </a:endParaRPr>
          </a:p>
        </p:txBody>
      </p:sp>
      <p:grpSp>
        <p:nvGrpSpPr>
          <p:cNvPr id="270" name="Google Shape;270;p13"/>
          <p:cNvGrpSpPr/>
          <p:nvPr/>
        </p:nvGrpSpPr>
        <p:grpSpPr>
          <a:xfrm rot="10800000">
            <a:off x="0" y="4329202"/>
            <a:ext cx="4209262" cy="2528798"/>
            <a:chOff x="7982738" y="0"/>
            <a:chExt cx="4209262" cy="2528798"/>
          </a:xfrm>
        </p:grpSpPr>
        <p:sp>
          <p:nvSpPr>
            <p:cNvPr id="271" name="Google Shape;271;p13"/>
            <p:cNvSpPr/>
            <p:nvPr/>
          </p:nvSpPr>
          <p:spPr>
            <a:xfrm>
              <a:off x="8482610" y="0"/>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272" name="Google Shape;272;p13"/>
            <p:cNvSpPr/>
            <p:nvPr/>
          </p:nvSpPr>
          <p:spPr>
            <a:xfrm>
              <a:off x="7982738" y="0"/>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grpSp>
      <p:sp>
        <p:nvSpPr>
          <p:cNvPr id="273" name="Google Shape;273;p13"/>
          <p:cNvSpPr/>
          <p:nvPr/>
        </p:nvSpPr>
        <p:spPr>
          <a:xfrm>
            <a:off x="3067648" y="457754"/>
            <a:ext cx="6219342" cy="830997"/>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3200">
                <a:solidFill>
                  <a:srgbClr val="FFFF00"/>
                </a:solidFill>
                <a:latin typeface="Arial"/>
                <a:ea typeface="Arial"/>
                <a:cs typeface="Arial"/>
                <a:sym typeface="Arial"/>
              </a:rPr>
              <a:t>اهمية السيرة الذاتية كيفية كتابتها:</a:t>
            </a:r>
            <a:endParaRPr b="1" sz="3200">
              <a:solidFill>
                <a:srgbClr val="FFFF00"/>
              </a:solidFill>
              <a:latin typeface="Arial"/>
              <a:ea typeface="Arial"/>
              <a:cs typeface="Arial"/>
              <a:sym typeface="Arial"/>
            </a:endParaRPr>
          </a:p>
        </p:txBody>
      </p:sp>
      <p:sp>
        <p:nvSpPr>
          <p:cNvPr id="274" name="Google Shape;274;p13"/>
          <p:cNvSpPr/>
          <p:nvPr/>
        </p:nvSpPr>
        <p:spPr>
          <a:xfrm>
            <a:off x="914173" y="4187264"/>
            <a:ext cx="241802" cy="332707"/>
          </a:xfrm>
          <a:custGeom>
            <a:rect b="b" l="l" r="r" t="t"/>
            <a:pathLst>
              <a:path extrusionOk="0" h="21600" w="21600">
                <a:moveTo>
                  <a:pt x="10911" y="13627"/>
                </a:moveTo>
                <a:cubicBezTo>
                  <a:pt x="13584" y="13627"/>
                  <a:pt x="15365" y="12081"/>
                  <a:pt x="15365" y="10169"/>
                </a:cubicBezTo>
                <a:lnTo>
                  <a:pt x="15365" y="3458"/>
                </a:lnTo>
                <a:cubicBezTo>
                  <a:pt x="15365" y="1505"/>
                  <a:pt x="13584" y="0"/>
                  <a:pt x="10911" y="0"/>
                </a:cubicBezTo>
                <a:cubicBezTo>
                  <a:pt x="8295" y="0"/>
                  <a:pt x="6179" y="1505"/>
                  <a:pt x="6179" y="3458"/>
                </a:cubicBezTo>
                <a:lnTo>
                  <a:pt x="6179" y="10169"/>
                </a:lnTo>
                <a:cubicBezTo>
                  <a:pt x="6179" y="12081"/>
                  <a:pt x="8295" y="13627"/>
                  <a:pt x="10911" y="13627"/>
                </a:cubicBezTo>
                <a:close/>
                <a:moveTo>
                  <a:pt x="18928" y="10169"/>
                </a:moveTo>
                <a:cubicBezTo>
                  <a:pt x="18928" y="13627"/>
                  <a:pt x="15198" y="15986"/>
                  <a:pt x="10911" y="15986"/>
                </a:cubicBezTo>
                <a:cubicBezTo>
                  <a:pt x="6625" y="15986"/>
                  <a:pt x="2672" y="13627"/>
                  <a:pt x="2672" y="10169"/>
                </a:cubicBezTo>
                <a:lnTo>
                  <a:pt x="0" y="10169"/>
                </a:lnTo>
                <a:cubicBezTo>
                  <a:pt x="0" y="14034"/>
                  <a:pt x="4120" y="17288"/>
                  <a:pt x="9130" y="17695"/>
                </a:cubicBezTo>
                <a:lnTo>
                  <a:pt x="9130" y="21600"/>
                </a:lnTo>
                <a:lnTo>
                  <a:pt x="12414" y="21600"/>
                </a:lnTo>
                <a:lnTo>
                  <a:pt x="12414" y="17695"/>
                </a:lnTo>
                <a:cubicBezTo>
                  <a:pt x="17425" y="17288"/>
                  <a:pt x="21600" y="14034"/>
                  <a:pt x="21600" y="10169"/>
                </a:cubicBezTo>
                <a:lnTo>
                  <a:pt x="18928" y="10169"/>
                </a:lnTo>
                <a:close/>
              </a:path>
            </a:pathLst>
          </a:custGeom>
          <a:solidFill>
            <a:srgbClr val="FFFFFF"/>
          </a:solidFill>
          <a:ln>
            <a:noFill/>
          </a:ln>
        </p:spPr>
        <p:txBody>
          <a:bodyPr anchorCtr="0" anchor="ctr" bIns="45700" lIns="22850" spcFirstLastPara="1" rIns="22850" wrap="square" tIns="45700">
            <a:noAutofit/>
          </a:bodyPr>
          <a:lstStyle/>
          <a:p>
            <a:pPr indent="0" lvl="0" marL="0" marR="0" rtl="0" algn="l">
              <a:spcBef>
                <a:spcPts val="0"/>
              </a:spcBef>
              <a:spcAft>
                <a:spcPts val="0"/>
              </a:spcAft>
              <a:buNone/>
            </a:pPr>
            <a:r>
              <a:t/>
            </a:r>
            <a:endParaRPr sz="900">
              <a:solidFill>
                <a:schemeClr val="dk1"/>
              </a:solidFill>
              <a:latin typeface="Roboto"/>
              <a:ea typeface="Roboto"/>
              <a:cs typeface="Roboto"/>
              <a:sym typeface="Roboto"/>
            </a:endParaRPr>
          </a:p>
        </p:txBody>
      </p:sp>
      <p:sp>
        <p:nvSpPr>
          <p:cNvPr id="275" name="Google Shape;275;p13"/>
          <p:cNvSpPr/>
          <p:nvPr/>
        </p:nvSpPr>
        <p:spPr>
          <a:xfrm>
            <a:off x="1315016" y="3005876"/>
            <a:ext cx="352367" cy="368715"/>
          </a:xfrm>
          <a:custGeom>
            <a:rect b="b" l="l" r="r" t="t"/>
            <a:pathLst>
              <a:path extrusionOk="0" h="21600" w="21600">
                <a:moveTo>
                  <a:pt x="21600" y="15020"/>
                </a:moveTo>
                <a:lnTo>
                  <a:pt x="21600" y="12986"/>
                </a:lnTo>
                <a:lnTo>
                  <a:pt x="12524" y="7618"/>
                </a:lnTo>
                <a:lnTo>
                  <a:pt x="12524" y="1645"/>
                </a:lnTo>
                <a:cubicBezTo>
                  <a:pt x="12524" y="822"/>
                  <a:pt x="11662" y="0"/>
                  <a:pt x="10800" y="0"/>
                </a:cubicBezTo>
                <a:cubicBezTo>
                  <a:pt x="9938" y="0"/>
                  <a:pt x="9076" y="822"/>
                  <a:pt x="9076" y="1645"/>
                </a:cubicBezTo>
                <a:lnTo>
                  <a:pt x="9076" y="7618"/>
                </a:lnTo>
                <a:lnTo>
                  <a:pt x="0" y="12986"/>
                </a:lnTo>
                <a:lnTo>
                  <a:pt x="0" y="15020"/>
                </a:lnTo>
                <a:lnTo>
                  <a:pt x="9076" y="12337"/>
                </a:lnTo>
                <a:lnTo>
                  <a:pt x="9076" y="18310"/>
                </a:lnTo>
                <a:lnTo>
                  <a:pt x="6897" y="19955"/>
                </a:lnTo>
                <a:lnTo>
                  <a:pt x="6897" y="21600"/>
                </a:lnTo>
                <a:lnTo>
                  <a:pt x="10800" y="20604"/>
                </a:lnTo>
                <a:lnTo>
                  <a:pt x="14657" y="21600"/>
                </a:lnTo>
                <a:lnTo>
                  <a:pt x="14657" y="19955"/>
                </a:lnTo>
                <a:lnTo>
                  <a:pt x="12524" y="18310"/>
                </a:lnTo>
                <a:lnTo>
                  <a:pt x="12524" y="12337"/>
                </a:lnTo>
                <a:lnTo>
                  <a:pt x="21600" y="15020"/>
                </a:lnTo>
              </a:path>
            </a:pathLst>
          </a:custGeom>
          <a:solidFill>
            <a:srgbClr val="FFFFFF"/>
          </a:solidFill>
          <a:ln>
            <a:noFill/>
          </a:ln>
        </p:spPr>
        <p:txBody>
          <a:bodyPr anchorCtr="0" anchor="ctr" bIns="45700" lIns="22850" spcFirstLastPara="1" rIns="22850" wrap="square" tIns="45700">
            <a:noAutofit/>
          </a:bodyPr>
          <a:lstStyle/>
          <a:p>
            <a:pPr indent="0" lvl="0" marL="0" marR="0" rtl="0" algn="l">
              <a:spcBef>
                <a:spcPts val="0"/>
              </a:spcBef>
              <a:spcAft>
                <a:spcPts val="0"/>
              </a:spcAft>
              <a:buNone/>
            </a:pPr>
            <a:r>
              <a:t/>
            </a:r>
            <a:endParaRPr sz="900">
              <a:solidFill>
                <a:schemeClr val="dk1"/>
              </a:solidFill>
              <a:latin typeface="Roboto"/>
              <a:ea typeface="Roboto"/>
              <a:cs typeface="Roboto"/>
              <a:sym typeface="Roboto"/>
            </a:endParaRPr>
          </a:p>
        </p:txBody>
      </p:sp>
      <p:sp>
        <p:nvSpPr>
          <p:cNvPr id="276" name="Google Shape;276;p13"/>
          <p:cNvSpPr/>
          <p:nvPr/>
        </p:nvSpPr>
        <p:spPr>
          <a:xfrm>
            <a:off x="9908649" y="3062859"/>
            <a:ext cx="259751" cy="292679"/>
          </a:xfrm>
          <a:custGeom>
            <a:rect b="b" l="l" r="r" t="t"/>
            <a:pathLst>
              <a:path extrusionOk="0" h="21600" w="21600">
                <a:moveTo>
                  <a:pt x="13380" y="2662"/>
                </a:moveTo>
                <a:lnTo>
                  <a:pt x="12869" y="0"/>
                </a:lnTo>
                <a:lnTo>
                  <a:pt x="0" y="0"/>
                </a:lnTo>
                <a:lnTo>
                  <a:pt x="0" y="21600"/>
                </a:lnTo>
                <a:lnTo>
                  <a:pt x="3005" y="21600"/>
                </a:lnTo>
                <a:lnTo>
                  <a:pt x="3005" y="12659"/>
                </a:lnTo>
                <a:lnTo>
                  <a:pt x="10942" y="12659"/>
                </a:lnTo>
                <a:lnTo>
                  <a:pt x="11509" y="15321"/>
                </a:lnTo>
                <a:lnTo>
                  <a:pt x="21600" y="15321"/>
                </a:lnTo>
                <a:lnTo>
                  <a:pt x="21600" y="2662"/>
                </a:lnTo>
                <a:lnTo>
                  <a:pt x="13380" y="2662"/>
                </a:lnTo>
              </a:path>
            </a:pathLst>
          </a:custGeom>
          <a:solidFill>
            <a:srgbClr val="FFFFFF"/>
          </a:solidFill>
          <a:ln>
            <a:noFill/>
          </a:ln>
        </p:spPr>
        <p:txBody>
          <a:bodyPr anchorCtr="0" anchor="ctr" bIns="45700" lIns="22850" spcFirstLastPara="1" rIns="22850" wrap="square" tIns="45700">
            <a:noAutofit/>
          </a:bodyPr>
          <a:lstStyle/>
          <a:p>
            <a:pPr indent="0" lvl="0" marL="0" marR="0" rtl="0" algn="l">
              <a:spcBef>
                <a:spcPts val="0"/>
              </a:spcBef>
              <a:spcAft>
                <a:spcPts val="0"/>
              </a:spcAft>
              <a:buNone/>
            </a:pPr>
            <a:r>
              <a:t/>
            </a:r>
            <a:endParaRPr sz="900">
              <a:solidFill>
                <a:schemeClr val="dk1"/>
              </a:solidFill>
              <a:latin typeface="Roboto"/>
              <a:ea typeface="Roboto"/>
              <a:cs typeface="Roboto"/>
              <a:sym typeface="Roboto"/>
            </a:endParaRPr>
          </a:p>
        </p:txBody>
      </p:sp>
      <p:sp>
        <p:nvSpPr>
          <p:cNvPr id="277" name="Google Shape;277;p13"/>
          <p:cNvSpPr/>
          <p:nvPr/>
        </p:nvSpPr>
        <p:spPr>
          <a:xfrm>
            <a:off x="10455087" y="1825518"/>
            <a:ext cx="208866" cy="349552"/>
          </a:xfrm>
          <a:custGeom>
            <a:rect b="b" l="l" r="r" t="t"/>
            <a:pathLst>
              <a:path extrusionOk="0" h="21600" w="21600">
                <a:moveTo>
                  <a:pt x="18164" y="10695"/>
                </a:moveTo>
                <a:lnTo>
                  <a:pt x="18164" y="2274"/>
                </a:lnTo>
                <a:lnTo>
                  <a:pt x="19847" y="2274"/>
                </a:lnTo>
                <a:lnTo>
                  <a:pt x="19847" y="0"/>
                </a:lnTo>
                <a:lnTo>
                  <a:pt x="2034" y="0"/>
                </a:lnTo>
                <a:lnTo>
                  <a:pt x="2034" y="2274"/>
                </a:lnTo>
                <a:lnTo>
                  <a:pt x="3787" y="2274"/>
                </a:lnTo>
                <a:lnTo>
                  <a:pt x="3787" y="10695"/>
                </a:lnTo>
                <a:lnTo>
                  <a:pt x="0" y="12968"/>
                </a:lnTo>
                <a:lnTo>
                  <a:pt x="0" y="14989"/>
                </a:lnTo>
                <a:lnTo>
                  <a:pt x="9608" y="14989"/>
                </a:lnTo>
                <a:lnTo>
                  <a:pt x="9608" y="21600"/>
                </a:lnTo>
                <a:lnTo>
                  <a:pt x="12343" y="21600"/>
                </a:lnTo>
                <a:lnTo>
                  <a:pt x="12343" y="14989"/>
                </a:lnTo>
                <a:lnTo>
                  <a:pt x="21600" y="14989"/>
                </a:lnTo>
                <a:lnTo>
                  <a:pt x="21600" y="12968"/>
                </a:lnTo>
                <a:lnTo>
                  <a:pt x="18164" y="10695"/>
                </a:lnTo>
              </a:path>
            </a:pathLst>
          </a:custGeom>
          <a:solidFill>
            <a:srgbClr val="FFFFFF"/>
          </a:solidFill>
          <a:ln>
            <a:noFill/>
          </a:ln>
        </p:spPr>
        <p:txBody>
          <a:bodyPr anchorCtr="0" anchor="ctr" bIns="45700" lIns="22850" spcFirstLastPara="1" rIns="22850" wrap="square" tIns="45700">
            <a:noAutofit/>
          </a:bodyPr>
          <a:lstStyle/>
          <a:p>
            <a:pPr indent="0" lvl="0" marL="0" marR="0" rtl="0" algn="l">
              <a:spcBef>
                <a:spcPts val="0"/>
              </a:spcBef>
              <a:spcAft>
                <a:spcPts val="0"/>
              </a:spcAft>
              <a:buNone/>
            </a:pPr>
            <a:r>
              <a:t/>
            </a:r>
            <a:endParaRPr sz="900">
              <a:solidFill>
                <a:schemeClr val="dk1"/>
              </a:solidFill>
              <a:latin typeface="Roboto"/>
              <a:ea typeface="Roboto"/>
              <a:cs typeface="Roboto"/>
              <a:sym typeface="Roboto"/>
            </a:endParaRPr>
          </a:p>
        </p:txBody>
      </p:sp>
      <p:grpSp>
        <p:nvGrpSpPr>
          <p:cNvPr id="278" name="Google Shape;278;p13"/>
          <p:cNvGrpSpPr/>
          <p:nvPr/>
        </p:nvGrpSpPr>
        <p:grpSpPr>
          <a:xfrm>
            <a:off x="1196642" y="1634265"/>
            <a:ext cx="10449486" cy="5105998"/>
            <a:chOff x="589581" y="1681305"/>
            <a:chExt cx="10449486" cy="5105998"/>
          </a:xfrm>
        </p:grpSpPr>
        <p:grpSp>
          <p:nvGrpSpPr>
            <p:cNvPr id="279" name="Google Shape;279;p13"/>
            <p:cNvGrpSpPr/>
            <p:nvPr/>
          </p:nvGrpSpPr>
          <p:grpSpPr>
            <a:xfrm>
              <a:off x="3116039" y="1681305"/>
              <a:ext cx="5310063" cy="5105998"/>
              <a:chOff x="0" y="-1"/>
              <a:chExt cx="6903694" cy="6638385"/>
            </a:xfrm>
          </p:grpSpPr>
          <p:sp>
            <p:nvSpPr>
              <p:cNvPr id="280" name="Google Shape;280;p13"/>
              <p:cNvSpPr/>
              <p:nvPr/>
            </p:nvSpPr>
            <p:spPr>
              <a:xfrm>
                <a:off x="2204627" y="-1"/>
                <a:ext cx="1017273" cy="676233"/>
              </a:xfrm>
              <a:custGeom>
                <a:rect b="b" l="l" r="r" t="t"/>
                <a:pathLst>
                  <a:path extrusionOk="0" h="20751" w="21600">
                    <a:moveTo>
                      <a:pt x="0" y="1272"/>
                    </a:moveTo>
                    <a:lnTo>
                      <a:pt x="3749" y="13846"/>
                    </a:lnTo>
                    <a:cubicBezTo>
                      <a:pt x="4212" y="15809"/>
                      <a:pt x="5075" y="17523"/>
                      <a:pt x="6224" y="18764"/>
                    </a:cubicBezTo>
                    <a:cubicBezTo>
                      <a:pt x="7261" y="19882"/>
                      <a:pt x="8489" y="20570"/>
                      <a:pt x="9777" y="20751"/>
                    </a:cubicBezTo>
                    <a:lnTo>
                      <a:pt x="21600" y="20751"/>
                    </a:lnTo>
                    <a:cubicBezTo>
                      <a:pt x="20908" y="13109"/>
                      <a:pt x="17706" y="6419"/>
                      <a:pt x="13002" y="2788"/>
                    </a:cubicBezTo>
                    <a:cubicBezTo>
                      <a:pt x="9000" y="-300"/>
                      <a:pt x="4292" y="-849"/>
                      <a:pt x="0" y="1272"/>
                    </a:cubicBezTo>
                    <a:close/>
                  </a:path>
                </a:pathLst>
              </a:custGeom>
              <a:solidFill>
                <a:srgbClr val="B1B1B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81" name="Google Shape;281;p13"/>
              <p:cNvSpPr/>
              <p:nvPr/>
            </p:nvSpPr>
            <p:spPr>
              <a:xfrm>
                <a:off x="1919608" y="796792"/>
                <a:ext cx="1301718" cy="756390"/>
              </a:xfrm>
              <a:custGeom>
                <a:rect b="b" l="l" r="r" t="t"/>
                <a:pathLst>
                  <a:path extrusionOk="0" h="20120" w="21600">
                    <a:moveTo>
                      <a:pt x="0" y="14367"/>
                    </a:moveTo>
                    <a:lnTo>
                      <a:pt x="6510" y="3945"/>
                    </a:lnTo>
                    <a:cubicBezTo>
                      <a:pt x="7247" y="2689"/>
                      <a:pt x="8138" y="1690"/>
                      <a:pt x="9126" y="1011"/>
                    </a:cubicBezTo>
                    <a:cubicBezTo>
                      <a:pt x="10043" y="380"/>
                      <a:pt x="11028" y="37"/>
                      <a:pt x="12026" y="0"/>
                    </a:cubicBezTo>
                    <a:lnTo>
                      <a:pt x="21600" y="84"/>
                    </a:lnTo>
                    <a:cubicBezTo>
                      <a:pt x="21488" y="8431"/>
                      <a:pt x="18228" y="15833"/>
                      <a:pt x="13359" y="18795"/>
                    </a:cubicBezTo>
                    <a:cubicBezTo>
                      <a:pt x="8748" y="21600"/>
                      <a:pt x="3540" y="19874"/>
                      <a:pt x="0" y="14367"/>
                    </a:cubicBezTo>
                    <a:close/>
                  </a:path>
                </a:pathLst>
              </a:custGeom>
              <a:solidFill>
                <a:srgbClr val="7FB942"/>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82" name="Google Shape;282;p13"/>
              <p:cNvSpPr/>
              <p:nvPr/>
            </p:nvSpPr>
            <p:spPr>
              <a:xfrm>
                <a:off x="1675139" y="85139"/>
                <a:ext cx="638781" cy="1175160"/>
              </a:xfrm>
              <a:custGeom>
                <a:rect b="b" l="l" r="r" t="t"/>
                <a:pathLst>
                  <a:path extrusionOk="0" h="21600" w="20064">
                    <a:moveTo>
                      <a:pt x="5282" y="21600"/>
                    </a:moveTo>
                    <a:lnTo>
                      <a:pt x="16661" y="14903"/>
                    </a:lnTo>
                    <a:cubicBezTo>
                      <a:pt x="18534" y="13857"/>
                      <a:pt x="19716" y="12458"/>
                      <a:pt x="19999" y="10952"/>
                    </a:cubicBezTo>
                    <a:cubicBezTo>
                      <a:pt x="20232" y="9710"/>
                      <a:pt x="19839" y="8456"/>
                      <a:pt x="18867" y="7343"/>
                    </a:cubicBezTo>
                    <a:lnTo>
                      <a:pt x="13275" y="0"/>
                    </a:lnTo>
                    <a:cubicBezTo>
                      <a:pt x="7626" y="1673"/>
                      <a:pt x="3325" y="4577"/>
                      <a:pt x="1296" y="8087"/>
                    </a:cubicBezTo>
                    <a:cubicBezTo>
                      <a:pt x="-1368" y="12696"/>
                      <a:pt x="132" y="17780"/>
                      <a:pt x="5282" y="21600"/>
                    </a:cubicBezTo>
                    <a:close/>
                  </a:path>
                </a:pathLst>
              </a:custGeom>
              <a:solidFill>
                <a:srgbClr val="7E7E7E"/>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83" name="Google Shape;283;p13"/>
              <p:cNvSpPr/>
              <p:nvPr/>
            </p:nvSpPr>
            <p:spPr>
              <a:xfrm>
                <a:off x="3680935" y="-1"/>
                <a:ext cx="1019243" cy="676233"/>
              </a:xfrm>
              <a:custGeom>
                <a:rect b="b" l="l" r="r" t="t"/>
                <a:pathLst>
                  <a:path extrusionOk="0" h="20751" w="21600">
                    <a:moveTo>
                      <a:pt x="21600" y="1272"/>
                    </a:moveTo>
                    <a:lnTo>
                      <a:pt x="17851" y="13846"/>
                    </a:lnTo>
                    <a:cubicBezTo>
                      <a:pt x="17388" y="15809"/>
                      <a:pt x="16525" y="17523"/>
                      <a:pt x="15376" y="18764"/>
                    </a:cubicBezTo>
                    <a:cubicBezTo>
                      <a:pt x="14339" y="19882"/>
                      <a:pt x="13111" y="20570"/>
                      <a:pt x="11823" y="20751"/>
                    </a:cubicBezTo>
                    <a:lnTo>
                      <a:pt x="0" y="20751"/>
                    </a:lnTo>
                    <a:cubicBezTo>
                      <a:pt x="692" y="13109"/>
                      <a:pt x="3894" y="6419"/>
                      <a:pt x="8598" y="2788"/>
                    </a:cubicBezTo>
                    <a:cubicBezTo>
                      <a:pt x="12600" y="-300"/>
                      <a:pt x="17308" y="-849"/>
                      <a:pt x="21600" y="1272"/>
                    </a:cubicBezTo>
                    <a:close/>
                  </a:path>
                </a:pathLst>
              </a:custGeom>
              <a:solidFill>
                <a:srgbClr val="7E7E7E"/>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84" name="Google Shape;284;p13"/>
              <p:cNvSpPr/>
              <p:nvPr/>
            </p:nvSpPr>
            <p:spPr>
              <a:xfrm>
                <a:off x="3677169" y="796792"/>
                <a:ext cx="1295906" cy="756390"/>
              </a:xfrm>
              <a:custGeom>
                <a:rect b="b" l="l" r="r" t="t"/>
                <a:pathLst>
                  <a:path extrusionOk="0" h="20120" w="21600">
                    <a:moveTo>
                      <a:pt x="21600" y="14367"/>
                    </a:moveTo>
                    <a:lnTo>
                      <a:pt x="15090" y="3945"/>
                    </a:lnTo>
                    <a:cubicBezTo>
                      <a:pt x="14353" y="2689"/>
                      <a:pt x="13462" y="1690"/>
                      <a:pt x="12474" y="1011"/>
                    </a:cubicBezTo>
                    <a:cubicBezTo>
                      <a:pt x="11557" y="380"/>
                      <a:pt x="10572" y="37"/>
                      <a:pt x="9574" y="0"/>
                    </a:cubicBezTo>
                    <a:lnTo>
                      <a:pt x="0" y="84"/>
                    </a:lnTo>
                    <a:cubicBezTo>
                      <a:pt x="112" y="8431"/>
                      <a:pt x="3372" y="15833"/>
                      <a:pt x="8241" y="18795"/>
                    </a:cubicBezTo>
                    <a:cubicBezTo>
                      <a:pt x="12852" y="21600"/>
                      <a:pt x="18060" y="19874"/>
                      <a:pt x="21600" y="14367"/>
                    </a:cubicBezTo>
                    <a:close/>
                  </a:path>
                </a:pathLst>
              </a:custGeom>
              <a:solidFill>
                <a:srgbClr val="30A7E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85" name="Google Shape;285;p13"/>
              <p:cNvSpPr/>
              <p:nvPr/>
            </p:nvSpPr>
            <p:spPr>
              <a:xfrm>
                <a:off x="4584044" y="85139"/>
                <a:ext cx="633972" cy="1175160"/>
              </a:xfrm>
              <a:custGeom>
                <a:rect b="b" l="l" r="r" t="t"/>
                <a:pathLst>
                  <a:path extrusionOk="0" h="21600" w="20064">
                    <a:moveTo>
                      <a:pt x="14782" y="21600"/>
                    </a:moveTo>
                    <a:lnTo>
                      <a:pt x="3403" y="14903"/>
                    </a:lnTo>
                    <a:cubicBezTo>
                      <a:pt x="1530" y="13857"/>
                      <a:pt x="348" y="12458"/>
                      <a:pt x="65" y="10952"/>
                    </a:cubicBezTo>
                    <a:cubicBezTo>
                      <a:pt x="-168" y="9710"/>
                      <a:pt x="225" y="8456"/>
                      <a:pt x="1197" y="7343"/>
                    </a:cubicBezTo>
                    <a:lnTo>
                      <a:pt x="6789" y="0"/>
                    </a:lnTo>
                    <a:cubicBezTo>
                      <a:pt x="12438" y="1673"/>
                      <a:pt x="16739" y="4577"/>
                      <a:pt x="18768" y="8087"/>
                    </a:cubicBezTo>
                    <a:cubicBezTo>
                      <a:pt x="21432" y="12696"/>
                      <a:pt x="19932" y="17780"/>
                      <a:pt x="14782" y="21600"/>
                    </a:cubicBezTo>
                    <a:close/>
                  </a:path>
                </a:pathLst>
              </a:custGeom>
              <a:solidFill>
                <a:srgbClr val="B1B1B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86" name="Google Shape;286;p13"/>
              <p:cNvSpPr/>
              <p:nvPr/>
            </p:nvSpPr>
            <p:spPr>
              <a:xfrm rot="2700000">
                <a:off x="4853732" y="2003205"/>
                <a:ext cx="1295906" cy="756390"/>
              </a:xfrm>
              <a:custGeom>
                <a:rect b="b" l="l" r="r" t="t"/>
                <a:pathLst>
                  <a:path extrusionOk="0" h="20120" w="21600">
                    <a:moveTo>
                      <a:pt x="21600" y="14367"/>
                    </a:moveTo>
                    <a:lnTo>
                      <a:pt x="15090" y="3945"/>
                    </a:lnTo>
                    <a:cubicBezTo>
                      <a:pt x="14353" y="2689"/>
                      <a:pt x="13462" y="1690"/>
                      <a:pt x="12474" y="1011"/>
                    </a:cubicBezTo>
                    <a:cubicBezTo>
                      <a:pt x="11557" y="380"/>
                      <a:pt x="10572" y="37"/>
                      <a:pt x="9574" y="0"/>
                    </a:cubicBezTo>
                    <a:lnTo>
                      <a:pt x="0" y="84"/>
                    </a:lnTo>
                    <a:cubicBezTo>
                      <a:pt x="112" y="8431"/>
                      <a:pt x="3372" y="15833"/>
                      <a:pt x="8241" y="18795"/>
                    </a:cubicBezTo>
                    <a:cubicBezTo>
                      <a:pt x="12852" y="21600"/>
                      <a:pt x="18060" y="19874"/>
                      <a:pt x="21600" y="14367"/>
                    </a:cubicBezTo>
                    <a:close/>
                  </a:path>
                </a:pathLst>
              </a:custGeom>
              <a:solidFill>
                <a:srgbClr val="E95822"/>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87" name="Google Shape;287;p13"/>
              <p:cNvSpPr/>
              <p:nvPr/>
            </p:nvSpPr>
            <p:spPr>
              <a:xfrm rot="2700000">
                <a:off x="5947083" y="1845891"/>
                <a:ext cx="633972" cy="1175160"/>
              </a:xfrm>
              <a:custGeom>
                <a:rect b="b" l="l" r="r" t="t"/>
                <a:pathLst>
                  <a:path extrusionOk="0" h="21600" w="20064">
                    <a:moveTo>
                      <a:pt x="14782" y="21600"/>
                    </a:moveTo>
                    <a:lnTo>
                      <a:pt x="3403" y="14903"/>
                    </a:lnTo>
                    <a:cubicBezTo>
                      <a:pt x="1530" y="13857"/>
                      <a:pt x="348" y="12458"/>
                      <a:pt x="65" y="10952"/>
                    </a:cubicBezTo>
                    <a:cubicBezTo>
                      <a:pt x="-168" y="9710"/>
                      <a:pt x="225" y="8456"/>
                      <a:pt x="1197" y="7343"/>
                    </a:cubicBezTo>
                    <a:lnTo>
                      <a:pt x="6789" y="0"/>
                    </a:lnTo>
                    <a:cubicBezTo>
                      <a:pt x="12438" y="1673"/>
                      <a:pt x="16739" y="4577"/>
                      <a:pt x="18768" y="8087"/>
                    </a:cubicBezTo>
                    <a:cubicBezTo>
                      <a:pt x="21432" y="12696"/>
                      <a:pt x="19932" y="17780"/>
                      <a:pt x="14782" y="21600"/>
                    </a:cubicBezTo>
                    <a:close/>
                  </a:path>
                </a:pathLst>
              </a:custGeom>
              <a:solidFill>
                <a:srgbClr val="B1B1B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88" name="Google Shape;288;p13"/>
              <p:cNvSpPr/>
              <p:nvPr/>
            </p:nvSpPr>
            <p:spPr>
              <a:xfrm rot="2700000">
                <a:off x="5488668" y="1356374"/>
                <a:ext cx="1019243" cy="676232"/>
              </a:xfrm>
              <a:custGeom>
                <a:rect b="b" l="l" r="r" t="t"/>
                <a:pathLst>
                  <a:path extrusionOk="0" h="20751" w="21600">
                    <a:moveTo>
                      <a:pt x="21600" y="1272"/>
                    </a:moveTo>
                    <a:lnTo>
                      <a:pt x="17851" y="13846"/>
                    </a:lnTo>
                    <a:cubicBezTo>
                      <a:pt x="17388" y="15809"/>
                      <a:pt x="16525" y="17523"/>
                      <a:pt x="15376" y="18764"/>
                    </a:cubicBezTo>
                    <a:cubicBezTo>
                      <a:pt x="14339" y="19882"/>
                      <a:pt x="13111" y="20570"/>
                      <a:pt x="11823" y="20751"/>
                    </a:cubicBezTo>
                    <a:lnTo>
                      <a:pt x="0" y="20751"/>
                    </a:lnTo>
                    <a:cubicBezTo>
                      <a:pt x="692" y="13109"/>
                      <a:pt x="3894" y="6419"/>
                      <a:pt x="8598" y="2788"/>
                    </a:cubicBezTo>
                    <a:cubicBezTo>
                      <a:pt x="12600" y="-300"/>
                      <a:pt x="17308" y="-849"/>
                      <a:pt x="21600" y="1272"/>
                    </a:cubicBezTo>
                    <a:close/>
                  </a:path>
                </a:pathLst>
              </a:custGeom>
              <a:solidFill>
                <a:srgbClr val="7E7E7E"/>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89" name="Google Shape;289;p13"/>
              <p:cNvSpPr/>
              <p:nvPr/>
            </p:nvSpPr>
            <p:spPr>
              <a:xfrm rot="5400000">
                <a:off x="5798846" y="3585038"/>
                <a:ext cx="1019243" cy="676233"/>
              </a:xfrm>
              <a:custGeom>
                <a:rect b="b" l="l" r="r" t="t"/>
                <a:pathLst>
                  <a:path extrusionOk="0" h="20751" w="21600">
                    <a:moveTo>
                      <a:pt x="21600" y="1272"/>
                    </a:moveTo>
                    <a:lnTo>
                      <a:pt x="17851" y="13846"/>
                    </a:lnTo>
                    <a:cubicBezTo>
                      <a:pt x="17388" y="15809"/>
                      <a:pt x="16525" y="17523"/>
                      <a:pt x="15376" y="18764"/>
                    </a:cubicBezTo>
                    <a:cubicBezTo>
                      <a:pt x="14339" y="19882"/>
                      <a:pt x="13111" y="20570"/>
                      <a:pt x="11823" y="20751"/>
                    </a:cubicBezTo>
                    <a:lnTo>
                      <a:pt x="0" y="20751"/>
                    </a:lnTo>
                    <a:cubicBezTo>
                      <a:pt x="692" y="13109"/>
                      <a:pt x="3894" y="6419"/>
                      <a:pt x="8598" y="2788"/>
                    </a:cubicBezTo>
                    <a:cubicBezTo>
                      <a:pt x="12600" y="-300"/>
                      <a:pt x="17308" y="-849"/>
                      <a:pt x="21600" y="1272"/>
                    </a:cubicBezTo>
                    <a:close/>
                  </a:path>
                </a:pathLst>
              </a:custGeom>
              <a:solidFill>
                <a:srgbClr val="7E7E7E"/>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90" name="Google Shape;290;p13"/>
              <p:cNvSpPr/>
              <p:nvPr/>
            </p:nvSpPr>
            <p:spPr>
              <a:xfrm rot="5400000">
                <a:off x="4823643" y="3679526"/>
                <a:ext cx="1295907" cy="756389"/>
              </a:xfrm>
              <a:custGeom>
                <a:rect b="b" l="l" r="r" t="t"/>
                <a:pathLst>
                  <a:path extrusionOk="0" h="20120" w="21600">
                    <a:moveTo>
                      <a:pt x="21600" y="14367"/>
                    </a:moveTo>
                    <a:lnTo>
                      <a:pt x="15090" y="3945"/>
                    </a:lnTo>
                    <a:cubicBezTo>
                      <a:pt x="14353" y="2689"/>
                      <a:pt x="13462" y="1690"/>
                      <a:pt x="12474" y="1011"/>
                    </a:cubicBezTo>
                    <a:cubicBezTo>
                      <a:pt x="11557" y="380"/>
                      <a:pt x="10572" y="37"/>
                      <a:pt x="9574" y="0"/>
                    </a:cubicBezTo>
                    <a:lnTo>
                      <a:pt x="0" y="84"/>
                    </a:lnTo>
                    <a:cubicBezTo>
                      <a:pt x="112" y="8431"/>
                      <a:pt x="3372" y="15833"/>
                      <a:pt x="8241" y="18795"/>
                    </a:cubicBezTo>
                    <a:cubicBezTo>
                      <a:pt x="12852" y="21600"/>
                      <a:pt x="18060" y="19874"/>
                      <a:pt x="21600" y="14367"/>
                    </a:cubicBezTo>
                    <a:close/>
                  </a:path>
                </a:pathLst>
              </a:custGeom>
              <a:solidFill>
                <a:srgbClr val="FAB72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91" name="Google Shape;291;p13"/>
              <p:cNvSpPr/>
              <p:nvPr/>
            </p:nvSpPr>
            <p:spPr>
              <a:xfrm rot="5400000">
                <a:off x="5656878" y="4046048"/>
                <a:ext cx="633972" cy="1175161"/>
              </a:xfrm>
              <a:custGeom>
                <a:rect b="b" l="l" r="r" t="t"/>
                <a:pathLst>
                  <a:path extrusionOk="0" h="21600" w="20064">
                    <a:moveTo>
                      <a:pt x="14782" y="21600"/>
                    </a:moveTo>
                    <a:lnTo>
                      <a:pt x="3403" y="14903"/>
                    </a:lnTo>
                    <a:cubicBezTo>
                      <a:pt x="1530" y="13857"/>
                      <a:pt x="348" y="12458"/>
                      <a:pt x="65" y="10952"/>
                    </a:cubicBezTo>
                    <a:cubicBezTo>
                      <a:pt x="-168" y="9710"/>
                      <a:pt x="225" y="8456"/>
                      <a:pt x="1197" y="7343"/>
                    </a:cubicBezTo>
                    <a:lnTo>
                      <a:pt x="6789" y="0"/>
                    </a:lnTo>
                    <a:cubicBezTo>
                      <a:pt x="12438" y="1673"/>
                      <a:pt x="16739" y="4577"/>
                      <a:pt x="18768" y="8087"/>
                    </a:cubicBezTo>
                    <a:cubicBezTo>
                      <a:pt x="21432" y="12696"/>
                      <a:pt x="19932" y="17780"/>
                      <a:pt x="14782" y="21600"/>
                    </a:cubicBezTo>
                    <a:close/>
                  </a:path>
                </a:pathLst>
              </a:custGeom>
              <a:solidFill>
                <a:srgbClr val="B1B1B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92" name="Google Shape;292;p13"/>
              <p:cNvSpPr/>
              <p:nvPr/>
            </p:nvSpPr>
            <p:spPr>
              <a:xfrm rot="8100000">
                <a:off x="4429771" y="5392771"/>
                <a:ext cx="1019243" cy="676232"/>
              </a:xfrm>
              <a:custGeom>
                <a:rect b="b" l="l" r="r" t="t"/>
                <a:pathLst>
                  <a:path extrusionOk="0" h="20751" w="21600">
                    <a:moveTo>
                      <a:pt x="21600" y="1272"/>
                    </a:moveTo>
                    <a:lnTo>
                      <a:pt x="17851" y="13846"/>
                    </a:lnTo>
                    <a:cubicBezTo>
                      <a:pt x="17388" y="15809"/>
                      <a:pt x="16525" y="17523"/>
                      <a:pt x="15376" y="18764"/>
                    </a:cubicBezTo>
                    <a:cubicBezTo>
                      <a:pt x="14339" y="19882"/>
                      <a:pt x="13111" y="20570"/>
                      <a:pt x="11823" y="20751"/>
                    </a:cubicBezTo>
                    <a:lnTo>
                      <a:pt x="0" y="20751"/>
                    </a:lnTo>
                    <a:cubicBezTo>
                      <a:pt x="692" y="13109"/>
                      <a:pt x="3894" y="6419"/>
                      <a:pt x="8598" y="2788"/>
                    </a:cubicBezTo>
                    <a:cubicBezTo>
                      <a:pt x="12600" y="-300"/>
                      <a:pt x="17308" y="-849"/>
                      <a:pt x="21600" y="1272"/>
                    </a:cubicBezTo>
                    <a:close/>
                  </a:path>
                </a:pathLst>
              </a:custGeom>
              <a:solidFill>
                <a:srgbClr val="7E7E7E"/>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93" name="Google Shape;293;p13"/>
              <p:cNvSpPr/>
              <p:nvPr/>
            </p:nvSpPr>
            <p:spPr>
              <a:xfrm rot="8100000">
                <a:off x="3604530" y="4856087"/>
                <a:ext cx="1295906" cy="756390"/>
              </a:xfrm>
              <a:custGeom>
                <a:rect b="b" l="l" r="r" t="t"/>
                <a:pathLst>
                  <a:path extrusionOk="0" h="20120" w="21600">
                    <a:moveTo>
                      <a:pt x="21600" y="14367"/>
                    </a:moveTo>
                    <a:lnTo>
                      <a:pt x="15090" y="3945"/>
                    </a:lnTo>
                    <a:cubicBezTo>
                      <a:pt x="14353" y="2689"/>
                      <a:pt x="13462" y="1690"/>
                      <a:pt x="12474" y="1011"/>
                    </a:cubicBezTo>
                    <a:cubicBezTo>
                      <a:pt x="11557" y="380"/>
                      <a:pt x="10572" y="37"/>
                      <a:pt x="9574" y="0"/>
                    </a:cubicBezTo>
                    <a:lnTo>
                      <a:pt x="0" y="84"/>
                    </a:lnTo>
                    <a:cubicBezTo>
                      <a:pt x="112" y="8431"/>
                      <a:pt x="3372" y="15833"/>
                      <a:pt x="8241" y="18795"/>
                    </a:cubicBezTo>
                    <a:cubicBezTo>
                      <a:pt x="12852" y="21600"/>
                      <a:pt x="18060" y="19874"/>
                      <a:pt x="21600" y="14367"/>
                    </a:cubicBezTo>
                    <a:close/>
                  </a:path>
                </a:pathLst>
              </a:custGeom>
              <a:solidFill>
                <a:srgbClr val="7A66AF"/>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94" name="Google Shape;294;p13"/>
              <p:cNvSpPr/>
              <p:nvPr/>
            </p:nvSpPr>
            <p:spPr>
              <a:xfrm rot="8100000">
                <a:off x="3883426" y="5409088"/>
                <a:ext cx="633972" cy="1175160"/>
              </a:xfrm>
              <a:custGeom>
                <a:rect b="b" l="l" r="r" t="t"/>
                <a:pathLst>
                  <a:path extrusionOk="0" h="21600" w="20064">
                    <a:moveTo>
                      <a:pt x="14782" y="21600"/>
                    </a:moveTo>
                    <a:lnTo>
                      <a:pt x="3403" y="14903"/>
                    </a:lnTo>
                    <a:cubicBezTo>
                      <a:pt x="1530" y="13857"/>
                      <a:pt x="348" y="12458"/>
                      <a:pt x="65" y="10952"/>
                    </a:cubicBezTo>
                    <a:cubicBezTo>
                      <a:pt x="-168" y="9710"/>
                      <a:pt x="225" y="8456"/>
                      <a:pt x="1197" y="7343"/>
                    </a:cubicBezTo>
                    <a:lnTo>
                      <a:pt x="6789" y="0"/>
                    </a:lnTo>
                    <a:cubicBezTo>
                      <a:pt x="12438" y="1673"/>
                      <a:pt x="16739" y="4577"/>
                      <a:pt x="18768" y="8087"/>
                    </a:cubicBezTo>
                    <a:cubicBezTo>
                      <a:pt x="21432" y="12696"/>
                      <a:pt x="19932" y="17780"/>
                      <a:pt x="14782" y="21600"/>
                    </a:cubicBezTo>
                    <a:close/>
                  </a:path>
                </a:pathLst>
              </a:custGeom>
              <a:solidFill>
                <a:srgbClr val="B1B1B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95" name="Google Shape;295;p13"/>
              <p:cNvSpPr/>
              <p:nvPr/>
            </p:nvSpPr>
            <p:spPr>
              <a:xfrm rot="-2700000">
                <a:off x="404310" y="1350924"/>
                <a:ext cx="1017273" cy="676232"/>
              </a:xfrm>
              <a:custGeom>
                <a:rect b="b" l="l" r="r" t="t"/>
                <a:pathLst>
                  <a:path extrusionOk="0" h="20751" w="21600">
                    <a:moveTo>
                      <a:pt x="0" y="1272"/>
                    </a:moveTo>
                    <a:lnTo>
                      <a:pt x="3749" y="13846"/>
                    </a:lnTo>
                    <a:cubicBezTo>
                      <a:pt x="4212" y="15809"/>
                      <a:pt x="5075" y="17523"/>
                      <a:pt x="6224" y="18764"/>
                    </a:cubicBezTo>
                    <a:cubicBezTo>
                      <a:pt x="7261" y="19882"/>
                      <a:pt x="8489" y="20570"/>
                      <a:pt x="9777" y="20751"/>
                    </a:cubicBezTo>
                    <a:lnTo>
                      <a:pt x="21600" y="20751"/>
                    </a:lnTo>
                    <a:cubicBezTo>
                      <a:pt x="20908" y="13109"/>
                      <a:pt x="17706" y="6419"/>
                      <a:pt x="13002" y="2788"/>
                    </a:cubicBezTo>
                    <a:cubicBezTo>
                      <a:pt x="9000" y="-300"/>
                      <a:pt x="4292" y="-849"/>
                      <a:pt x="0" y="1272"/>
                    </a:cubicBezTo>
                    <a:close/>
                  </a:path>
                </a:pathLst>
              </a:custGeom>
              <a:solidFill>
                <a:srgbClr val="B1B1B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96" name="Google Shape;296;p13"/>
              <p:cNvSpPr/>
              <p:nvPr/>
            </p:nvSpPr>
            <p:spPr>
              <a:xfrm rot="-2700000">
                <a:off x="752873" y="2003575"/>
                <a:ext cx="1301717" cy="756390"/>
              </a:xfrm>
              <a:custGeom>
                <a:rect b="b" l="l" r="r" t="t"/>
                <a:pathLst>
                  <a:path extrusionOk="0" h="20120" w="21600">
                    <a:moveTo>
                      <a:pt x="0" y="14367"/>
                    </a:moveTo>
                    <a:lnTo>
                      <a:pt x="6510" y="3945"/>
                    </a:lnTo>
                    <a:cubicBezTo>
                      <a:pt x="7247" y="2689"/>
                      <a:pt x="8138" y="1690"/>
                      <a:pt x="9126" y="1011"/>
                    </a:cubicBezTo>
                    <a:cubicBezTo>
                      <a:pt x="10043" y="380"/>
                      <a:pt x="11028" y="37"/>
                      <a:pt x="12026" y="0"/>
                    </a:cubicBezTo>
                    <a:lnTo>
                      <a:pt x="21600" y="84"/>
                    </a:lnTo>
                    <a:cubicBezTo>
                      <a:pt x="21488" y="8431"/>
                      <a:pt x="18228" y="15833"/>
                      <a:pt x="13359" y="18795"/>
                    </a:cubicBezTo>
                    <a:cubicBezTo>
                      <a:pt x="8748" y="21600"/>
                      <a:pt x="3540" y="19874"/>
                      <a:pt x="0" y="14367"/>
                    </a:cubicBezTo>
                    <a:close/>
                  </a:path>
                </a:pathLst>
              </a:custGeom>
              <a:solidFill>
                <a:srgbClr val="FAB72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97" name="Google Shape;297;p13"/>
              <p:cNvSpPr/>
              <p:nvPr/>
            </p:nvSpPr>
            <p:spPr>
              <a:xfrm rot="-2700000">
                <a:off x="321934" y="1846282"/>
                <a:ext cx="638781" cy="1175160"/>
              </a:xfrm>
              <a:custGeom>
                <a:rect b="b" l="l" r="r" t="t"/>
                <a:pathLst>
                  <a:path extrusionOk="0" h="21600" w="20064">
                    <a:moveTo>
                      <a:pt x="5282" y="21600"/>
                    </a:moveTo>
                    <a:lnTo>
                      <a:pt x="16661" y="14903"/>
                    </a:lnTo>
                    <a:cubicBezTo>
                      <a:pt x="18534" y="13857"/>
                      <a:pt x="19716" y="12458"/>
                      <a:pt x="19999" y="10952"/>
                    </a:cubicBezTo>
                    <a:cubicBezTo>
                      <a:pt x="20232" y="9710"/>
                      <a:pt x="19839" y="8456"/>
                      <a:pt x="18867" y="7343"/>
                    </a:cubicBezTo>
                    <a:lnTo>
                      <a:pt x="13275" y="0"/>
                    </a:lnTo>
                    <a:cubicBezTo>
                      <a:pt x="7626" y="1673"/>
                      <a:pt x="3325" y="4577"/>
                      <a:pt x="1296" y="8087"/>
                    </a:cubicBezTo>
                    <a:cubicBezTo>
                      <a:pt x="-1368" y="12696"/>
                      <a:pt x="132" y="17780"/>
                      <a:pt x="5282" y="21600"/>
                    </a:cubicBezTo>
                    <a:close/>
                  </a:path>
                </a:pathLst>
              </a:custGeom>
              <a:solidFill>
                <a:srgbClr val="7E7E7E"/>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98" name="Google Shape;298;p13"/>
              <p:cNvSpPr/>
              <p:nvPr/>
            </p:nvSpPr>
            <p:spPr>
              <a:xfrm rot="-5400000">
                <a:off x="88681" y="3577330"/>
                <a:ext cx="1017273" cy="676233"/>
              </a:xfrm>
              <a:custGeom>
                <a:rect b="b" l="l" r="r" t="t"/>
                <a:pathLst>
                  <a:path extrusionOk="0" h="20751" w="21600">
                    <a:moveTo>
                      <a:pt x="0" y="1272"/>
                    </a:moveTo>
                    <a:lnTo>
                      <a:pt x="3749" y="13846"/>
                    </a:lnTo>
                    <a:cubicBezTo>
                      <a:pt x="4212" y="15809"/>
                      <a:pt x="5075" y="17523"/>
                      <a:pt x="6224" y="18764"/>
                    </a:cubicBezTo>
                    <a:cubicBezTo>
                      <a:pt x="7261" y="19882"/>
                      <a:pt x="8489" y="20570"/>
                      <a:pt x="9777" y="20751"/>
                    </a:cubicBezTo>
                    <a:lnTo>
                      <a:pt x="21600" y="20751"/>
                    </a:lnTo>
                    <a:cubicBezTo>
                      <a:pt x="20908" y="13109"/>
                      <a:pt x="17706" y="6419"/>
                      <a:pt x="13002" y="2788"/>
                    </a:cubicBezTo>
                    <a:cubicBezTo>
                      <a:pt x="9000" y="-300"/>
                      <a:pt x="4292" y="-849"/>
                      <a:pt x="0" y="1272"/>
                    </a:cubicBezTo>
                    <a:close/>
                  </a:path>
                </a:pathLst>
              </a:custGeom>
              <a:solidFill>
                <a:srgbClr val="B1B1B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299" name="Google Shape;299;p13"/>
              <p:cNvSpPr/>
              <p:nvPr/>
            </p:nvSpPr>
            <p:spPr>
              <a:xfrm rot="-5400000">
                <a:off x="783331" y="3680048"/>
                <a:ext cx="1301717" cy="756390"/>
              </a:xfrm>
              <a:custGeom>
                <a:rect b="b" l="l" r="r" t="t"/>
                <a:pathLst>
                  <a:path extrusionOk="0" h="20120" w="21600">
                    <a:moveTo>
                      <a:pt x="0" y="14367"/>
                    </a:moveTo>
                    <a:lnTo>
                      <a:pt x="6510" y="3945"/>
                    </a:lnTo>
                    <a:cubicBezTo>
                      <a:pt x="7247" y="2689"/>
                      <a:pt x="8138" y="1690"/>
                      <a:pt x="9126" y="1011"/>
                    </a:cubicBezTo>
                    <a:cubicBezTo>
                      <a:pt x="10043" y="380"/>
                      <a:pt x="11028" y="37"/>
                      <a:pt x="12026" y="0"/>
                    </a:cubicBezTo>
                    <a:lnTo>
                      <a:pt x="21600" y="84"/>
                    </a:lnTo>
                    <a:cubicBezTo>
                      <a:pt x="21488" y="8431"/>
                      <a:pt x="18228" y="15833"/>
                      <a:pt x="13359" y="18795"/>
                    </a:cubicBezTo>
                    <a:cubicBezTo>
                      <a:pt x="8748" y="21600"/>
                      <a:pt x="3540" y="19874"/>
                      <a:pt x="0" y="14367"/>
                    </a:cubicBezTo>
                    <a:close/>
                  </a:path>
                </a:pathLst>
              </a:custGeom>
              <a:solidFill>
                <a:srgbClr val="30A7E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300" name="Google Shape;300;p13"/>
              <p:cNvSpPr/>
              <p:nvPr/>
            </p:nvSpPr>
            <p:spPr>
              <a:xfrm rot="-5400000">
                <a:off x="612530" y="4046601"/>
                <a:ext cx="638781" cy="1175160"/>
              </a:xfrm>
              <a:custGeom>
                <a:rect b="b" l="l" r="r" t="t"/>
                <a:pathLst>
                  <a:path extrusionOk="0" h="21600" w="20064">
                    <a:moveTo>
                      <a:pt x="5282" y="21600"/>
                    </a:moveTo>
                    <a:lnTo>
                      <a:pt x="16661" y="14903"/>
                    </a:lnTo>
                    <a:cubicBezTo>
                      <a:pt x="18534" y="13857"/>
                      <a:pt x="19716" y="12458"/>
                      <a:pt x="19999" y="10952"/>
                    </a:cubicBezTo>
                    <a:cubicBezTo>
                      <a:pt x="20232" y="9710"/>
                      <a:pt x="19839" y="8456"/>
                      <a:pt x="18867" y="7343"/>
                    </a:cubicBezTo>
                    <a:lnTo>
                      <a:pt x="13275" y="0"/>
                    </a:lnTo>
                    <a:cubicBezTo>
                      <a:pt x="7626" y="1673"/>
                      <a:pt x="3325" y="4577"/>
                      <a:pt x="1296" y="8087"/>
                    </a:cubicBezTo>
                    <a:cubicBezTo>
                      <a:pt x="-1368" y="12696"/>
                      <a:pt x="132" y="17780"/>
                      <a:pt x="5282" y="21600"/>
                    </a:cubicBezTo>
                    <a:close/>
                  </a:path>
                </a:pathLst>
              </a:custGeom>
              <a:solidFill>
                <a:srgbClr val="7E7E7E"/>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301" name="Google Shape;301;p13"/>
              <p:cNvSpPr/>
              <p:nvPr/>
            </p:nvSpPr>
            <p:spPr>
              <a:xfrm rot="-8100000">
                <a:off x="1442632" y="5387321"/>
                <a:ext cx="1017274" cy="676232"/>
              </a:xfrm>
              <a:custGeom>
                <a:rect b="b" l="l" r="r" t="t"/>
                <a:pathLst>
                  <a:path extrusionOk="0" h="20751" w="21600">
                    <a:moveTo>
                      <a:pt x="0" y="1272"/>
                    </a:moveTo>
                    <a:lnTo>
                      <a:pt x="3749" y="13846"/>
                    </a:lnTo>
                    <a:cubicBezTo>
                      <a:pt x="4212" y="15809"/>
                      <a:pt x="5075" y="17523"/>
                      <a:pt x="6224" y="18764"/>
                    </a:cubicBezTo>
                    <a:cubicBezTo>
                      <a:pt x="7261" y="19882"/>
                      <a:pt x="8489" y="20570"/>
                      <a:pt x="9777" y="20751"/>
                    </a:cubicBezTo>
                    <a:lnTo>
                      <a:pt x="21600" y="20751"/>
                    </a:lnTo>
                    <a:cubicBezTo>
                      <a:pt x="20908" y="13109"/>
                      <a:pt x="17706" y="6419"/>
                      <a:pt x="13002" y="2788"/>
                    </a:cubicBezTo>
                    <a:cubicBezTo>
                      <a:pt x="9000" y="-300"/>
                      <a:pt x="4292" y="-849"/>
                      <a:pt x="0" y="1272"/>
                    </a:cubicBezTo>
                    <a:close/>
                  </a:path>
                </a:pathLst>
              </a:custGeom>
              <a:solidFill>
                <a:srgbClr val="B1B1B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302" name="Google Shape;302;p13"/>
              <p:cNvSpPr/>
              <p:nvPr/>
            </p:nvSpPr>
            <p:spPr>
              <a:xfrm rot="-8100000">
                <a:off x="1993140" y="4856457"/>
                <a:ext cx="1301717" cy="756390"/>
              </a:xfrm>
              <a:custGeom>
                <a:rect b="b" l="l" r="r" t="t"/>
                <a:pathLst>
                  <a:path extrusionOk="0" h="20120" w="21600">
                    <a:moveTo>
                      <a:pt x="0" y="14367"/>
                    </a:moveTo>
                    <a:lnTo>
                      <a:pt x="6510" y="3945"/>
                    </a:lnTo>
                    <a:cubicBezTo>
                      <a:pt x="7247" y="2689"/>
                      <a:pt x="8138" y="1690"/>
                      <a:pt x="9126" y="1011"/>
                    </a:cubicBezTo>
                    <a:cubicBezTo>
                      <a:pt x="10043" y="380"/>
                      <a:pt x="11028" y="37"/>
                      <a:pt x="12026" y="0"/>
                    </a:cubicBezTo>
                    <a:lnTo>
                      <a:pt x="21600" y="84"/>
                    </a:lnTo>
                    <a:cubicBezTo>
                      <a:pt x="21488" y="8431"/>
                      <a:pt x="18228" y="15833"/>
                      <a:pt x="13359" y="18795"/>
                    </a:cubicBezTo>
                    <a:cubicBezTo>
                      <a:pt x="8748" y="21600"/>
                      <a:pt x="3540" y="19874"/>
                      <a:pt x="0" y="14367"/>
                    </a:cubicBezTo>
                    <a:close/>
                  </a:path>
                </a:pathLst>
              </a:custGeom>
              <a:solidFill>
                <a:srgbClr val="BE2126"/>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303" name="Google Shape;303;p13"/>
              <p:cNvSpPr/>
              <p:nvPr/>
            </p:nvSpPr>
            <p:spPr>
              <a:xfrm rot="-8100000">
                <a:off x="2376700" y="5409478"/>
                <a:ext cx="638781" cy="1175161"/>
              </a:xfrm>
              <a:custGeom>
                <a:rect b="b" l="l" r="r" t="t"/>
                <a:pathLst>
                  <a:path extrusionOk="0" h="21600" w="20064">
                    <a:moveTo>
                      <a:pt x="5282" y="21600"/>
                    </a:moveTo>
                    <a:lnTo>
                      <a:pt x="16661" y="14903"/>
                    </a:lnTo>
                    <a:cubicBezTo>
                      <a:pt x="18534" y="13857"/>
                      <a:pt x="19716" y="12458"/>
                      <a:pt x="19999" y="10952"/>
                    </a:cubicBezTo>
                    <a:cubicBezTo>
                      <a:pt x="20232" y="9710"/>
                      <a:pt x="19839" y="8456"/>
                      <a:pt x="18867" y="7343"/>
                    </a:cubicBezTo>
                    <a:lnTo>
                      <a:pt x="13275" y="0"/>
                    </a:lnTo>
                    <a:cubicBezTo>
                      <a:pt x="7626" y="1673"/>
                      <a:pt x="3325" y="4577"/>
                      <a:pt x="1296" y="8087"/>
                    </a:cubicBezTo>
                    <a:cubicBezTo>
                      <a:pt x="-1368" y="12696"/>
                      <a:pt x="132" y="17780"/>
                      <a:pt x="5282" y="21600"/>
                    </a:cubicBezTo>
                    <a:close/>
                  </a:path>
                </a:pathLst>
              </a:custGeom>
              <a:solidFill>
                <a:srgbClr val="7E7E7E"/>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grpSp>
        <p:sp>
          <p:nvSpPr>
            <p:cNvPr id="304" name="Google Shape;304;p13"/>
            <p:cNvSpPr txBox="1"/>
            <p:nvPr/>
          </p:nvSpPr>
          <p:spPr>
            <a:xfrm>
              <a:off x="6760125" y="1847170"/>
              <a:ext cx="3038599" cy="553998"/>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الهدف </a:t>
              </a:r>
              <a:r>
                <a:rPr b="1" lang="ar-SA" sz="2000">
                  <a:solidFill>
                    <a:srgbClr val="023568"/>
                  </a:solidFill>
                  <a:latin typeface="Arial"/>
                  <a:ea typeface="Arial"/>
                  <a:cs typeface="Arial"/>
                  <a:sym typeface="Arial"/>
                </a:rPr>
                <a:t>الوظيفي</a:t>
              </a:r>
              <a:r>
                <a:rPr b="1" lang="ar-SA" sz="2000">
                  <a:solidFill>
                    <a:srgbClr val="FF0000"/>
                  </a:solidFill>
                  <a:latin typeface="Arial"/>
                  <a:ea typeface="Arial"/>
                  <a:cs typeface="Arial"/>
                  <a:sym typeface="Arial"/>
                </a:rPr>
                <a:t> </a:t>
              </a:r>
              <a:endParaRPr b="1" sz="2000">
                <a:solidFill>
                  <a:srgbClr val="03478B"/>
                </a:solidFill>
                <a:latin typeface="Arial"/>
                <a:ea typeface="Arial"/>
                <a:cs typeface="Arial"/>
                <a:sym typeface="Arial"/>
              </a:endParaRPr>
            </a:p>
          </p:txBody>
        </p:sp>
        <p:sp>
          <p:nvSpPr>
            <p:cNvPr id="305" name="Google Shape;305;p13"/>
            <p:cNvSpPr txBox="1"/>
            <p:nvPr/>
          </p:nvSpPr>
          <p:spPr>
            <a:xfrm>
              <a:off x="7881925" y="3087217"/>
              <a:ext cx="3038599" cy="515526"/>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الخبرات </a:t>
              </a:r>
              <a:r>
                <a:rPr b="1" lang="ar-SA" sz="2000">
                  <a:solidFill>
                    <a:srgbClr val="023568"/>
                  </a:solidFill>
                  <a:latin typeface="Arial"/>
                  <a:ea typeface="Arial"/>
                  <a:cs typeface="Arial"/>
                  <a:sym typeface="Arial"/>
                </a:rPr>
                <a:t>والتعلم </a:t>
              </a:r>
              <a:endParaRPr/>
            </a:p>
          </p:txBody>
        </p:sp>
        <p:sp>
          <p:nvSpPr>
            <p:cNvPr id="306" name="Google Shape;306;p13"/>
            <p:cNvSpPr txBox="1"/>
            <p:nvPr/>
          </p:nvSpPr>
          <p:spPr>
            <a:xfrm>
              <a:off x="8000468" y="4712519"/>
              <a:ext cx="3038599" cy="553998"/>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مهارات </a:t>
              </a:r>
              <a:r>
                <a:rPr b="1" lang="ar-SA" sz="2000">
                  <a:solidFill>
                    <a:srgbClr val="023568"/>
                  </a:solidFill>
                  <a:latin typeface="Arial"/>
                  <a:ea typeface="Arial"/>
                  <a:cs typeface="Arial"/>
                  <a:sym typeface="Arial"/>
                </a:rPr>
                <a:t>الحاسب الآلي </a:t>
              </a:r>
              <a:endParaRPr/>
            </a:p>
          </p:txBody>
        </p:sp>
        <p:sp>
          <p:nvSpPr>
            <p:cNvPr id="307" name="Google Shape;307;p13"/>
            <p:cNvSpPr txBox="1"/>
            <p:nvPr/>
          </p:nvSpPr>
          <p:spPr>
            <a:xfrm>
              <a:off x="6752452" y="5766849"/>
              <a:ext cx="3038599" cy="515526"/>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المهارات </a:t>
              </a:r>
              <a:r>
                <a:rPr b="1" lang="ar-SA" sz="2000">
                  <a:solidFill>
                    <a:srgbClr val="023568"/>
                  </a:solidFill>
                  <a:latin typeface="Arial"/>
                  <a:ea typeface="Arial"/>
                  <a:cs typeface="Arial"/>
                  <a:sym typeface="Arial"/>
                </a:rPr>
                <a:t>اللغوية</a:t>
              </a:r>
              <a:endParaRPr/>
            </a:p>
          </p:txBody>
        </p:sp>
        <p:sp>
          <p:nvSpPr>
            <p:cNvPr id="308" name="Google Shape;308;p13"/>
            <p:cNvSpPr txBox="1"/>
            <p:nvPr/>
          </p:nvSpPr>
          <p:spPr>
            <a:xfrm>
              <a:off x="1695098" y="5806366"/>
              <a:ext cx="3038599" cy="515526"/>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المهارات </a:t>
              </a:r>
              <a:r>
                <a:rPr b="1" lang="ar-SA" sz="2000">
                  <a:solidFill>
                    <a:schemeClr val="accent1"/>
                  </a:solidFill>
                  <a:latin typeface="Arial"/>
                  <a:ea typeface="Arial"/>
                  <a:cs typeface="Arial"/>
                  <a:sym typeface="Arial"/>
                </a:rPr>
                <a:t>ا</a:t>
              </a:r>
              <a:r>
                <a:rPr b="1" lang="ar-SA" sz="2000">
                  <a:solidFill>
                    <a:srgbClr val="023568"/>
                  </a:solidFill>
                  <a:latin typeface="Arial"/>
                  <a:ea typeface="Arial"/>
                  <a:cs typeface="Arial"/>
                  <a:sym typeface="Arial"/>
                </a:rPr>
                <a:t>لاجتماعية</a:t>
              </a:r>
              <a:r>
                <a:rPr b="1" lang="ar-SA" sz="2000">
                  <a:solidFill>
                    <a:srgbClr val="FF0000"/>
                  </a:solidFill>
                  <a:latin typeface="Arial"/>
                  <a:ea typeface="Arial"/>
                  <a:cs typeface="Arial"/>
                  <a:sym typeface="Arial"/>
                </a:rPr>
                <a:t> </a:t>
              </a:r>
              <a:endParaRPr b="1" sz="2000">
                <a:solidFill>
                  <a:srgbClr val="03478B"/>
                </a:solidFill>
                <a:latin typeface="Arial"/>
                <a:ea typeface="Arial"/>
                <a:cs typeface="Arial"/>
                <a:sym typeface="Arial"/>
              </a:endParaRPr>
            </a:p>
          </p:txBody>
        </p:sp>
        <p:sp>
          <p:nvSpPr>
            <p:cNvPr id="309" name="Google Shape;309;p13"/>
            <p:cNvSpPr txBox="1"/>
            <p:nvPr/>
          </p:nvSpPr>
          <p:spPr>
            <a:xfrm>
              <a:off x="589581" y="4613050"/>
              <a:ext cx="3038599" cy="977191"/>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البيانات الشخصية </a:t>
              </a:r>
              <a:r>
                <a:rPr b="1" lang="ar-SA" sz="2000">
                  <a:solidFill>
                    <a:srgbClr val="023568"/>
                  </a:solidFill>
                  <a:latin typeface="Arial"/>
                  <a:ea typeface="Arial"/>
                  <a:cs typeface="Arial"/>
                  <a:sym typeface="Arial"/>
                </a:rPr>
                <a:t>من القسم الثاني  </a:t>
              </a:r>
              <a:endParaRPr/>
            </a:p>
          </p:txBody>
        </p:sp>
        <p:sp>
          <p:nvSpPr>
            <p:cNvPr id="310" name="Google Shape;310;p13"/>
            <p:cNvSpPr txBox="1"/>
            <p:nvPr/>
          </p:nvSpPr>
          <p:spPr>
            <a:xfrm>
              <a:off x="756322" y="3024675"/>
              <a:ext cx="3038599" cy="515526"/>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المراجع</a:t>
              </a:r>
              <a:endParaRPr b="1" sz="2000">
                <a:solidFill>
                  <a:srgbClr val="03478B"/>
                </a:solidFill>
                <a:latin typeface="Arial"/>
                <a:ea typeface="Arial"/>
                <a:cs typeface="Arial"/>
                <a:sym typeface="Arial"/>
              </a:endParaRPr>
            </a:p>
          </p:txBody>
        </p:sp>
        <p:sp>
          <p:nvSpPr>
            <p:cNvPr id="311" name="Google Shape;311;p13"/>
            <p:cNvSpPr txBox="1"/>
            <p:nvPr/>
          </p:nvSpPr>
          <p:spPr>
            <a:xfrm>
              <a:off x="1649175" y="1822835"/>
              <a:ext cx="3038599" cy="515526"/>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البيانات </a:t>
              </a:r>
              <a:r>
                <a:rPr b="1" lang="ar-SA" sz="2000">
                  <a:solidFill>
                    <a:srgbClr val="023568"/>
                  </a:solidFill>
                  <a:latin typeface="Arial"/>
                  <a:ea typeface="Arial"/>
                  <a:cs typeface="Arial"/>
                  <a:sym typeface="Arial"/>
                </a:rPr>
                <a:t>الشخصية </a:t>
              </a:r>
              <a:endParaRPr/>
            </a:p>
          </p:txBody>
        </p:sp>
        <p:sp>
          <p:nvSpPr>
            <p:cNvPr id="312" name="Google Shape;312;p13"/>
            <p:cNvSpPr/>
            <p:nvPr/>
          </p:nvSpPr>
          <p:spPr>
            <a:xfrm>
              <a:off x="4608654" y="2294500"/>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01</a:t>
              </a:r>
              <a:endParaRPr/>
            </a:p>
          </p:txBody>
        </p:sp>
        <p:sp>
          <p:nvSpPr>
            <p:cNvPr id="313" name="Google Shape;313;p13"/>
            <p:cNvSpPr/>
            <p:nvPr/>
          </p:nvSpPr>
          <p:spPr>
            <a:xfrm>
              <a:off x="5973265" y="2289383"/>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02</a:t>
              </a:r>
              <a:endParaRPr b="1" sz="2800" cap="none">
                <a:solidFill>
                  <a:schemeClr val="lt1"/>
                </a:solidFill>
                <a:latin typeface="Roboto"/>
                <a:ea typeface="Roboto"/>
                <a:cs typeface="Roboto"/>
                <a:sym typeface="Roboto"/>
              </a:endParaRPr>
            </a:p>
          </p:txBody>
        </p:sp>
        <p:sp>
          <p:nvSpPr>
            <p:cNvPr id="314" name="Google Shape;314;p13"/>
            <p:cNvSpPr/>
            <p:nvPr/>
          </p:nvSpPr>
          <p:spPr>
            <a:xfrm>
              <a:off x="6892273" y="3233010"/>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03</a:t>
              </a:r>
              <a:endParaRPr b="1" sz="2800" cap="none">
                <a:solidFill>
                  <a:schemeClr val="lt1"/>
                </a:solidFill>
                <a:latin typeface="Roboto"/>
                <a:ea typeface="Roboto"/>
                <a:cs typeface="Roboto"/>
                <a:sym typeface="Roboto"/>
              </a:endParaRPr>
            </a:p>
          </p:txBody>
        </p:sp>
        <p:sp>
          <p:nvSpPr>
            <p:cNvPr id="315" name="Google Shape;315;p13"/>
            <p:cNvSpPr/>
            <p:nvPr/>
          </p:nvSpPr>
          <p:spPr>
            <a:xfrm>
              <a:off x="6864282" y="4526254"/>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04</a:t>
              </a:r>
              <a:endParaRPr b="1" sz="2800" cap="none">
                <a:solidFill>
                  <a:schemeClr val="lt1"/>
                </a:solidFill>
                <a:latin typeface="Roboto"/>
                <a:ea typeface="Roboto"/>
                <a:cs typeface="Roboto"/>
                <a:sym typeface="Roboto"/>
              </a:endParaRPr>
            </a:p>
          </p:txBody>
        </p:sp>
        <p:sp>
          <p:nvSpPr>
            <p:cNvPr id="316" name="Google Shape;316;p13"/>
            <p:cNvSpPr/>
            <p:nvPr/>
          </p:nvSpPr>
          <p:spPr>
            <a:xfrm>
              <a:off x="5990004" y="5427518"/>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05</a:t>
              </a:r>
              <a:endParaRPr b="1" sz="2800" cap="none">
                <a:solidFill>
                  <a:schemeClr val="lt1"/>
                </a:solidFill>
                <a:latin typeface="Roboto"/>
                <a:ea typeface="Roboto"/>
                <a:cs typeface="Roboto"/>
                <a:sym typeface="Roboto"/>
              </a:endParaRPr>
            </a:p>
          </p:txBody>
        </p:sp>
        <p:sp>
          <p:nvSpPr>
            <p:cNvPr id="317" name="Google Shape;317;p13"/>
            <p:cNvSpPr/>
            <p:nvPr/>
          </p:nvSpPr>
          <p:spPr>
            <a:xfrm>
              <a:off x="4682852" y="5404848"/>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06</a:t>
              </a:r>
              <a:endParaRPr b="1" sz="2800" cap="none">
                <a:solidFill>
                  <a:schemeClr val="lt1"/>
                </a:solidFill>
                <a:latin typeface="Roboto"/>
                <a:ea typeface="Roboto"/>
                <a:cs typeface="Roboto"/>
                <a:sym typeface="Roboto"/>
              </a:endParaRPr>
            </a:p>
          </p:txBody>
        </p:sp>
        <p:sp>
          <p:nvSpPr>
            <p:cNvPr id="318" name="Google Shape;318;p13"/>
            <p:cNvSpPr/>
            <p:nvPr/>
          </p:nvSpPr>
          <p:spPr>
            <a:xfrm>
              <a:off x="3743475" y="4492485"/>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07</a:t>
              </a:r>
              <a:endParaRPr b="1" sz="2800" cap="none">
                <a:solidFill>
                  <a:schemeClr val="lt1"/>
                </a:solidFill>
                <a:latin typeface="Roboto"/>
                <a:ea typeface="Roboto"/>
                <a:cs typeface="Roboto"/>
                <a:sym typeface="Roboto"/>
              </a:endParaRPr>
            </a:p>
          </p:txBody>
        </p:sp>
        <p:sp>
          <p:nvSpPr>
            <p:cNvPr id="319" name="Google Shape;319;p13"/>
            <p:cNvSpPr/>
            <p:nvPr/>
          </p:nvSpPr>
          <p:spPr>
            <a:xfrm>
              <a:off x="3758349" y="3197120"/>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08</a:t>
              </a:r>
              <a:endParaRPr b="1" sz="2800" cap="none">
                <a:solidFill>
                  <a:schemeClr val="lt1"/>
                </a:solidFill>
                <a:latin typeface="Roboto"/>
                <a:ea typeface="Roboto"/>
                <a:cs typeface="Roboto"/>
                <a:sym typeface="Roboto"/>
              </a:endParaRPr>
            </a:p>
          </p:txBody>
        </p:sp>
      </p:grpSp>
      <p:pic>
        <p:nvPicPr>
          <p:cNvPr descr="صورة تحتوي على نص, الخط, شعار, الرسومات&#10;&#10;قد يكون المحتوى الذي تم إنشاؤه بواسطة الذكاء الاصطناعي غير صحيح." id="320" name="Google Shape;320;p13"/>
          <p:cNvPicPr preferRelativeResize="0"/>
          <p:nvPr/>
        </p:nvPicPr>
        <p:blipFill rotWithShape="1">
          <a:blip r:embed="rId3">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73"/>
                                        </p:tgtEl>
                                        <p:attrNameLst>
                                          <p:attrName>style.visibility</p:attrName>
                                        </p:attrNameLst>
                                      </p:cBhvr>
                                      <p:to>
                                        <p:strVal val="visible"/>
                                      </p:to>
                                    </p:set>
                                    <p:anim calcmode="lin" valueType="num">
                                      <p:cBhvr additive="base">
                                        <p:cTn dur="500"/>
                                        <p:tgtEl>
                                          <p:spTgt spid="27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descr="صورة تحتوي على منضدة, كمبيوتر محمول, عناصر, رجل&#10;&#10;تم إنشاء الوصف تلقائياً" id="325" name="Google Shape;325;p14"/>
          <p:cNvPicPr preferRelativeResize="0"/>
          <p:nvPr>
            <p:ph idx="2" type="pic"/>
          </p:nvPr>
        </p:nvPicPr>
        <p:blipFill rotWithShape="1">
          <a:blip r:embed="rId3">
            <a:alphaModFix/>
          </a:blip>
          <a:srcRect b="0" l="0" r="0" t="0"/>
          <a:stretch/>
        </p:blipFill>
        <p:spPr>
          <a:xfrm>
            <a:off x="5716046" y="2686171"/>
            <a:ext cx="6475953" cy="4171831"/>
          </a:xfrm>
          <a:prstGeom prst="rect">
            <a:avLst/>
          </a:prstGeom>
          <a:solidFill>
            <a:schemeClr val="lt1"/>
          </a:solidFill>
          <a:ln>
            <a:noFill/>
          </a:ln>
        </p:spPr>
      </p:pic>
      <p:sp>
        <p:nvSpPr>
          <p:cNvPr id="326" name="Google Shape;326;p14"/>
          <p:cNvSpPr/>
          <p:nvPr/>
        </p:nvSpPr>
        <p:spPr>
          <a:xfrm flipH="1">
            <a:off x="5741366" y="2686170"/>
            <a:ext cx="6475952" cy="4171830"/>
          </a:xfrm>
          <a:custGeom>
            <a:rect b="b" l="l" r="r" t="t"/>
            <a:pathLst>
              <a:path extrusionOk="0" h="4171830" w="6475952">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7" name="Google Shape;327;p14"/>
          <p:cNvSpPr txBox="1"/>
          <p:nvPr/>
        </p:nvSpPr>
        <p:spPr>
          <a:xfrm flipH="1">
            <a:off x="2050143" y="275540"/>
            <a:ext cx="6500132" cy="830997"/>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3200" u="sng">
                <a:solidFill>
                  <a:schemeClr val="dk2"/>
                </a:solidFill>
                <a:latin typeface="Arial"/>
                <a:ea typeface="Arial"/>
                <a:cs typeface="Arial"/>
                <a:sym typeface="Arial"/>
              </a:rPr>
              <a:t>اهمية السيرة الذاتية كيفية كتابتها:</a:t>
            </a:r>
            <a:endParaRPr b="1" sz="3200" u="sng">
              <a:solidFill>
                <a:schemeClr val="dk2"/>
              </a:solidFill>
              <a:latin typeface="Arial"/>
              <a:ea typeface="Arial"/>
              <a:cs typeface="Arial"/>
              <a:sym typeface="Arial"/>
            </a:endParaRPr>
          </a:p>
        </p:txBody>
      </p:sp>
      <p:sp>
        <p:nvSpPr>
          <p:cNvPr id="328" name="Google Shape;328;p14"/>
          <p:cNvSpPr/>
          <p:nvPr/>
        </p:nvSpPr>
        <p:spPr>
          <a:xfrm flipH="1">
            <a:off x="884312" y="1617375"/>
            <a:ext cx="6309743" cy="3154710"/>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الجزء الأول : البيانات الشخصية Personal Profile </a:t>
            </a:r>
            <a:endParaRPr/>
          </a:p>
          <a:p>
            <a:pPr indent="0" lvl="0" marL="0" marR="0" rtl="1" algn="just">
              <a:lnSpc>
                <a:spcPct val="150000"/>
              </a:lnSpc>
              <a:spcBef>
                <a:spcPts val="1200"/>
              </a:spcBef>
              <a:spcAft>
                <a:spcPts val="0"/>
              </a:spcAft>
              <a:buNone/>
            </a:pPr>
            <a:r>
              <a:rPr lang="ar-SA" sz="1800">
                <a:solidFill>
                  <a:schemeClr val="dk1"/>
                </a:solidFill>
                <a:latin typeface="Arial"/>
                <a:ea typeface="Arial"/>
                <a:cs typeface="Arial"/>
                <a:sym typeface="Arial"/>
              </a:rPr>
              <a:t>وفي هذا الجزء تنقسم البيانات الشخصية إلى قسمين القسم الأول يكتب في أول السيرة الذاتية والقسم الثانى في نهاية السيرة الذاتية فالبيانات الشخصية يجب أن تتضمن الاسم وتاريخ الميلاد ومكان الإقامة بالإضافة إلى وسائل الاتصال الخاصة بك كرقم الهاتف الخاص والمحمول والبريد الإكتروني والموقع الإلكتروني إن وجد.</a:t>
            </a:r>
            <a:endParaRPr sz="1400">
              <a:solidFill>
                <a:srgbClr val="3F3F3F"/>
              </a:solidFill>
              <a:latin typeface="Arial"/>
              <a:ea typeface="Arial"/>
              <a:cs typeface="Arial"/>
              <a:sym typeface="Arial"/>
            </a:endParaRPr>
          </a:p>
        </p:txBody>
      </p:sp>
      <p:sp>
        <p:nvSpPr>
          <p:cNvPr id="329" name="Google Shape;329;p14"/>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pic>
        <p:nvPicPr>
          <p:cNvPr id="330" name="Google Shape;330;p14"/>
          <p:cNvPicPr preferRelativeResize="0"/>
          <p:nvPr/>
        </p:nvPicPr>
        <p:blipFill rotWithShape="1">
          <a:blip r:embed="rId4">
            <a:alphaModFix/>
          </a:blip>
          <a:srcRect b="0" l="0" r="0" t="0"/>
          <a:stretch/>
        </p:blipFill>
        <p:spPr>
          <a:xfrm>
            <a:off x="8550275" y="369222"/>
            <a:ext cx="497746" cy="769441"/>
          </a:xfrm>
          <a:prstGeom prst="rect">
            <a:avLst/>
          </a:prstGeom>
          <a:noFill/>
          <a:ln>
            <a:noFill/>
          </a:ln>
        </p:spPr>
      </p:pic>
      <p:pic>
        <p:nvPicPr>
          <p:cNvPr descr="صورة تحتوي على نص, الخط, شعار, الرسومات&#10;&#10;قد يكون المحتوى الذي تم إنشاؤه بواسطة الذكاء الاصطناعي غير صحيح." id="331" name="Google Shape;331;p14"/>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27"/>
                                        </p:tgtEl>
                                        <p:attrNameLst>
                                          <p:attrName>style.visibility</p:attrName>
                                        </p:attrNameLst>
                                      </p:cBhvr>
                                      <p:to>
                                        <p:strVal val="visible"/>
                                      </p:to>
                                    </p:set>
                                    <p:anim calcmode="lin" valueType="num">
                                      <p:cBhvr additive="base">
                                        <p:cTn dur="500"/>
                                        <p:tgtEl>
                                          <p:spTgt spid="3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30"/>
                                        </p:tgtEl>
                                        <p:attrNameLst>
                                          <p:attrName>style.visibility</p:attrName>
                                        </p:attrNameLst>
                                      </p:cBhvr>
                                      <p:to>
                                        <p:strVal val="visible"/>
                                      </p:to>
                                    </p:set>
                                    <p:anim calcmode="lin" valueType="num">
                                      <p:cBhvr additive="base">
                                        <p:cTn dur="500"/>
                                        <p:tgtEl>
                                          <p:spTgt spid="33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500"/>
                                        <p:tgtEl>
                                          <p:spTgt spid="3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pic>
        <p:nvPicPr>
          <p:cNvPr id="336" name="Google Shape;336;p15"/>
          <p:cNvPicPr preferRelativeResize="0"/>
          <p:nvPr>
            <p:ph idx="3" type="pic"/>
          </p:nvPr>
        </p:nvPicPr>
        <p:blipFill rotWithShape="1">
          <a:blip r:embed="rId3">
            <a:alphaModFix/>
          </a:blip>
          <a:srcRect b="0" l="3954" r="3953" t="0"/>
          <a:stretch/>
        </p:blipFill>
        <p:spPr>
          <a:xfrm>
            <a:off x="0" y="0"/>
            <a:ext cx="6320591" cy="3608290"/>
          </a:xfrm>
          <a:prstGeom prst="rect">
            <a:avLst/>
          </a:prstGeom>
          <a:solidFill>
            <a:schemeClr val="lt1"/>
          </a:solidFill>
          <a:ln>
            <a:noFill/>
          </a:ln>
        </p:spPr>
      </p:pic>
      <p:sp>
        <p:nvSpPr>
          <p:cNvPr id="337" name="Google Shape;337;p15"/>
          <p:cNvSpPr/>
          <p:nvPr/>
        </p:nvSpPr>
        <p:spPr>
          <a:xfrm>
            <a:off x="3587578" y="4121460"/>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8" name="Google Shape;338;p15"/>
          <p:cNvSpPr/>
          <p:nvPr/>
        </p:nvSpPr>
        <p:spPr>
          <a:xfrm rot="10800000">
            <a:off x="-7590" y="0"/>
            <a:ext cx="6328181" cy="3608290"/>
          </a:xfrm>
          <a:custGeom>
            <a:rect b="b" l="l" r="r" t="t"/>
            <a:pathLst>
              <a:path extrusionOk="0" h="3949156" w="1219458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rgbClr val="0B4850">
                  <a:alpha val="38823"/>
                </a:srgbClr>
              </a:gs>
              <a:gs pos="98000">
                <a:srgbClr val="0B4850">
                  <a:alpha val="67843"/>
                </a:srgbClr>
              </a:gs>
              <a:gs pos="100000">
                <a:srgbClr val="0B4850">
                  <a:alpha val="67843"/>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9" name="Google Shape;339;p15"/>
          <p:cNvSpPr/>
          <p:nvPr/>
        </p:nvSpPr>
        <p:spPr>
          <a:xfrm flipH="1">
            <a:off x="5682903" y="2297429"/>
            <a:ext cx="6105872" cy="2977738"/>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2000">
                <a:solidFill>
                  <a:srgbClr val="2390FC"/>
                </a:solidFill>
                <a:latin typeface="Arial"/>
                <a:ea typeface="Arial"/>
                <a:cs typeface="Arial"/>
                <a:sym typeface="Arial"/>
              </a:rPr>
              <a:t>الجزء الثانى : الهدف الوظيفي Objective </a:t>
            </a:r>
            <a:endParaRPr sz="2000">
              <a:solidFill>
                <a:srgbClr val="2390FC"/>
              </a:solidFill>
              <a:latin typeface="Arial"/>
              <a:ea typeface="Arial"/>
              <a:cs typeface="Arial"/>
              <a:sym typeface="Arial"/>
            </a:endParaRPr>
          </a:p>
          <a:p>
            <a:pPr indent="0" lvl="0" marL="0" marR="0" rtl="1" algn="just">
              <a:lnSpc>
                <a:spcPct val="150000"/>
              </a:lnSpc>
              <a:spcBef>
                <a:spcPts val="1200"/>
              </a:spcBef>
              <a:spcAft>
                <a:spcPts val="0"/>
              </a:spcAft>
              <a:buNone/>
            </a:pPr>
            <a:r>
              <a:rPr lang="ar-SA" sz="2000">
                <a:solidFill>
                  <a:srgbClr val="3F3F3F"/>
                </a:solidFill>
                <a:latin typeface="Arial"/>
                <a:ea typeface="Arial"/>
                <a:cs typeface="Arial"/>
                <a:sym typeface="Arial"/>
              </a:rPr>
              <a:t>ويعتبر الهدف الوظيفي أهم جزء فى كتابة السيرة الذاتية حيث أن أصحاب العمل ينظرون إلى  ذلك الجزء بالتحديد فإذا كنت ممن يدرك الهدف الوظيفى المقدم له كنت الأجدر بالحصول على الوظيفة ، أن إهدار الوقت في كتابة الأهداف العامة لا طائل من ورائه .</a:t>
            </a:r>
            <a:endParaRPr/>
          </a:p>
        </p:txBody>
      </p:sp>
      <p:sp>
        <p:nvSpPr>
          <p:cNvPr id="340" name="Google Shape;340;p15"/>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sp>
        <p:nvSpPr>
          <p:cNvPr id="341" name="Google Shape;341;p15"/>
          <p:cNvSpPr txBox="1"/>
          <p:nvPr/>
        </p:nvSpPr>
        <p:spPr>
          <a:xfrm flipH="1">
            <a:off x="5288643" y="1582833"/>
            <a:ext cx="6500132" cy="6848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2800">
                <a:solidFill>
                  <a:schemeClr val="dk2"/>
                </a:solidFill>
                <a:latin typeface="Arial"/>
                <a:ea typeface="Arial"/>
                <a:cs typeface="Arial"/>
                <a:sym typeface="Arial"/>
              </a:rPr>
              <a:t>اهمية السيرة الذاتية كيفية كتابتها:</a:t>
            </a:r>
            <a:endParaRPr b="1" sz="28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342" name="Google Shape;342;p15"/>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1"/>
                                        </p:tgtEl>
                                        <p:attrNameLst>
                                          <p:attrName>style.visibility</p:attrName>
                                        </p:attrNameLst>
                                      </p:cBhvr>
                                      <p:to>
                                        <p:strVal val="visible"/>
                                      </p:to>
                                    </p:set>
                                    <p:anim calcmode="lin" valueType="num">
                                      <p:cBhvr additive="base">
                                        <p:cTn dur="500"/>
                                        <p:tgtEl>
                                          <p:spTgt spid="34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20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id="347" name="Google Shape;347;p16"/>
          <p:cNvPicPr preferRelativeResize="0"/>
          <p:nvPr>
            <p:ph idx="2" type="pic"/>
          </p:nvPr>
        </p:nvPicPr>
        <p:blipFill rotWithShape="1">
          <a:blip r:embed="rId3">
            <a:alphaModFix/>
          </a:blip>
          <a:srcRect b="24030" l="0" r="0" t="24029"/>
          <a:stretch/>
        </p:blipFill>
        <p:spPr>
          <a:xfrm>
            <a:off x="0" y="4000500"/>
            <a:ext cx="12192000" cy="2854326"/>
          </a:xfrm>
          <a:prstGeom prst="rect">
            <a:avLst/>
          </a:prstGeom>
          <a:solidFill>
            <a:schemeClr val="lt1"/>
          </a:solidFill>
          <a:ln>
            <a:noFill/>
          </a:ln>
        </p:spPr>
      </p:pic>
      <p:sp>
        <p:nvSpPr>
          <p:cNvPr id="348" name="Google Shape;348;p16"/>
          <p:cNvSpPr/>
          <p:nvPr/>
        </p:nvSpPr>
        <p:spPr>
          <a:xfrm>
            <a:off x="5180462" y="311898"/>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349" name="Google Shape;349;p16"/>
          <p:cNvSpPr/>
          <p:nvPr/>
        </p:nvSpPr>
        <p:spPr>
          <a:xfrm>
            <a:off x="0" y="4000500"/>
            <a:ext cx="12192000" cy="2857500"/>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0" name="Google Shape;350;p16"/>
          <p:cNvSpPr/>
          <p:nvPr/>
        </p:nvSpPr>
        <p:spPr>
          <a:xfrm>
            <a:off x="3107266" y="2089111"/>
            <a:ext cx="7497881" cy="1908215"/>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الجزء الثالث : الخبرات والتعلم WORK EXPERIENCE EDUCATION  </a:t>
            </a:r>
            <a:endParaRPr/>
          </a:p>
          <a:p>
            <a:pPr indent="0" lvl="0" marL="0" marR="0" rtl="1" algn="just">
              <a:lnSpc>
                <a:spcPct val="150000"/>
              </a:lnSpc>
              <a:spcBef>
                <a:spcPts val="1200"/>
              </a:spcBef>
              <a:spcAft>
                <a:spcPts val="0"/>
              </a:spcAft>
              <a:buNone/>
            </a:pPr>
            <a:r>
              <a:rPr lang="ar-SA" sz="1800">
                <a:solidFill>
                  <a:srgbClr val="3F3F3F"/>
                </a:solidFill>
                <a:latin typeface="Arial"/>
                <a:ea typeface="Arial"/>
                <a:cs typeface="Arial"/>
                <a:sym typeface="Arial"/>
              </a:rPr>
              <a:t>في هذا الجزء تبدأ بكتابة  الخبرات التى اكتسبتها من خلال وظيفتك السابقة إذا كنت ممن اشتغل بوظيفة  فيجب تذكر خبرتك بأي عمل قمت بعمله سابقا ولكن عليك أن تكتبها بطريقة أكثر جاذبية .</a:t>
            </a:r>
            <a:endParaRPr sz="1800">
              <a:solidFill>
                <a:srgbClr val="3F3F3F"/>
              </a:solidFill>
              <a:latin typeface="Arial"/>
              <a:ea typeface="Arial"/>
              <a:cs typeface="Arial"/>
              <a:sym typeface="Arial"/>
            </a:endParaRPr>
          </a:p>
        </p:txBody>
      </p:sp>
      <p:sp>
        <p:nvSpPr>
          <p:cNvPr id="351" name="Google Shape;351;p16"/>
          <p:cNvSpPr txBox="1"/>
          <p:nvPr/>
        </p:nvSpPr>
        <p:spPr>
          <a:xfrm flipH="1">
            <a:off x="3427015" y="1128995"/>
            <a:ext cx="6500132" cy="6848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2800">
                <a:solidFill>
                  <a:schemeClr val="dk2"/>
                </a:solidFill>
                <a:latin typeface="Arial"/>
                <a:ea typeface="Arial"/>
                <a:cs typeface="Arial"/>
                <a:sym typeface="Arial"/>
              </a:rPr>
              <a:t>اهمية السيرة الذاتية كيفية كتابتها:</a:t>
            </a:r>
            <a:endParaRPr b="1" sz="28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352" name="Google Shape;352;p16"/>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51"/>
                                        </p:tgtEl>
                                        <p:attrNameLst>
                                          <p:attrName>style.visibility</p:attrName>
                                        </p:attrNameLst>
                                      </p:cBhvr>
                                      <p:to>
                                        <p:strVal val="visible"/>
                                      </p:to>
                                    </p:set>
                                    <p:anim calcmode="lin" valueType="num">
                                      <p:cBhvr additive="base">
                                        <p:cTn dur="500"/>
                                        <p:tgtEl>
                                          <p:spTgt spid="35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2000"/>
                                        <p:tgtEl>
                                          <p:spTgt spid="3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7"/>
          <p:cNvSpPr/>
          <p:nvPr/>
        </p:nvSpPr>
        <p:spPr>
          <a:xfrm>
            <a:off x="0" y="2536100"/>
            <a:ext cx="7924800" cy="4320471"/>
          </a:xfrm>
          <a:custGeom>
            <a:rect b="b" l="l" r="r" t="t"/>
            <a:pathLst>
              <a:path extrusionOk="0" h="2770346" w="5081492">
                <a:moveTo>
                  <a:pt x="5081492" y="909257"/>
                </a:moveTo>
                <a:lnTo>
                  <a:pt x="5081492" y="2770346"/>
                </a:lnTo>
                <a:lnTo>
                  <a:pt x="0" y="2770346"/>
                </a:lnTo>
                <a:lnTo>
                  <a:pt x="0" y="0"/>
                </a:lnTo>
                <a:lnTo>
                  <a:pt x="696182" y="696182"/>
                </a:lnTo>
                <a:cubicBezTo>
                  <a:pt x="832580" y="832580"/>
                  <a:pt x="1017651" y="909257"/>
                  <a:pt x="1210628" y="909257"/>
                </a:cubicBezTo>
                <a:lnTo>
                  <a:pt x="5081492" y="909257"/>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58" name="Google Shape;358;p17"/>
          <p:cNvPicPr preferRelativeResize="0"/>
          <p:nvPr>
            <p:ph idx="2" type="pic"/>
          </p:nvPr>
        </p:nvPicPr>
        <p:blipFill rotWithShape="1">
          <a:blip r:embed="rId3">
            <a:alphaModFix/>
          </a:blip>
          <a:srcRect b="11739" l="0" r="0" t="11740"/>
          <a:stretch/>
        </p:blipFill>
        <p:spPr>
          <a:xfrm>
            <a:off x="3184822" y="3940234"/>
            <a:ext cx="9009764" cy="2917767"/>
          </a:xfrm>
          <a:prstGeom prst="rect">
            <a:avLst/>
          </a:prstGeom>
          <a:solidFill>
            <a:schemeClr val="lt1"/>
          </a:solidFill>
          <a:ln>
            <a:noFill/>
          </a:ln>
          <a:effectLst>
            <a:outerShdw blurRad="254000" sx="102000" rotWithShape="0" algn="ctr" sy="102000">
              <a:srgbClr val="000000">
                <a:alpha val="34901"/>
              </a:srgbClr>
            </a:outerShdw>
          </a:effectLst>
        </p:spPr>
      </p:pic>
      <p:sp>
        <p:nvSpPr>
          <p:cNvPr id="359" name="Google Shape;359;p17"/>
          <p:cNvSpPr/>
          <p:nvPr/>
        </p:nvSpPr>
        <p:spPr>
          <a:xfrm>
            <a:off x="6576612" y="2716138"/>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360" name="Google Shape;360;p17"/>
          <p:cNvSpPr/>
          <p:nvPr/>
        </p:nvSpPr>
        <p:spPr>
          <a:xfrm>
            <a:off x="3182237" y="3940233"/>
            <a:ext cx="9009763" cy="2917767"/>
          </a:xfrm>
          <a:custGeom>
            <a:rect b="b" l="l" r="r" t="t"/>
            <a:pathLst>
              <a:path extrusionOk="0" h="3949156" w="1219458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1" name="Google Shape;361;p17"/>
          <p:cNvSpPr/>
          <p:nvPr/>
        </p:nvSpPr>
        <p:spPr>
          <a:xfrm flipH="1">
            <a:off x="2070100" y="1680389"/>
            <a:ext cx="8051800" cy="2169825"/>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الجزء الرابع : مهارات الحاسب الآلي Computer Skills </a:t>
            </a:r>
            <a:endParaRPr/>
          </a:p>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في هذا الجزء تكتب المهارات التي تجيدها في الحاسب الآلي  باللغة بالعربية والإنجليزية.</a:t>
            </a:r>
            <a:endParaRPr sz="1800">
              <a:solidFill>
                <a:srgbClr val="3F3F3F"/>
              </a:solidFill>
              <a:latin typeface="Arial"/>
              <a:ea typeface="Arial"/>
              <a:cs typeface="Arial"/>
              <a:sym typeface="Arial"/>
            </a:endParaRPr>
          </a:p>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الجزء الخامس: المهارات اللغوية"  Languages"  </a:t>
            </a:r>
            <a:r>
              <a:rPr lang="ar-SA" sz="1800">
                <a:solidFill>
                  <a:srgbClr val="3F3F3F"/>
                </a:solidFill>
                <a:latin typeface="Arial"/>
                <a:ea typeface="Arial"/>
                <a:cs typeface="Arial"/>
                <a:sym typeface="Arial"/>
              </a:rPr>
              <a:t> </a:t>
            </a:r>
            <a:endParaRPr sz="1800">
              <a:solidFill>
                <a:srgbClr val="3F3F3F"/>
              </a:solidFill>
              <a:latin typeface="Arial"/>
              <a:ea typeface="Arial"/>
              <a:cs typeface="Arial"/>
              <a:sym typeface="Arial"/>
            </a:endParaRPr>
          </a:p>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في هذا الجزء تكتب اللغات التي تجيدها مثال :  اللغة العربية :  اللغة الأم.</a:t>
            </a:r>
            <a:endParaRPr sz="1800">
              <a:solidFill>
                <a:srgbClr val="3F3F3F"/>
              </a:solidFill>
              <a:latin typeface="Arial"/>
              <a:ea typeface="Arial"/>
              <a:cs typeface="Arial"/>
              <a:sym typeface="Arial"/>
            </a:endParaRPr>
          </a:p>
        </p:txBody>
      </p:sp>
      <p:sp>
        <p:nvSpPr>
          <p:cNvPr id="362" name="Google Shape;362;p17"/>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sp>
        <p:nvSpPr>
          <p:cNvPr id="363" name="Google Shape;363;p17"/>
          <p:cNvSpPr txBox="1"/>
          <p:nvPr/>
        </p:nvSpPr>
        <p:spPr>
          <a:xfrm flipH="1">
            <a:off x="2884174" y="896848"/>
            <a:ext cx="6500132" cy="6848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2800">
                <a:solidFill>
                  <a:schemeClr val="dk2"/>
                </a:solidFill>
                <a:latin typeface="Arial"/>
                <a:ea typeface="Arial"/>
                <a:cs typeface="Arial"/>
                <a:sym typeface="Arial"/>
              </a:rPr>
              <a:t>اهمية السيرة الذاتية كيفية كتابتها:</a:t>
            </a:r>
            <a:endParaRPr b="1" sz="28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364" name="Google Shape;364;p17"/>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63"/>
                                        </p:tgtEl>
                                        <p:attrNameLst>
                                          <p:attrName>style.visibility</p:attrName>
                                        </p:attrNameLst>
                                      </p:cBhvr>
                                      <p:to>
                                        <p:strVal val="visible"/>
                                      </p:to>
                                    </p:set>
                                    <p:anim calcmode="lin" valueType="num">
                                      <p:cBhvr additive="base">
                                        <p:cTn dur="500"/>
                                        <p:tgtEl>
                                          <p:spTgt spid="36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500"/>
                                        <p:tgtEl>
                                          <p:spTgt spid="3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id="369" name="Google Shape;369;p18"/>
          <p:cNvPicPr preferRelativeResize="0"/>
          <p:nvPr>
            <p:ph idx="2" type="pic"/>
          </p:nvPr>
        </p:nvPicPr>
        <p:blipFill rotWithShape="1">
          <a:blip r:embed="rId3">
            <a:alphaModFix/>
          </a:blip>
          <a:srcRect b="317" l="54135" r="-294" t="-317"/>
          <a:stretch/>
        </p:blipFill>
        <p:spPr>
          <a:xfrm>
            <a:off x="0" y="0"/>
            <a:ext cx="5945378" cy="6858000"/>
          </a:xfrm>
          <a:prstGeom prst="rect">
            <a:avLst/>
          </a:prstGeom>
          <a:solidFill>
            <a:schemeClr val="lt1"/>
          </a:solidFill>
          <a:ln>
            <a:noFill/>
          </a:ln>
        </p:spPr>
      </p:pic>
      <p:sp>
        <p:nvSpPr>
          <p:cNvPr id="370" name="Google Shape;370;p18"/>
          <p:cNvSpPr/>
          <p:nvPr/>
        </p:nvSpPr>
        <p:spPr>
          <a:xfrm flipH="1">
            <a:off x="1367929" y="969536"/>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371" name="Google Shape;371;p18"/>
          <p:cNvSpPr/>
          <p:nvPr/>
        </p:nvSpPr>
        <p:spPr>
          <a:xfrm flipH="1">
            <a:off x="868057" y="0"/>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372" name="Google Shape;372;p18"/>
          <p:cNvSpPr/>
          <p:nvPr/>
        </p:nvSpPr>
        <p:spPr>
          <a:xfrm flipH="1">
            <a:off x="0" y="0"/>
            <a:ext cx="5945378" cy="6858000"/>
          </a:xfrm>
          <a:custGeom>
            <a:rect b="b" l="l" r="r" t="t"/>
            <a:pathLst>
              <a:path extrusionOk="0" h="6858000" w="5945378">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3" name="Google Shape;373;p18"/>
          <p:cNvSpPr txBox="1"/>
          <p:nvPr/>
        </p:nvSpPr>
        <p:spPr>
          <a:xfrm flipH="1">
            <a:off x="2275625" y="1707446"/>
            <a:ext cx="9075619" cy="469077"/>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3200" u="sng">
                <a:solidFill>
                  <a:schemeClr val="dk2"/>
                </a:solidFill>
                <a:latin typeface="Arial"/>
                <a:ea typeface="Arial"/>
                <a:cs typeface="Arial"/>
                <a:sym typeface="Arial"/>
              </a:rPr>
              <a:t>نصائح وتوصيات يجب اتباعها عند كتابة السيرة الذاتية:</a:t>
            </a:r>
            <a:endParaRPr b="1" sz="3200" u="sng">
              <a:solidFill>
                <a:schemeClr val="dk2"/>
              </a:solidFill>
              <a:latin typeface="Arial"/>
              <a:ea typeface="Arial"/>
              <a:cs typeface="Arial"/>
              <a:sym typeface="Arial"/>
            </a:endParaRPr>
          </a:p>
        </p:txBody>
      </p:sp>
      <p:sp>
        <p:nvSpPr>
          <p:cNvPr id="374" name="Google Shape;374;p18"/>
          <p:cNvSpPr/>
          <p:nvPr/>
        </p:nvSpPr>
        <p:spPr>
          <a:xfrm flipH="1">
            <a:off x="4876484" y="2768659"/>
            <a:ext cx="6083616" cy="1459348"/>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1- ركز على الإيجابيات وتجنب السلبيات  مثل خلاف مع مدير ، أو درجات دراسية هابط.</a:t>
            </a:r>
            <a:endParaRPr/>
          </a:p>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2- إذا كان مشروع  التخرج له علاقة بالوظيفة المقدم لها فاكتبها في السيرة الذاتية .</a:t>
            </a:r>
            <a:endParaRPr/>
          </a:p>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 3- إذا أخذت التدريب في إحدى الشركات لمدة ثلاثة أشهر أوأكثر أو أقل قيتم ذكره في السيرة الذاتية .</a:t>
            </a:r>
            <a:endParaRPr sz="2000">
              <a:solidFill>
                <a:srgbClr val="3F3F3F"/>
              </a:solidFill>
              <a:latin typeface="Arial"/>
              <a:ea typeface="Arial"/>
              <a:cs typeface="Arial"/>
              <a:sym typeface="Arial"/>
            </a:endParaRPr>
          </a:p>
        </p:txBody>
      </p:sp>
      <p:pic>
        <p:nvPicPr>
          <p:cNvPr id="375" name="Google Shape;375;p18"/>
          <p:cNvPicPr preferRelativeResize="0"/>
          <p:nvPr/>
        </p:nvPicPr>
        <p:blipFill rotWithShape="1">
          <a:blip r:embed="rId4">
            <a:alphaModFix/>
          </a:blip>
          <a:srcRect b="0" l="0" r="0" t="0"/>
          <a:stretch/>
        </p:blipFill>
        <p:spPr>
          <a:xfrm>
            <a:off x="11351244" y="1849467"/>
            <a:ext cx="497746" cy="768935"/>
          </a:xfrm>
          <a:prstGeom prst="rect">
            <a:avLst/>
          </a:prstGeom>
          <a:noFill/>
          <a:ln>
            <a:noFill/>
          </a:ln>
        </p:spPr>
      </p:pic>
      <p:pic>
        <p:nvPicPr>
          <p:cNvPr descr="صورة تحتوي على نص, الخط, شعار, الرسومات&#10;&#10;قد يكون المحتوى الذي تم إنشاؤه بواسطة الذكاء الاصطناعي غير صحيح." id="376" name="Google Shape;376;p18"/>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3"/>
                                        </p:tgtEl>
                                        <p:attrNameLst>
                                          <p:attrName>style.visibility</p:attrName>
                                        </p:attrNameLst>
                                      </p:cBhvr>
                                      <p:to>
                                        <p:strVal val="visible"/>
                                      </p:to>
                                    </p:set>
                                    <p:anim calcmode="lin" valueType="num">
                                      <p:cBhvr additive="base">
                                        <p:cTn dur="500"/>
                                        <p:tgtEl>
                                          <p:spTgt spid="37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5"/>
                                        </p:tgtEl>
                                        <p:attrNameLst>
                                          <p:attrName>style.visibility</p:attrName>
                                        </p:attrNameLst>
                                      </p:cBhvr>
                                      <p:to>
                                        <p:strVal val="visible"/>
                                      </p:to>
                                    </p:set>
                                    <p:anim calcmode="lin" valueType="num">
                                      <p:cBhvr additive="base">
                                        <p:cTn dur="500"/>
                                        <p:tgtEl>
                                          <p:spTgt spid="37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19"/>
          <p:cNvSpPr/>
          <p:nvPr/>
        </p:nvSpPr>
        <p:spPr>
          <a:xfrm rot="10800000">
            <a:off x="0" y="2027985"/>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382" name="Google Shape;382;p19"/>
          <p:cNvSpPr/>
          <p:nvPr/>
        </p:nvSpPr>
        <p:spPr>
          <a:xfrm rot="10800000">
            <a:off x="0" y="-2"/>
            <a:ext cx="10827657" cy="2027985"/>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83" name="Google Shape;383;p19"/>
          <p:cNvSpPr/>
          <p:nvPr/>
        </p:nvSpPr>
        <p:spPr>
          <a:xfrm flipH="1">
            <a:off x="5308284" y="3150330"/>
            <a:ext cx="6083616" cy="258532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-نصائح الكتابة:</a:t>
            </a:r>
            <a:endParaRPr/>
          </a:p>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1- يتم اختيار اسم البريد الالكتروني للمقدم للوظيفة بحيث يكون لائق به فلا يختار اسم مستعار أو شهرة مثل:  الروش – الطائر الحزين.</a:t>
            </a:r>
            <a:endParaRPr sz="1800">
              <a:solidFill>
                <a:srgbClr val="3F3F3F"/>
              </a:solidFill>
              <a:latin typeface="Arial"/>
              <a:ea typeface="Arial"/>
              <a:cs typeface="Arial"/>
              <a:sym typeface="Arial"/>
            </a:endParaRPr>
          </a:p>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2- ركز على الإيجابيات وتجنب السلبيات  مثل خلاف مع مدير ، أو درجات دراسية هابطة.</a:t>
            </a:r>
            <a:endParaRPr/>
          </a:p>
        </p:txBody>
      </p:sp>
      <p:sp>
        <p:nvSpPr>
          <p:cNvPr id="384" name="Google Shape;384;p19"/>
          <p:cNvSpPr txBox="1"/>
          <p:nvPr/>
        </p:nvSpPr>
        <p:spPr>
          <a:xfrm flipH="1">
            <a:off x="1290171" y="2360244"/>
            <a:ext cx="9075619" cy="6848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2800">
                <a:solidFill>
                  <a:schemeClr val="dk2"/>
                </a:solidFill>
                <a:latin typeface="Arial"/>
                <a:ea typeface="Arial"/>
                <a:cs typeface="Arial"/>
                <a:sym typeface="Arial"/>
              </a:rPr>
              <a:t>نصائح وتوصيات يجب اتباعها عند كتابة السيرة الذاتية:</a:t>
            </a:r>
            <a:endParaRPr b="1" sz="28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385" name="Google Shape;385;p19"/>
          <p:cNvPicPr preferRelativeResize="0"/>
          <p:nvPr/>
        </p:nvPicPr>
        <p:blipFill rotWithShape="1">
          <a:blip r:embed="rId3">
            <a:alphaModFix/>
          </a:blip>
          <a:srcRect b="0" l="0" r="0" t="0"/>
          <a:stretch/>
        </p:blipFill>
        <p:spPr>
          <a:xfrm>
            <a:off x="10365790" y="413908"/>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4"/>
                                        </p:tgtEl>
                                        <p:attrNameLst>
                                          <p:attrName>style.visibility</p:attrName>
                                        </p:attrNameLst>
                                      </p:cBhvr>
                                      <p:to>
                                        <p:strVal val="visible"/>
                                      </p:to>
                                    </p:set>
                                    <p:anim calcmode="lin" valueType="num">
                                      <p:cBhvr additive="base">
                                        <p:cTn dur="500"/>
                                        <p:tgtEl>
                                          <p:spTgt spid="38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500"/>
                                        <p:tgtEl>
                                          <p:spTgt spid="3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20"/>
          <p:cNvSpPr/>
          <p:nvPr/>
        </p:nvSpPr>
        <p:spPr>
          <a:xfrm>
            <a:off x="5180462" y="1472702"/>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1" name="Google Shape;391;p20"/>
          <p:cNvSpPr/>
          <p:nvPr/>
        </p:nvSpPr>
        <p:spPr>
          <a:xfrm>
            <a:off x="0" y="4140200"/>
            <a:ext cx="12192000" cy="2717800"/>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2" name="Google Shape;392;p20"/>
          <p:cNvSpPr/>
          <p:nvPr/>
        </p:nvSpPr>
        <p:spPr>
          <a:xfrm>
            <a:off x="3225053" y="1816487"/>
            <a:ext cx="6544319" cy="232371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توصيات  يجب اتباعها عند كتابة السيرة الذاتية:</a:t>
            </a:r>
            <a:endParaRPr/>
          </a:p>
          <a:p>
            <a:pPr indent="0" lvl="0" marL="0" marR="0" rtl="1" algn="just">
              <a:lnSpc>
                <a:spcPct val="150000"/>
              </a:lnSpc>
              <a:spcBef>
                <a:spcPts val="1200"/>
              </a:spcBef>
              <a:spcAft>
                <a:spcPts val="0"/>
              </a:spcAft>
              <a:buNone/>
            </a:pPr>
            <a:r>
              <a:rPr lang="ar-SA" sz="1800">
                <a:solidFill>
                  <a:srgbClr val="3F3F3F"/>
                </a:solidFill>
                <a:latin typeface="Arial"/>
                <a:ea typeface="Arial"/>
                <a:cs typeface="Arial"/>
                <a:sym typeface="Arial"/>
              </a:rPr>
              <a:t>1-الدقة والأمانة في كتابة البيانات الشخصية: حيث يجب أن تذكر اسم وسن وعنوان ووسائل اتصال صحيحة وكذلك  لا تبالغ في ذكر مهارات أو اهتمامات أو خبرات وهمية لأن ذلك لن يساعدك على الحصول على الوظيفة بل قد يكون السبب في خسارتها.</a:t>
            </a:r>
            <a:endParaRPr/>
          </a:p>
        </p:txBody>
      </p:sp>
      <p:sp>
        <p:nvSpPr>
          <p:cNvPr id="393" name="Google Shape;393;p20"/>
          <p:cNvSpPr txBox="1"/>
          <p:nvPr/>
        </p:nvSpPr>
        <p:spPr>
          <a:xfrm flipH="1">
            <a:off x="1118347" y="1126672"/>
            <a:ext cx="9075619" cy="6848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2800">
                <a:solidFill>
                  <a:schemeClr val="dk2"/>
                </a:solidFill>
                <a:latin typeface="Arial"/>
                <a:ea typeface="Arial"/>
                <a:cs typeface="Arial"/>
                <a:sym typeface="Arial"/>
              </a:rPr>
              <a:t>نصائح وتوصيات يجب اتباعها عند كتابة السيرة الذاتية:</a:t>
            </a:r>
            <a:endParaRPr b="1" sz="28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394" name="Google Shape;394;p20"/>
          <p:cNvPicPr preferRelativeResize="0"/>
          <p:nvPr/>
        </p:nvPicPr>
        <p:blipFill rotWithShape="1">
          <a:blip r:embed="rId3">
            <a:alphaModFix/>
          </a:blip>
          <a:srcRect b="0" l="0" r="0" t="0"/>
          <a:stretch/>
        </p:blipFill>
        <p:spPr>
          <a:xfrm>
            <a:off x="10168282"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93"/>
                                        </p:tgtEl>
                                        <p:attrNameLst>
                                          <p:attrName>style.visibility</p:attrName>
                                        </p:attrNameLst>
                                      </p:cBhvr>
                                      <p:to>
                                        <p:strVal val="visible"/>
                                      </p:to>
                                    </p:set>
                                    <p:anim calcmode="lin" valueType="num">
                                      <p:cBhvr additive="base">
                                        <p:cTn dur="500"/>
                                        <p:tgtEl>
                                          <p:spTgt spid="39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2"/>
                                        </p:tgtEl>
                                        <p:attrNameLst>
                                          <p:attrName>style.visibility</p:attrName>
                                        </p:attrNameLst>
                                      </p:cBhvr>
                                      <p:to>
                                        <p:strVal val="visible"/>
                                      </p:to>
                                    </p:set>
                                    <p:animEffect filter="fade" transition="in">
                                      <p:cBhvr>
                                        <p:cTn dur="2000"/>
                                        <p:tgtEl>
                                          <p:spTgt spid="3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21"/>
          <p:cNvSpPr/>
          <p:nvPr/>
        </p:nvSpPr>
        <p:spPr>
          <a:xfrm>
            <a:off x="5180462" y="3001542"/>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400" name="Google Shape;400;p21"/>
          <p:cNvPicPr preferRelativeResize="0"/>
          <p:nvPr>
            <p:ph idx="2" type="pic"/>
          </p:nvPr>
        </p:nvPicPr>
        <p:blipFill rotWithShape="1">
          <a:blip r:embed="rId3">
            <a:alphaModFix/>
          </a:blip>
          <a:srcRect b="26198" l="0" r="0" t="4573"/>
          <a:stretch/>
        </p:blipFill>
        <p:spPr>
          <a:xfrm>
            <a:off x="0" y="3975100"/>
            <a:ext cx="12192000" cy="2882900"/>
          </a:xfrm>
          <a:prstGeom prst="rect">
            <a:avLst/>
          </a:prstGeom>
          <a:solidFill>
            <a:schemeClr val="lt1"/>
          </a:solidFill>
          <a:ln>
            <a:noFill/>
          </a:ln>
        </p:spPr>
      </p:pic>
      <p:sp>
        <p:nvSpPr>
          <p:cNvPr id="401" name="Google Shape;401;p21"/>
          <p:cNvSpPr/>
          <p:nvPr/>
        </p:nvSpPr>
        <p:spPr>
          <a:xfrm>
            <a:off x="0" y="3975100"/>
            <a:ext cx="12192000" cy="2882900"/>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02" name="Google Shape;402;p21"/>
          <p:cNvSpPr txBox="1"/>
          <p:nvPr/>
        </p:nvSpPr>
        <p:spPr>
          <a:xfrm>
            <a:off x="2859377" y="636936"/>
            <a:ext cx="6473246" cy="58477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ar-SA" sz="3200" u="sng">
                <a:solidFill>
                  <a:schemeClr val="accent1"/>
                </a:solidFill>
                <a:latin typeface="Arial"/>
                <a:ea typeface="Arial"/>
                <a:cs typeface="Arial"/>
                <a:sym typeface="Arial"/>
              </a:rPr>
              <a:t>اخطاء شائعة عند كتابة السيرة الذاتية:</a:t>
            </a:r>
            <a:endParaRPr sz="3200" u="sng">
              <a:solidFill>
                <a:schemeClr val="accent1"/>
              </a:solidFill>
              <a:latin typeface="Arial"/>
              <a:ea typeface="Arial"/>
              <a:cs typeface="Arial"/>
              <a:sym typeface="Arial"/>
            </a:endParaRPr>
          </a:p>
        </p:txBody>
      </p:sp>
      <p:sp>
        <p:nvSpPr>
          <p:cNvPr id="403" name="Google Shape;403;p21"/>
          <p:cNvSpPr/>
          <p:nvPr/>
        </p:nvSpPr>
        <p:spPr>
          <a:xfrm>
            <a:off x="1465527" y="1487115"/>
            <a:ext cx="7429869" cy="2215991"/>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chemeClr val="dk1"/>
                </a:solidFill>
                <a:latin typeface="Arial"/>
                <a:ea typeface="Arial"/>
                <a:cs typeface="Arial"/>
                <a:sym typeface="Arial"/>
              </a:rPr>
              <a:t>1-الأخطاء الإملائية وأخطاء اللغة</a:t>
            </a:r>
            <a:endParaRPr/>
          </a:p>
          <a:p>
            <a:pPr indent="0" lvl="0" marL="0" marR="0" rtl="1" algn="just">
              <a:lnSpc>
                <a:spcPct val="150000"/>
              </a:lnSpc>
              <a:spcBef>
                <a:spcPts val="1200"/>
              </a:spcBef>
              <a:spcAft>
                <a:spcPts val="0"/>
              </a:spcAft>
              <a:buNone/>
            </a:pPr>
            <a:r>
              <a:rPr lang="ar-SA" sz="1800">
                <a:solidFill>
                  <a:schemeClr val="dk1"/>
                </a:solidFill>
                <a:latin typeface="Arial"/>
                <a:ea typeface="Arial"/>
                <a:cs typeface="Arial"/>
                <a:sym typeface="Arial"/>
              </a:rPr>
              <a:t>2-عدم إحتواء السيرة الذاتية على كلمات مفتاحية المتصلة بالوظيفة الشاغرة</a:t>
            </a:r>
            <a:endParaRPr/>
          </a:p>
          <a:p>
            <a:pPr indent="0" lvl="0" marL="0" marR="0" rtl="1" algn="just">
              <a:lnSpc>
                <a:spcPct val="150000"/>
              </a:lnSpc>
              <a:spcBef>
                <a:spcPts val="1200"/>
              </a:spcBef>
              <a:spcAft>
                <a:spcPts val="0"/>
              </a:spcAft>
              <a:buNone/>
            </a:pPr>
            <a:r>
              <a:rPr lang="ar-SA" sz="1800">
                <a:solidFill>
                  <a:schemeClr val="dk1"/>
                </a:solidFill>
                <a:latin typeface="Arial"/>
                <a:ea typeface="Arial"/>
                <a:cs typeface="Arial"/>
                <a:sym typeface="Arial"/>
              </a:rPr>
              <a:t>3-السيرة الذاتية ذات الطراز القديم قد تعطي إنطباع إنها قديمة وغيرمحدثة</a:t>
            </a:r>
            <a:endParaRPr sz="1800">
              <a:solidFill>
                <a:schemeClr val="dk1"/>
              </a:solidFill>
              <a:latin typeface="Arial"/>
              <a:ea typeface="Arial"/>
              <a:cs typeface="Arial"/>
              <a:sym typeface="Arial"/>
            </a:endParaRPr>
          </a:p>
          <a:p>
            <a:pPr indent="0" lvl="0" marL="0" marR="0" rtl="1" algn="just">
              <a:lnSpc>
                <a:spcPct val="150000"/>
              </a:lnSpc>
              <a:spcBef>
                <a:spcPts val="1200"/>
              </a:spcBef>
              <a:spcAft>
                <a:spcPts val="0"/>
              </a:spcAft>
              <a:buNone/>
            </a:pPr>
            <a:r>
              <a:rPr lang="ar-SA" sz="1800">
                <a:solidFill>
                  <a:schemeClr val="dk1"/>
                </a:solidFill>
                <a:latin typeface="Arial"/>
                <a:ea typeface="Arial"/>
                <a:cs typeface="Arial"/>
                <a:sym typeface="Arial"/>
              </a:rPr>
              <a:t>4-إحتوائها على كثير من المعلومات.</a:t>
            </a:r>
            <a:endParaRPr sz="1800">
              <a:solidFill>
                <a:schemeClr val="dk1"/>
              </a:solidFill>
              <a:latin typeface="Arial"/>
              <a:ea typeface="Arial"/>
              <a:cs typeface="Arial"/>
              <a:sym typeface="Arial"/>
            </a:endParaRPr>
          </a:p>
        </p:txBody>
      </p:sp>
      <p:pic>
        <p:nvPicPr>
          <p:cNvPr id="404" name="Google Shape;404;p21"/>
          <p:cNvPicPr preferRelativeResize="0"/>
          <p:nvPr/>
        </p:nvPicPr>
        <p:blipFill rotWithShape="1">
          <a:blip r:embed="rId4">
            <a:alphaModFix/>
          </a:blip>
          <a:srcRect b="0" l="0" r="0" t="0"/>
          <a:stretch/>
        </p:blipFill>
        <p:spPr>
          <a:xfrm>
            <a:off x="9402367" y="756301"/>
            <a:ext cx="569394" cy="706888"/>
          </a:xfrm>
          <a:prstGeom prst="rect">
            <a:avLst/>
          </a:prstGeom>
          <a:noFill/>
          <a:ln>
            <a:noFill/>
          </a:ln>
        </p:spPr>
      </p:pic>
      <p:pic>
        <p:nvPicPr>
          <p:cNvPr descr="صورة تحتوي على نص, الخط, شعار, الرسومات&#10;&#10;قد يكون المحتوى الذي تم إنشاؤه بواسطة الذكاء الاصطناعي غير صحيح." id="405" name="Google Shape;405;p21"/>
          <p:cNvPicPr preferRelativeResize="0"/>
          <p:nvPr/>
        </p:nvPicPr>
        <p:blipFill rotWithShape="1">
          <a:blip r:embed="rId5">
            <a:alphaModFix/>
          </a:blip>
          <a:srcRect b="0" l="0" r="0" t="0"/>
          <a:stretch/>
        </p:blipFill>
        <p:spPr>
          <a:xfrm>
            <a:off x="10342454" y="156218"/>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2"/>
                                        </p:tgtEl>
                                        <p:attrNameLst>
                                          <p:attrName>style.visibility</p:attrName>
                                        </p:attrNameLst>
                                      </p:cBhvr>
                                      <p:to>
                                        <p:strVal val="visible"/>
                                      </p:to>
                                    </p:set>
                                    <p:anim calcmode="lin" valueType="num">
                                      <p:cBhvr additive="base">
                                        <p:cTn dur="500"/>
                                        <p:tgtEl>
                                          <p:spTgt spid="4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04"/>
                                        </p:tgtEl>
                                        <p:attrNameLst>
                                          <p:attrName>style.visibility</p:attrName>
                                        </p:attrNameLst>
                                      </p:cBhvr>
                                      <p:to>
                                        <p:strVal val="visible"/>
                                      </p:to>
                                    </p:set>
                                    <p:anim calcmode="lin" valueType="num">
                                      <p:cBhvr additive="base">
                                        <p:cTn dur="500"/>
                                        <p:tgtEl>
                                          <p:spTgt spid="40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2000"/>
                                        <p:tgtEl>
                                          <p:spTgt spid="4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p22"/>
          <p:cNvPicPr preferRelativeResize="0"/>
          <p:nvPr>
            <p:ph idx="2" type="pic"/>
          </p:nvPr>
        </p:nvPicPr>
        <p:blipFill rotWithShape="1">
          <a:blip r:embed="rId3">
            <a:alphaModFix/>
          </a:blip>
          <a:srcRect b="1915" l="4786" r="17697" t="197"/>
          <a:stretch/>
        </p:blipFill>
        <p:spPr>
          <a:xfrm>
            <a:off x="8055475" y="1349829"/>
            <a:ext cx="4114799" cy="5508171"/>
          </a:xfrm>
          <a:prstGeom prst="rect">
            <a:avLst/>
          </a:prstGeom>
          <a:solidFill>
            <a:schemeClr val="lt1"/>
          </a:solidFill>
          <a:ln>
            <a:noFill/>
          </a:ln>
        </p:spPr>
      </p:pic>
      <p:sp>
        <p:nvSpPr>
          <p:cNvPr id="411" name="Google Shape;411;p22"/>
          <p:cNvSpPr/>
          <p:nvPr/>
        </p:nvSpPr>
        <p:spPr>
          <a:xfrm flipH="1">
            <a:off x="8055474" y="1349829"/>
            <a:ext cx="4114799" cy="5508170"/>
          </a:xfrm>
          <a:custGeom>
            <a:rect b="b" l="l" r="r" t="t"/>
            <a:pathLst>
              <a:path extrusionOk="0" h="6290404" w="2469260">
                <a:moveTo>
                  <a:pt x="2469261" y="3165348"/>
                </a:moveTo>
                <a:lnTo>
                  <a:pt x="2469261" y="6290405"/>
                </a:lnTo>
                <a:lnTo>
                  <a:pt x="0" y="6290405"/>
                </a:lnTo>
                <a:lnTo>
                  <a:pt x="0" y="0"/>
                </a:lnTo>
                <a:lnTo>
                  <a:pt x="1977104" y="1977104"/>
                </a:lnTo>
                <a:cubicBezTo>
                  <a:pt x="2292191" y="2292191"/>
                  <a:pt x="2469261" y="2719673"/>
                  <a:pt x="2469261" y="3165348"/>
                </a:cubicBezTo>
                <a:close/>
              </a:path>
            </a:pathLst>
          </a:custGeom>
          <a:gradFill>
            <a:gsLst>
              <a:gs pos="0">
                <a:srgbClr val="0B4850">
                  <a:alpha val="38823"/>
                </a:srgbClr>
              </a:gs>
              <a:gs pos="98000">
                <a:srgbClr val="0B4850">
                  <a:alpha val="69803"/>
                </a:srgbClr>
              </a:gs>
              <a:gs pos="100000">
                <a:srgbClr val="0B4850">
                  <a:alpha val="69803"/>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2" name="Google Shape;412;p22"/>
          <p:cNvSpPr/>
          <p:nvPr/>
        </p:nvSpPr>
        <p:spPr>
          <a:xfrm rot="10800000">
            <a:off x="-26379" y="0"/>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3" name="Google Shape;413;p22"/>
          <p:cNvSpPr/>
          <p:nvPr/>
        </p:nvSpPr>
        <p:spPr>
          <a:xfrm flipH="1">
            <a:off x="2297507" y="2736540"/>
            <a:ext cx="5042690" cy="2862322"/>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2000">
                <a:solidFill>
                  <a:schemeClr val="dk1"/>
                </a:solidFill>
                <a:latin typeface="Roboto"/>
                <a:ea typeface="Roboto"/>
                <a:cs typeface="Roboto"/>
                <a:sym typeface="Roboto"/>
              </a:rPr>
              <a:t>5-التواضع الزائد. </a:t>
            </a:r>
            <a:endParaRPr/>
          </a:p>
          <a:p>
            <a:pPr indent="0" lvl="0" marL="0" marR="0" rtl="1" algn="just">
              <a:lnSpc>
                <a:spcPct val="150000"/>
              </a:lnSpc>
              <a:spcBef>
                <a:spcPts val="0"/>
              </a:spcBef>
              <a:spcAft>
                <a:spcPts val="0"/>
              </a:spcAft>
              <a:buNone/>
            </a:pPr>
            <a:r>
              <a:rPr lang="ar-SA" sz="2000">
                <a:solidFill>
                  <a:schemeClr val="dk1"/>
                </a:solidFill>
                <a:latin typeface="Roboto"/>
                <a:ea typeface="Roboto"/>
                <a:cs typeface="Roboto"/>
                <a:sym typeface="Roboto"/>
              </a:rPr>
              <a:t>6-إنجازات غير مقاسة.</a:t>
            </a:r>
            <a:endParaRPr/>
          </a:p>
          <a:p>
            <a:pPr indent="0" lvl="0" marL="0" marR="0" rtl="1" algn="just">
              <a:lnSpc>
                <a:spcPct val="150000"/>
              </a:lnSpc>
              <a:spcBef>
                <a:spcPts val="0"/>
              </a:spcBef>
              <a:spcAft>
                <a:spcPts val="0"/>
              </a:spcAft>
              <a:buNone/>
            </a:pPr>
            <a:r>
              <a:rPr lang="ar-SA" sz="2000">
                <a:solidFill>
                  <a:schemeClr val="dk1"/>
                </a:solidFill>
                <a:latin typeface="Roboto"/>
                <a:ea typeface="Roboto"/>
                <a:cs typeface="Roboto"/>
                <a:sym typeface="Roboto"/>
              </a:rPr>
              <a:t>7-كتابة محتوى السيرة الذاتية مع تفاصيل ليست ذات صلة.</a:t>
            </a:r>
            <a:endParaRPr/>
          </a:p>
          <a:p>
            <a:pPr indent="0" lvl="0" marL="0" marR="0" rtl="1" algn="just">
              <a:lnSpc>
                <a:spcPct val="150000"/>
              </a:lnSpc>
              <a:spcBef>
                <a:spcPts val="0"/>
              </a:spcBef>
              <a:spcAft>
                <a:spcPts val="0"/>
              </a:spcAft>
              <a:buNone/>
            </a:pPr>
            <a:r>
              <a:rPr lang="ar-SA" sz="2000">
                <a:solidFill>
                  <a:schemeClr val="dk1"/>
                </a:solidFill>
                <a:latin typeface="Roboto"/>
                <a:ea typeface="Roboto"/>
                <a:cs typeface="Roboto"/>
                <a:sym typeface="Roboto"/>
              </a:rPr>
              <a:t>8-كتابة وصف للمنصب والمهام التي توليتها ولا يتم إيضاح الإنجازات المحققة.</a:t>
            </a:r>
            <a:endParaRPr/>
          </a:p>
        </p:txBody>
      </p:sp>
      <p:sp>
        <p:nvSpPr>
          <p:cNvPr id="414" name="Google Shape;414;p22"/>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sp>
        <p:nvSpPr>
          <p:cNvPr id="415" name="Google Shape;415;p22"/>
          <p:cNvSpPr txBox="1"/>
          <p:nvPr/>
        </p:nvSpPr>
        <p:spPr>
          <a:xfrm>
            <a:off x="1582229" y="1599176"/>
            <a:ext cx="6473246" cy="58477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ar-SA" sz="3200">
                <a:solidFill>
                  <a:schemeClr val="accent1"/>
                </a:solidFill>
                <a:latin typeface="Arial"/>
                <a:ea typeface="Arial"/>
                <a:cs typeface="Arial"/>
                <a:sym typeface="Arial"/>
              </a:rPr>
              <a:t>اخطاء شائعة عند كتابة السيرة الذاتية:</a:t>
            </a:r>
            <a:endParaRPr sz="3200">
              <a:solidFill>
                <a:schemeClr val="accent1"/>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416" name="Google Shape;416;p22"/>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5"/>
                                        </p:tgtEl>
                                        <p:attrNameLst>
                                          <p:attrName>style.visibility</p:attrName>
                                        </p:attrNameLst>
                                      </p:cBhvr>
                                      <p:to>
                                        <p:strVal val="visible"/>
                                      </p:to>
                                    </p:set>
                                    <p:anim calcmode="lin" valueType="num">
                                      <p:cBhvr additive="base">
                                        <p:cTn dur="500"/>
                                        <p:tgtEl>
                                          <p:spTgt spid="41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3"/>
                                        </p:tgtEl>
                                        <p:attrNameLst>
                                          <p:attrName>style.visibility</p:attrName>
                                        </p:attrNameLst>
                                      </p:cBhvr>
                                      <p:to>
                                        <p:strVal val="visible"/>
                                      </p:to>
                                    </p:set>
                                    <p:animEffect filter="fade" transition="in">
                                      <p:cBhvr>
                                        <p:cTn dur="500"/>
                                        <p:tgtEl>
                                          <p:spTgt spid="4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pic>
        <p:nvPicPr>
          <p:cNvPr descr="صورة تحتوي على منضدة, داخلي, كوب, جالس&#10;&#10;تم إنشاء الوصف تلقائياً" id="421" name="Google Shape;421;p23"/>
          <p:cNvPicPr preferRelativeResize="0"/>
          <p:nvPr>
            <p:ph idx="2" type="pic"/>
          </p:nvPr>
        </p:nvPicPr>
        <p:blipFill rotWithShape="1">
          <a:blip r:embed="rId3">
            <a:alphaModFix/>
          </a:blip>
          <a:srcRect b="0" l="0" r="0" t="0"/>
          <a:stretch/>
        </p:blipFill>
        <p:spPr>
          <a:xfrm>
            <a:off x="0" y="0"/>
            <a:ext cx="12192000" cy="6858000"/>
          </a:xfrm>
          <a:prstGeom prst="rect">
            <a:avLst/>
          </a:prstGeom>
          <a:solidFill>
            <a:schemeClr val="lt1"/>
          </a:solidFill>
          <a:ln>
            <a:noFill/>
          </a:ln>
        </p:spPr>
      </p:pic>
      <p:sp>
        <p:nvSpPr>
          <p:cNvPr id="422" name="Google Shape;422;p23"/>
          <p:cNvSpPr/>
          <p:nvPr/>
        </p:nvSpPr>
        <p:spPr>
          <a:xfrm>
            <a:off x="0" y="0"/>
            <a:ext cx="12189345" cy="6858000"/>
          </a:xfrm>
          <a:prstGeom prst="rect">
            <a:avLst/>
          </a:pr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423" name="Google Shape;423;p23"/>
          <p:cNvGrpSpPr/>
          <p:nvPr/>
        </p:nvGrpSpPr>
        <p:grpSpPr>
          <a:xfrm>
            <a:off x="5531042" y="4734480"/>
            <a:ext cx="6659671" cy="2127166"/>
            <a:chOff x="8889806" y="5807302"/>
            <a:chExt cx="3300907" cy="1054343"/>
          </a:xfrm>
        </p:grpSpPr>
        <p:sp>
          <p:nvSpPr>
            <p:cNvPr id="424" name="Google Shape;424;p23"/>
            <p:cNvSpPr/>
            <p:nvPr/>
          </p:nvSpPr>
          <p:spPr>
            <a:xfrm>
              <a:off x="9645236" y="6235086"/>
              <a:ext cx="2545262" cy="626559"/>
            </a:xfrm>
            <a:custGeom>
              <a:rect b="b" l="l" r="r" t="t"/>
              <a:pathLst>
                <a:path extrusionOk="0" h="626559" w="2545262">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425" name="Google Shape;425;p23"/>
            <p:cNvSpPr/>
            <p:nvPr/>
          </p:nvSpPr>
          <p:spPr>
            <a:xfrm>
              <a:off x="10833811" y="6235086"/>
              <a:ext cx="1356901" cy="626559"/>
            </a:xfrm>
            <a:custGeom>
              <a:rect b="b" l="l" r="r" t="t"/>
              <a:pathLst>
                <a:path extrusionOk="0" h="626559" w="1356901">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426" name="Google Shape;426;p23"/>
            <p:cNvSpPr/>
            <p:nvPr/>
          </p:nvSpPr>
          <p:spPr>
            <a:xfrm>
              <a:off x="8889806" y="5807302"/>
              <a:ext cx="3300907" cy="1054343"/>
            </a:xfrm>
            <a:custGeom>
              <a:rect b="b" l="l" r="r" t="t"/>
              <a:pathLst>
                <a:path extrusionOk="0" h="1054343" w="3300907">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grpSp>
      <p:sp>
        <p:nvSpPr>
          <p:cNvPr id="427" name="Google Shape;427;p23"/>
          <p:cNvSpPr txBox="1"/>
          <p:nvPr/>
        </p:nvSpPr>
        <p:spPr>
          <a:xfrm>
            <a:off x="2434856" y="2705725"/>
            <a:ext cx="7319631" cy="144655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8800">
                <a:solidFill>
                  <a:schemeClr val="lt2"/>
                </a:solidFill>
                <a:latin typeface="Arial"/>
                <a:ea typeface="Arial"/>
                <a:cs typeface="Arial"/>
                <a:sym typeface="Arial"/>
              </a:rPr>
              <a:t>وقــت استــراحــة</a:t>
            </a:r>
            <a:endParaRPr b="1" sz="8800">
              <a:solidFill>
                <a:schemeClr val="lt2"/>
              </a:solidFill>
              <a:latin typeface="Arial"/>
              <a:ea typeface="Arial"/>
              <a:cs typeface="Arial"/>
              <a:sym typeface="Arial"/>
            </a:endParaRPr>
          </a:p>
        </p:txBody>
      </p:sp>
      <p:grpSp>
        <p:nvGrpSpPr>
          <p:cNvPr id="428" name="Google Shape;428;p23"/>
          <p:cNvGrpSpPr/>
          <p:nvPr/>
        </p:nvGrpSpPr>
        <p:grpSpPr>
          <a:xfrm rot="10800000">
            <a:off x="-1" y="0"/>
            <a:ext cx="3513221" cy="1122158"/>
            <a:chOff x="8889806" y="5807302"/>
            <a:chExt cx="3300907" cy="1054343"/>
          </a:xfrm>
        </p:grpSpPr>
        <p:sp>
          <p:nvSpPr>
            <p:cNvPr id="429" name="Google Shape;429;p23"/>
            <p:cNvSpPr/>
            <p:nvPr/>
          </p:nvSpPr>
          <p:spPr>
            <a:xfrm>
              <a:off x="9645236" y="6235086"/>
              <a:ext cx="2545262" cy="626559"/>
            </a:xfrm>
            <a:custGeom>
              <a:rect b="b" l="l" r="r" t="t"/>
              <a:pathLst>
                <a:path extrusionOk="0" h="626559" w="2545262">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430" name="Google Shape;430;p23"/>
            <p:cNvSpPr/>
            <p:nvPr/>
          </p:nvSpPr>
          <p:spPr>
            <a:xfrm>
              <a:off x="10833811" y="6235086"/>
              <a:ext cx="1356901" cy="626559"/>
            </a:xfrm>
            <a:custGeom>
              <a:rect b="b" l="l" r="r" t="t"/>
              <a:pathLst>
                <a:path extrusionOk="0" h="626559" w="1356901">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431" name="Google Shape;431;p23"/>
            <p:cNvSpPr/>
            <p:nvPr/>
          </p:nvSpPr>
          <p:spPr>
            <a:xfrm>
              <a:off x="8889806" y="5807302"/>
              <a:ext cx="3300907" cy="1054343"/>
            </a:xfrm>
            <a:custGeom>
              <a:rect b="b" l="l" r="r" t="t"/>
              <a:pathLst>
                <a:path extrusionOk="0" h="1054343" w="3300907">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grpSp>
      <p:sp>
        <p:nvSpPr>
          <p:cNvPr id="432" name="Google Shape;432;p23"/>
          <p:cNvSpPr/>
          <p:nvPr/>
        </p:nvSpPr>
        <p:spPr>
          <a:xfrm flipH="1">
            <a:off x="0" y="-22058"/>
            <a:ext cx="3670954" cy="2528798"/>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433" name="Google Shape;433;p23"/>
          <p:cNvSpPr/>
          <p:nvPr/>
        </p:nvSpPr>
        <p:spPr>
          <a:xfrm flipH="1">
            <a:off x="497246" y="-22058"/>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24"/>
          <p:cNvSpPr/>
          <p:nvPr/>
        </p:nvSpPr>
        <p:spPr>
          <a:xfrm flipH="1">
            <a:off x="8731168" y="-20622"/>
            <a:ext cx="3486150" cy="6937353"/>
          </a:xfrm>
          <a:custGeom>
            <a:rect b="b" l="l" r="r" t="t"/>
            <a:pathLst>
              <a:path extrusionOk="0" h="2912028" w="319916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Roboto"/>
              <a:buNone/>
            </a:pPr>
            <a:r>
              <a:t/>
            </a:r>
            <a:endParaRPr b="0" i="0" sz="1800" u="none" cap="none" strike="noStrike">
              <a:solidFill>
                <a:srgbClr val="000000"/>
              </a:solidFill>
              <a:latin typeface="Arial"/>
              <a:ea typeface="Arial"/>
              <a:cs typeface="Arial"/>
              <a:sym typeface="Arial"/>
            </a:endParaRPr>
          </a:p>
        </p:txBody>
      </p:sp>
      <p:pic>
        <p:nvPicPr>
          <p:cNvPr descr="صورة تحتوي على منضدة, كمبيوتر محمول, عناصر, رجل&#10;&#10;تم إنشاء الوصف تلقائياً" id="439" name="Google Shape;439;p24"/>
          <p:cNvPicPr preferRelativeResize="0"/>
          <p:nvPr>
            <p:ph idx="2" type="pic"/>
          </p:nvPr>
        </p:nvPicPr>
        <p:blipFill rotWithShape="1">
          <a:blip r:embed="rId3">
            <a:alphaModFix/>
          </a:blip>
          <a:srcRect b="0" l="0" r="0" t="0"/>
          <a:stretch/>
        </p:blipFill>
        <p:spPr>
          <a:xfrm>
            <a:off x="5716046" y="2686171"/>
            <a:ext cx="6475953" cy="4171831"/>
          </a:xfrm>
          <a:prstGeom prst="rect">
            <a:avLst/>
          </a:prstGeom>
          <a:solidFill>
            <a:schemeClr val="lt1"/>
          </a:solidFill>
          <a:ln>
            <a:noFill/>
          </a:ln>
        </p:spPr>
      </p:pic>
      <p:sp>
        <p:nvSpPr>
          <p:cNvPr id="440" name="Google Shape;440;p24"/>
          <p:cNvSpPr/>
          <p:nvPr/>
        </p:nvSpPr>
        <p:spPr>
          <a:xfrm flipH="1">
            <a:off x="5716048" y="2686170"/>
            <a:ext cx="6475952" cy="4171830"/>
          </a:xfrm>
          <a:custGeom>
            <a:rect b="b" l="l" r="r" t="t"/>
            <a:pathLst>
              <a:path extrusionOk="0" h="4171830" w="6475952">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1" name="Google Shape;441;p24"/>
          <p:cNvSpPr txBox="1"/>
          <p:nvPr/>
        </p:nvSpPr>
        <p:spPr>
          <a:xfrm flipH="1">
            <a:off x="3609719" y="1007193"/>
            <a:ext cx="3403955" cy="707886"/>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3478B"/>
              </a:buClr>
              <a:buSzPts val="4000"/>
              <a:buFont typeface="Arial"/>
              <a:buNone/>
            </a:pPr>
            <a:r>
              <a:rPr b="1" i="0" lang="ar-SA" sz="4000" u="none" cap="none" strike="noStrike">
                <a:solidFill>
                  <a:srgbClr val="03478B"/>
                </a:solidFill>
                <a:latin typeface="Arial"/>
                <a:ea typeface="Arial"/>
                <a:cs typeface="Arial"/>
                <a:sym typeface="Arial"/>
              </a:rPr>
              <a:t>الجلسة الثانية</a:t>
            </a:r>
            <a:endParaRPr b="1" i="0" sz="4000" u="none" cap="none" strike="noStrike">
              <a:solidFill>
                <a:srgbClr val="03478B"/>
              </a:solidFill>
              <a:latin typeface="Arial"/>
              <a:ea typeface="Arial"/>
              <a:cs typeface="Arial"/>
              <a:sym typeface="Arial"/>
            </a:endParaRPr>
          </a:p>
        </p:txBody>
      </p:sp>
      <p:grpSp>
        <p:nvGrpSpPr>
          <p:cNvPr id="442" name="Google Shape;442;p24"/>
          <p:cNvGrpSpPr/>
          <p:nvPr/>
        </p:nvGrpSpPr>
        <p:grpSpPr>
          <a:xfrm flipH="1">
            <a:off x="4154699" y="2508380"/>
            <a:ext cx="4997472" cy="553998"/>
            <a:chOff x="728488" y="5236989"/>
            <a:chExt cx="4762132" cy="1152768"/>
          </a:xfrm>
        </p:grpSpPr>
        <p:sp>
          <p:nvSpPr>
            <p:cNvPr id="443" name="Google Shape;443;p24"/>
            <p:cNvSpPr/>
            <p:nvPr/>
          </p:nvSpPr>
          <p:spPr>
            <a:xfrm>
              <a:off x="740551" y="5415421"/>
              <a:ext cx="4750069" cy="906878"/>
            </a:xfrm>
            <a:prstGeom prst="roundRect">
              <a:avLst>
                <a:gd fmla="val 50000" name="adj"/>
              </a:avLst>
            </a:prstGeom>
            <a:gradFill>
              <a:gsLst>
                <a:gs pos="0">
                  <a:schemeClr val="accent1"/>
                </a:gs>
                <a:gs pos="100000">
                  <a:schemeClr val="accent2"/>
                </a:gs>
              </a:gsLst>
              <a:lin ang="10200000" scaled="0"/>
            </a:gra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Roboto"/>
                <a:buNone/>
              </a:pPr>
              <a:r>
                <a:t/>
              </a:r>
              <a:endParaRPr b="0" i="0" sz="1800" u="none" cap="none" strike="noStrike">
                <a:solidFill>
                  <a:srgbClr val="FFFFFF"/>
                </a:solidFill>
                <a:latin typeface="Arial"/>
                <a:ea typeface="Arial"/>
                <a:cs typeface="Arial"/>
                <a:sym typeface="Arial"/>
              </a:endParaRPr>
            </a:p>
          </p:txBody>
        </p:sp>
        <p:sp>
          <p:nvSpPr>
            <p:cNvPr id="444" name="Google Shape;444;p24"/>
            <p:cNvSpPr/>
            <p:nvPr/>
          </p:nvSpPr>
          <p:spPr>
            <a:xfrm>
              <a:off x="728488" y="5236989"/>
              <a:ext cx="4134112" cy="1152768"/>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2000">
                  <a:solidFill>
                    <a:srgbClr val="E7E6E6"/>
                  </a:solidFill>
                  <a:latin typeface="Arial"/>
                  <a:ea typeface="Arial"/>
                  <a:cs typeface="Arial"/>
                  <a:sym typeface="Arial"/>
                </a:rPr>
                <a:t> </a:t>
              </a:r>
              <a:r>
                <a:rPr lang="ar-SA" sz="1800">
                  <a:solidFill>
                    <a:srgbClr val="E7E6E6"/>
                  </a:solidFill>
                  <a:latin typeface="Arial"/>
                  <a:ea typeface="Arial"/>
                  <a:cs typeface="Arial"/>
                  <a:sym typeface="Arial"/>
                </a:rPr>
                <a:t> 	التعرف علي نقاط الضعف والقوة</a:t>
              </a:r>
              <a:endParaRPr b="0" i="0" sz="2000" u="none" cap="none" strike="noStrike">
                <a:solidFill>
                  <a:srgbClr val="E7E6E6"/>
                </a:solidFill>
                <a:latin typeface="Arial"/>
                <a:ea typeface="Arial"/>
                <a:cs typeface="Arial"/>
                <a:sym typeface="Arial"/>
              </a:endParaRPr>
            </a:p>
          </p:txBody>
        </p:sp>
      </p:grpSp>
      <p:grpSp>
        <p:nvGrpSpPr>
          <p:cNvPr id="445" name="Google Shape;445;p24"/>
          <p:cNvGrpSpPr/>
          <p:nvPr/>
        </p:nvGrpSpPr>
        <p:grpSpPr>
          <a:xfrm flipH="1">
            <a:off x="3472332" y="3448054"/>
            <a:ext cx="4598629" cy="514899"/>
            <a:chOff x="-228480" y="5267644"/>
            <a:chExt cx="4860346" cy="740187"/>
          </a:xfrm>
        </p:grpSpPr>
        <p:sp>
          <p:nvSpPr>
            <p:cNvPr id="446" name="Google Shape;446;p24"/>
            <p:cNvSpPr/>
            <p:nvPr/>
          </p:nvSpPr>
          <p:spPr>
            <a:xfrm>
              <a:off x="38913" y="5272901"/>
              <a:ext cx="4592953" cy="734930"/>
            </a:xfrm>
            <a:prstGeom prst="roundRect">
              <a:avLst>
                <a:gd fmla="val 50000" name="adj"/>
              </a:avLst>
            </a:prstGeom>
            <a:gradFill>
              <a:gsLst>
                <a:gs pos="0">
                  <a:schemeClr val="accent1"/>
                </a:gs>
                <a:gs pos="100000">
                  <a:schemeClr val="accent2"/>
                </a:gs>
              </a:gsLst>
              <a:lin ang="10200000" scaled="0"/>
            </a:gra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Roboto"/>
                <a:buNone/>
              </a:pPr>
              <a:r>
                <a:t/>
              </a:r>
              <a:endParaRPr b="0" i="0" sz="1800" u="none" cap="none" strike="noStrike">
                <a:solidFill>
                  <a:srgbClr val="FFFFFF"/>
                </a:solidFill>
                <a:latin typeface="Arial"/>
                <a:ea typeface="Arial"/>
                <a:cs typeface="Arial"/>
                <a:sym typeface="Arial"/>
              </a:endParaRPr>
            </a:p>
          </p:txBody>
        </p:sp>
        <p:sp>
          <p:nvSpPr>
            <p:cNvPr id="447" name="Google Shape;447;p24"/>
            <p:cNvSpPr/>
            <p:nvPr/>
          </p:nvSpPr>
          <p:spPr>
            <a:xfrm>
              <a:off x="-228480" y="5267644"/>
              <a:ext cx="4338585" cy="730026"/>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1800">
                  <a:solidFill>
                    <a:srgbClr val="E7E6E6"/>
                  </a:solidFill>
                  <a:latin typeface="Arial"/>
                  <a:ea typeface="Arial"/>
                  <a:cs typeface="Arial"/>
                  <a:sym typeface="Arial"/>
                </a:rPr>
                <a:t> 	ما يحتاجه الباحث عن الوظيفة</a:t>
              </a:r>
              <a:endParaRPr b="0" i="0" sz="1800" u="none" cap="none" strike="noStrike">
                <a:solidFill>
                  <a:srgbClr val="E7E6E6"/>
                </a:solidFill>
                <a:latin typeface="Arial"/>
                <a:ea typeface="Arial"/>
                <a:cs typeface="Arial"/>
                <a:sym typeface="Arial"/>
              </a:endParaRPr>
            </a:p>
          </p:txBody>
        </p:sp>
      </p:grpSp>
      <p:sp>
        <p:nvSpPr>
          <p:cNvPr id="448" name="Google Shape;448;p24"/>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E7E6E6"/>
              </a:buClr>
              <a:buSzPts val="1200"/>
              <a:buFont typeface="Arial"/>
              <a:buNone/>
            </a:pPr>
            <a:fld id="{00000000-1234-1234-1234-123412341234}" type="slidenum">
              <a:rPr b="1" i="0" lang="ar-SA" sz="1200" u="none" cap="none" strike="noStrike">
                <a:solidFill>
                  <a:srgbClr val="E7E6E6"/>
                </a:solidFill>
                <a:latin typeface="Arial"/>
                <a:ea typeface="Arial"/>
                <a:cs typeface="Arial"/>
                <a:sym typeface="Arial"/>
              </a:rPr>
              <a:t>‹#›</a:t>
            </a:fld>
            <a:endParaRPr b="1" i="0" sz="1200" u="none" cap="none" strike="noStrike">
              <a:solidFill>
                <a:srgbClr val="E7E6E6"/>
              </a:solidFill>
              <a:latin typeface="Arial"/>
              <a:ea typeface="Arial"/>
              <a:cs typeface="Arial"/>
              <a:sym typeface="Arial"/>
            </a:endParaRPr>
          </a:p>
        </p:txBody>
      </p:sp>
      <p:grpSp>
        <p:nvGrpSpPr>
          <p:cNvPr id="449" name="Google Shape;449;p24"/>
          <p:cNvGrpSpPr/>
          <p:nvPr/>
        </p:nvGrpSpPr>
        <p:grpSpPr>
          <a:xfrm flipH="1">
            <a:off x="2686972" y="4446508"/>
            <a:ext cx="5108616" cy="553998"/>
            <a:chOff x="-179730" y="5184042"/>
            <a:chExt cx="3363169" cy="537896"/>
          </a:xfrm>
        </p:grpSpPr>
        <p:sp>
          <p:nvSpPr>
            <p:cNvPr id="450" name="Google Shape;450;p24"/>
            <p:cNvSpPr/>
            <p:nvPr/>
          </p:nvSpPr>
          <p:spPr>
            <a:xfrm>
              <a:off x="573589" y="5224065"/>
              <a:ext cx="2609850" cy="492125"/>
            </a:xfrm>
            <a:prstGeom prst="roundRect">
              <a:avLst>
                <a:gd fmla="val 50000" name="adj"/>
              </a:avLst>
            </a:prstGeom>
            <a:gradFill>
              <a:gsLst>
                <a:gs pos="0">
                  <a:schemeClr val="accent1"/>
                </a:gs>
                <a:gs pos="100000">
                  <a:schemeClr val="accent2"/>
                </a:gs>
              </a:gsLst>
              <a:lin ang="10200000" scaled="0"/>
            </a:gra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Roboto"/>
                <a:buNone/>
              </a:pPr>
              <a:r>
                <a:t/>
              </a:r>
              <a:endParaRPr b="0" i="0" sz="1800" u="none" cap="none" strike="noStrike">
                <a:solidFill>
                  <a:srgbClr val="FFFFFF"/>
                </a:solidFill>
                <a:latin typeface="Arial"/>
                <a:ea typeface="Arial"/>
                <a:cs typeface="Arial"/>
                <a:sym typeface="Arial"/>
              </a:endParaRPr>
            </a:p>
          </p:txBody>
        </p:sp>
        <p:sp>
          <p:nvSpPr>
            <p:cNvPr id="451" name="Google Shape;451;p24"/>
            <p:cNvSpPr/>
            <p:nvPr/>
          </p:nvSpPr>
          <p:spPr>
            <a:xfrm>
              <a:off x="-179730" y="5184042"/>
              <a:ext cx="3160392" cy="537896"/>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2000">
                  <a:solidFill>
                    <a:srgbClr val="E7E6E6"/>
                  </a:solidFill>
                  <a:latin typeface="Arial"/>
                  <a:ea typeface="Arial"/>
                  <a:cs typeface="Arial"/>
                  <a:sym typeface="Arial"/>
                </a:rPr>
                <a:t> 	</a:t>
              </a:r>
              <a:r>
                <a:rPr lang="ar-SA" sz="1800">
                  <a:solidFill>
                    <a:srgbClr val="E7E6E6"/>
                  </a:solidFill>
                  <a:latin typeface="Arial"/>
                  <a:ea typeface="Arial"/>
                  <a:cs typeface="Arial"/>
                  <a:sym typeface="Arial"/>
                </a:rPr>
                <a:t> 	ما هو الهدف الوظيفي</a:t>
              </a:r>
              <a:endParaRPr b="0" i="0" sz="2400" u="none" cap="none" strike="noStrike">
                <a:solidFill>
                  <a:srgbClr val="E7E6E6"/>
                </a:solidFill>
                <a:latin typeface="Arial"/>
                <a:ea typeface="Arial"/>
                <a:cs typeface="Arial"/>
                <a:sym typeface="Arial"/>
              </a:endParaRPr>
            </a:p>
          </p:txBody>
        </p:sp>
      </p:grpSp>
      <p:grpSp>
        <p:nvGrpSpPr>
          <p:cNvPr id="452" name="Google Shape;452;p24"/>
          <p:cNvGrpSpPr/>
          <p:nvPr/>
        </p:nvGrpSpPr>
        <p:grpSpPr>
          <a:xfrm flipH="1">
            <a:off x="325293" y="5346228"/>
            <a:ext cx="7324908" cy="549006"/>
            <a:chOff x="708396" y="5314118"/>
            <a:chExt cx="2772223" cy="431235"/>
          </a:xfrm>
        </p:grpSpPr>
        <p:sp>
          <p:nvSpPr>
            <p:cNvPr id="453" name="Google Shape;453;p24"/>
            <p:cNvSpPr/>
            <p:nvPr/>
          </p:nvSpPr>
          <p:spPr>
            <a:xfrm>
              <a:off x="1362283" y="5374452"/>
              <a:ext cx="2034717" cy="370901"/>
            </a:xfrm>
            <a:prstGeom prst="roundRect">
              <a:avLst>
                <a:gd fmla="val 50000" name="adj"/>
              </a:avLst>
            </a:prstGeom>
            <a:gradFill>
              <a:gsLst>
                <a:gs pos="0">
                  <a:schemeClr val="accent1"/>
                </a:gs>
                <a:gs pos="100000">
                  <a:schemeClr val="accent2"/>
                </a:gs>
              </a:gsLst>
              <a:lin ang="10200000" scaled="0"/>
            </a:gra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Roboto"/>
                <a:buNone/>
              </a:pPr>
              <a:r>
                <a:t/>
              </a:r>
              <a:endParaRPr b="0" i="0" sz="1800" u="none" cap="none" strike="noStrike">
                <a:solidFill>
                  <a:srgbClr val="FFFFFF"/>
                </a:solidFill>
                <a:latin typeface="Arial"/>
                <a:ea typeface="Arial"/>
                <a:cs typeface="Arial"/>
                <a:sym typeface="Arial"/>
              </a:endParaRPr>
            </a:p>
          </p:txBody>
        </p:sp>
        <p:sp>
          <p:nvSpPr>
            <p:cNvPr id="454" name="Google Shape;454;p24"/>
            <p:cNvSpPr/>
            <p:nvPr/>
          </p:nvSpPr>
          <p:spPr>
            <a:xfrm>
              <a:off x="708396" y="5314118"/>
              <a:ext cx="2772223" cy="404938"/>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lang="ar-SA" sz="2000">
                  <a:solidFill>
                    <a:srgbClr val="E7E6E6"/>
                  </a:solidFill>
                  <a:latin typeface="Arial"/>
                  <a:ea typeface="Arial"/>
                  <a:cs typeface="Arial"/>
                  <a:sym typeface="Arial"/>
                </a:rPr>
                <a:t> 	 	اسباب تدفع الشركات الي تجاهل سيرتك الذاتية</a:t>
              </a:r>
              <a:endParaRPr b="0" i="0" sz="2400" u="none" cap="none" strike="noStrike">
                <a:solidFill>
                  <a:srgbClr val="E7E6E6"/>
                </a:solidFill>
                <a:latin typeface="Arial"/>
                <a:ea typeface="Arial"/>
                <a:cs typeface="Arial"/>
                <a:sym typeface="Arial"/>
              </a:endParaRPr>
            </a:p>
          </p:txBody>
        </p:sp>
      </p:grpSp>
      <p:pic>
        <p:nvPicPr>
          <p:cNvPr descr="صورة تحتوي على نص, الخط, شعار, الرسومات&#10;&#10;قد يكون المحتوى الذي تم إنشاؤه بواسطة الذكاء الاصطناعي غير صحيح." id="455" name="Google Shape;455;p24"/>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41"/>
                                        </p:tgtEl>
                                        <p:attrNameLst>
                                          <p:attrName>style.visibility</p:attrName>
                                        </p:attrNameLst>
                                      </p:cBhvr>
                                      <p:to>
                                        <p:strVal val="visible"/>
                                      </p:to>
                                    </p:set>
                                    <p:anim calcmode="lin" valueType="num">
                                      <p:cBhvr additive="base">
                                        <p:cTn dur="500"/>
                                        <p:tgtEl>
                                          <p:spTgt spid="44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2"/>
                                        </p:tgtEl>
                                        <p:attrNameLst>
                                          <p:attrName>style.visibility</p:attrName>
                                        </p:attrNameLst>
                                      </p:cBhvr>
                                      <p:to>
                                        <p:strVal val="visible"/>
                                      </p:to>
                                    </p:set>
                                    <p:animEffect filter="fade" transition="in">
                                      <p:cBhvr>
                                        <p:cTn dur="1822"/>
                                        <p:tgtEl>
                                          <p:spTgt spid="4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5"/>
                                        </p:tgtEl>
                                        <p:attrNameLst>
                                          <p:attrName>style.visibility</p:attrName>
                                        </p:attrNameLst>
                                      </p:cBhvr>
                                      <p:to>
                                        <p:strVal val="visible"/>
                                      </p:to>
                                    </p:set>
                                    <p:animEffect filter="fade" transition="in">
                                      <p:cBhvr>
                                        <p:cTn dur="1822"/>
                                        <p:tgtEl>
                                          <p:spTgt spid="4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1822"/>
                                        <p:tgtEl>
                                          <p:spTgt spid="4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2"/>
                                        </p:tgtEl>
                                        <p:attrNameLst>
                                          <p:attrName>style.visibility</p:attrName>
                                        </p:attrNameLst>
                                      </p:cBhvr>
                                      <p:to>
                                        <p:strVal val="visible"/>
                                      </p:to>
                                    </p:set>
                                    <p:animEffect filter="fade" transition="in">
                                      <p:cBhvr>
                                        <p:cTn dur="1822"/>
                                        <p:tgtEl>
                                          <p:spTgt spid="4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pic>
        <p:nvPicPr>
          <p:cNvPr id="460" name="Google Shape;460;p25"/>
          <p:cNvPicPr preferRelativeResize="0"/>
          <p:nvPr>
            <p:ph idx="2" type="pic"/>
          </p:nvPr>
        </p:nvPicPr>
        <p:blipFill rotWithShape="1">
          <a:blip r:embed="rId3">
            <a:alphaModFix/>
          </a:blip>
          <a:srcRect b="0" l="20673" r="43730" t="0"/>
          <a:stretch/>
        </p:blipFill>
        <p:spPr>
          <a:xfrm>
            <a:off x="1" y="0"/>
            <a:ext cx="3831447" cy="6858000"/>
          </a:xfrm>
          <a:prstGeom prst="rect">
            <a:avLst/>
          </a:prstGeom>
          <a:solidFill>
            <a:schemeClr val="lt1"/>
          </a:solidFill>
          <a:ln>
            <a:noFill/>
          </a:ln>
        </p:spPr>
      </p:pic>
      <p:sp>
        <p:nvSpPr>
          <p:cNvPr id="461" name="Google Shape;461;p25"/>
          <p:cNvSpPr/>
          <p:nvPr/>
        </p:nvSpPr>
        <p:spPr>
          <a:xfrm>
            <a:off x="1" y="0"/>
            <a:ext cx="3831447" cy="6858000"/>
          </a:xfrm>
          <a:custGeom>
            <a:rect b="b" l="l" r="r" t="t"/>
            <a:pathLst>
              <a:path extrusionOk="0" h="6858000" w="3831447">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2" name="Google Shape;462;p25"/>
          <p:cNvSpPr/>
          <p:nvPr/>
        </p:nvSpPr>
        <p:spPr>
          <a:xfrm>
            <a:off x="5162419" y="2409372"/>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3" name="Google Shape;463;p25"/>
          <p:cNvSpPr txBox="1"/>
          <p:nvPr/>
        </p:nvSpPr>
        <p:spPr>
          <a:xfrm flipH="1">
            <a:off x="4826067" y="1755625"/>
            <a:ext cx="6313586" cy="58477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3200" u="sng">
                <a:solidFill>
                  <a:schemeClr val="dk2"/>
                </a:solidFill>
                <a:latin typeface="Arial"/>
                <a:ea typeface="Arial"/>
                <a:cs typeface="Arial"/>
                <a:sym typeface="Arial"/>
              </a:rPr>
              <a:t>التعرف علي نقاط الضعف والقوة</a:t>
            </a:r>
            <a:r>
              <a:rPr lang="ar-SA" sz="3200" u="sng">
                <a:solidFill>
                  <a:schemeClr val="dk2"/>
                </a:solidFill>
                <a:latin typeface="Arial"/>
                <a:ea typeface="Arial"/>
                <a:cs typeface="Arial"/>
                <a:sym typeface="Arial"/>
              </a:rPr>
              <a:t>:</a:t>
            </a:r>
            <a:endParaRPr sz="3200" u="sng">
              <a:solidFill>
                <a:schemeClr val="dk2"/>
              </a:solidFill>
              <a:latin typeface="Arial"/>
              <a:ea typeface="Arial"/>
              <a:cs typeface="Arial"/>
              <a:sym typeface="Arial"/>
            </a:endParaRPr>
          </a:p>
        </p:txBody>
      </p:sp>
      <p:sp>
        <p:nvSpPr>
          <p:cNvPr id="464" name="Google Shape;464;p25"/>
          <p:cNvSpPr txBox="1"/>
          <p:nvPr/>
        </p:nvSpPr>
        <p:spPr>
          <a:xfrm flipH="1">
            <a:off x="3831448" y="2579171"/>
            <a:ext cx="7666523" cy="3323987"/>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0" lang="ar-SA" sz="2000">
                <a:solidFill>
                  <a:srgbClr val="FF0000"/>
                </a:solidFill>
                <a:latin typeface="Arial"/>
                <a:ea typeface="Arial"/>
                <a:cs typeface="Arial"/>
                <a:sym typeface="Arial"/>
              </a:rPr>
              <a:t>ما هي نقاط ضعفك وقوتك؟</a:t>
            </a:r>
            <a:endParaRPr/>
          </a:p>
          <a:p>
            <a:pPr indent="0" lvl="0" marL="0" marR="0" rtl="1" algn="just">
              <a:lnSpc>
                <a:spcPct val="150000"/>
              </a:lnSpc>
              <a:spcBef>
                <a:spcPts val="0"/>
              </a:spcBef>
              <a:spcAft>
                <a:spcPts val="0"/>
              </a:spcAft>
              <a:buNone/>
            </a:pPr>
            <a:r>
              <a:rPr b="0" lang="ar-SA" sz="2000">
                <a:solidFill>
                  <a:schemeClr val="dk1"/>
                </a:solidFill>
                <a:latin typeface="Arial"/>
                <a:ea typeface="Arial"/>
                <a:cs typeface="Arial"/>
                <a:sym typeface="Arial"/>
              </a:rPr>
              <a:t>منا من يُطرح عليه هذا السؤال خلال مقابلة عمل، وخلال لقاء أشخاص جدد والتعرف عليهم وغيرها من الحالات، ولكي لا تبقى الإجابة في خانة المجهول أو النقص .</a:t>
            </a:r>
            <a:endParaRPr/>
          </a:p>
          <a:p>
            <a:pPr indent="0" lvl="0" marL="0" marR="0" rtl="1" algn="just">
              <a:lnSpc>
                <a:spcPct val="150000"/>
              </a:lnSpc>
              <a:spcBef>
                <a:spcPts val="0"/>
              </a:spcBef>
              <a:spcAft>
                <a:spcPts val="0"/>
              </a:spcAft>
              <a:buNone/>
            </a:pPr>
            <a:r>
              <a:rPr b="0" lang="ar-SA" sz="2000">
                <a:solidFill>
                  <a:schemeClr val="dk1"/>
                </a:solidFill>
                <a:latin typeface="Arial"/>
                <a:ea typeface="Arial"/>
                <a:cs typeface="Arial"/>
                <a:sym typeface="Arial"/>
              </a:rPr>
              <a:t>سنعرض لكم مقالاً حول مفهوم وماهية نقاط القوة والضعف في </a:t>
            </a:r>
            <a:endParaRPr b="0" sz="2000">
              <a:solidFill>
                <a:schemeClr val="dk1"/>
              </a:solidFill>
              <a:latin typeface="Arial"/>
              <a:ea typeface="Arial"/>
              <a:cs typeface="Arial"/>
              <a:sym typeface="Arial"/>
            </a:endParaRPr>
          </a:p>
          <a:p>
            <a:pPr indent="0" lvl="0" marL="0" marR="0" rtl="1" algn="just">
              <a:lnSpc>
                <a:spcPct val="150000"/>
              </a:lnSpc>
              <a:spcBef>
                <a:spcPts val="0"/>
              </a:spcBef>
              <a:spcAft>
                <a:spcPts val="0"/>
              </a:spcAft>
              <a:buNone/>
            </a:pPr>
            <a:r>
              <a:rPr b="0" lang="ar-SA" sz="2000">
                <a:solidFill>
                  <a:schemeClr val="dk1"/>
                </a:solidFill>
                <a:latin typeface="Arial"/>
                <a:ea typeface="Arial"/>
                <a:cs typeface="Arial"/>
                <a:sym typeface="Arial"/>
              </a:rPr>
              <a:t>شخصية الإنسان تمثل نقاط القوة والضعف معياراً ومقياساً يُحدد على</a:t>
            </a:r>
            <a:endParaRPr b="0" sz="2000">
              <a:solidFill>
                <a:schemeClr val="dk1"/>
              </a:solidFill>
              <a:latin typeface="Arial"/>
              <a:ea typeface="Arial"/>
              <a:cs typeface="Arial"/>
              <a:sym typeface="Arial"/>
            </a:endParaRPr>
          </a:p>
          <a:p>
            <a:pPr indent="0" lvl="0" marL="0" marR="0" rtl="1" algn="just">
              <a:lnSpc>
                <a:spcPct val="150000"/>
              </a:lnSpc>
              <a:spcBef>
                <a:spcPts val="0"/>
              </a:spcBef>
              <a:spcAft>
                <a:spcPts val="0"/>
              </a:spcAft>
              <a:buNone/>
            </a:pPr>
            <a:r>
              <a:rPr b="0" lang="ar-SA" sz="2000">
                <a:solidFill>
                  <a:schemeClr val="dk1"/>
                </a:solidFill>
                <a:latin typeface="Arial"/>
                <a:ea typeface="Arial"/>
                <a:cs typeface="Arial"/>
                <a:sym typeface="Arial"/>
              </a:rPr>
              <a:t> أساسه جملة السمات والخصائص التي تشكل شخصية الإنسان.</a:t>
            </a:r>
            <a:endParaRPr b="0" sz="2000">
              <a:solidFill>
                <a:schemeClr val="dk1"/>
              </a:solidFill>
              <a:latin typeface="Arial"/>
              <a:ea typeface="Arial"/>
              <a:cs typeface="Arial"/>
              <a:sym typeface="Arial"/>
            </a:endParaRPr>
          </a:p>
        </p:txBody>
      </p:sp>
      <p:pic>
        <p:nvPicPr>
          <p:cNvPr id="465" name="Google Shape;465;p25"/>
          <p:cNvPicPr preferRelativeResize="0"/>
          <p:nvPr/>
        </p:nvPicPr>
        <p:blipFill rotWithShape="1">
          <a:blip r:embed="rId4">
            <a:alphaModFix/>
          </a:blip>
          <a:srcRect b="0" l="0" r="0" t="0"/>
          <a:stretch/>
        </p:blipFill>
        <p:spPr>
          <a:xfrm>
            <a:off x="10914074" y="1671392"/>
            <a:ext cx="548236" cy="737980"/>
          </a:xfrm>
          <a:prstGeom prst="rect">
            <a:avLst/>
          </a:prstGeom>
          <a:noFill/>
          <a:ln>
            <a:noFill/>
          </a:ln>
        </p:spPr>
      </p:pic>
      <p:pic>
        <p:nvPicPr>
          <p:cNvPr descr="صورة تحتوي على نص, الخط, شعار, الرسومات&#10;&#10;قد يكون المحتوى الذي تم إنشاؤه بواسطة الذكاء الاصطناعي غير صحيح." id="466" name="Google Shape;466;p25"/>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65"/>
                                        </p:tgtEl>
                                        <p:attrNameLst>
                                          <p:attrName>style.visibility</p:attrName>
                                        </p:attrNameLst>
                                      </p:cBhvr>
                                      <p:to>
                                        <p:strVal val="visible"/>
                                      </p:to>
                                    </p:set>
                                    <p:anim calcmode="lin" valueType="num">
                                      <p:cBhvr additive="base">
                                        <p:cTn dur="500"/>
                                        <p:tgtEl>
                                          <p:spTgt spid="4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3"/>
                                        </p:tgtEl>
                                        <p:attrNameLst>
                                          <p:attrName>style.visibility</p:attrName>
                                        </p:attrNameLst>
                                      </p:cBhvr>
                                      <p:to>
                                        <p:strVal val="visible"/>
                                      </p:to>
                                    </p:set>
                                    <p:anim calcmode="lin" valueType="num">
                                      <p:cBhvr additive="base">
                                        <p:cTn dur="500"/>
                                        <p:tgtEl>
                                          <p:spTgt spid="46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gtEl>
                                        <p:attrNameLst>
                                          <p:attrName>style.visibility</p:attrName>
                                        </p:attrNameLst>
                                      </p:cBhvr>
                                      <p:to>
                                        <p:strVal val="visible"/>
                                      </p:to>
                                    </p:set>
                                    <p:animEffect filter="fade" transition="in">
                                      <p:cBhvr>
                                        <p:cTn dur="500"/>
                                        <p:tgtEl>
                                          <p:spTgt spid="4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26"/>
          <p:cNvSpPr/>
          <p:nvPr/>
        </p:nvSpPr>
        <p:spPr>
          <a:xfrm>
            <a:off x="5180462" y="1777712"/>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2" name="Google Shape;472;p26"/>
          <p:cNvSpPr/>
          <p:nvPr/>
        </p:nvSpPr>
        <p:spPr>
          <a:xfrm>
            <a:off x="0" y="4140200"/>
            <a:ext cx="12192000" cy="2717800"/>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73" name="Google Shape;473;p26"/>
          <p:cNvSpPr/>
          <p:nvPr/>
        </p:nvSpPr>
        <p:spPr>
          <a:xfrm>
            <a:off x="2091436" y="2257172"/>
            <a:ext cx="8754119" cy="1754326"/>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الأخبار الماضية وتذكر المعلومات التي سبق للعقل وتعرف عليها. المرونة العالية والقدرة على التأقلم مع الظروف المختلفة، والعيش في أماكن جديدة والتعرف على أشخاص جدد بكل سهولة، دون خوف أو تردد من الخوض في التجارب الحديثة، وبالتالي عدم إضاعة الفرص. الصدق والثبات على المواقف ووجود مبدأ ومعالم واضحة واتجاه لشخصية المرء.</a:t>
            </a:r>
            <a:endParaRPr sz="1800">
              <a:solidFill>
                <a:srgbClr val="3F3F3F"/>
              </a:solidFill>
              <a:latin typeface="Arial"/>
              <a:ea typeface="Arial"/>
              <a:cs typeface="Arial"/>
              <a:sym typeface="Arial"/>
            </a:endParaRPr>
          </a:p>
        </p:txBody>
      </p:sp>
      <p:sp>
        <p:nvSpPr>
          <p:cNvPr id="474" name="Google Shape;474;p26"/>
          <p:cNvSpPr txBox="1"/>
          <p:nvPr/>
        </p:nvSpPr>
        <p:spPr>
          <a:xfrm flipH="1">
            <a:off x="4854812" y="1485325"/>
            <a:ext cx="5990743" cy="58477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3200">
                <a:solidFill>
                  <a:schemeClr val="dk2"/>
                </a:solidFill>
                <a:latin typeface="Arial"/>
                <a:ea typeface="Arial"/>
                <a:cs typeface="Arial"/>
                <a:sym typeface="Arial"/>
              </a:rPr>
              <a:t>التعرف علي نقاط الضعف والقوة</a:t>
            </a:r>
            <a:r>
              <a:rPr lang="ar-SA" sz="3200">
                <a:solidFill>
                  <a:schemeClr val="dk2"/>
                </a:solidFill>
                <a:latin typeface="Arial"/>
                <a:ea typeface="Arial"/>
                <a:cs typeface="Arial"/>
                <a:sym typeface="Arial"/>
              </a:rPr>
              <a:t>:</a:t>
            </a:r>
            <a:endParaRPr sz="32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475" name="Google Shape;475;p26"/>
          <p:cNvPicPr preferRelativeResize="0"/>
          <p:nvPr/>
        </p:nvPicPr>
        <p:blipFill rotWithShape="1">
          <a:blip r:embed="rId3">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74"/>
                                        </p:tgtEl>
                                        <p:attrNameLst>
                                          <p:attrName>style.visibility</p:attrName>
                                        </p:attrNameLst>
                                      </p:cBhvr>
                                      <p:to>
                                        <p:strVal val="visible"/>
                                      </p:to>
                                    </p:set>
                                    <p:anim calcmode="lin" valueType="num">
                                      <p:cBhvr additive="base">
                                        <p:cTn dur="500"/>
                                        <p:tgtEl>
                                          <p:spTgt spid="47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3"/>
                                        </p:tgtEl>
                                        <p:attrNameLst>
                                          <p:attrName>style.visibility</p:attrName>
                                        </p:attrNameLst>
                                      </p:cBhvr>
                                      <p:to>
                                        <p:strVal val="visible"/>
                                      </p:to>
                                    </p:set>
                                    <p:animEffect filter="fade" transition="in">
                                      <p:cBhvr>
                                        <p:cTn dur="500"/>
                                        <p:tgtEl>
                                          <p:spTgt spid="4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pic>
        <p:nvPicPr>
          <p:cNvPr id="480" name="Google Shape;480;p27"/>
          <p:cNvPicPr preferRelativeResize="0"/>
          <p:nvPr>
            <p:ph idx="2" type="pic"/>
          </p:nvPr>
        </p:nvPicPr>
        <p:blipFill rotWithShape="1">
          <a:blip r:embed="rId3">
            <a:alphaModFix/>
          </a:blip>
          <a:srcRect b="40266" l="653" r="-653" t="33329"/>
          <a:stretch/>
        </p:blipFill>
        <p:spPr>
          <a:xfrm>
            <a:off x="-1" y="0"/>
            <a:ext cx="7839643" cy="3121390"/>
          </a:xfrm>
          <a:prstGeom prst="rect">
            <a:avLst/>
          </a:prstGeom>
          <a:solidFill>
            <a:schemeClr val="lt1"/>
          </a:solidFill>
          <a:ln>
            <a:noFill/>
          </a:ln>
        </p:spPr>
      </p:pic>
      <p:sp>
        <p:nvSpPr>
          <p:cNvPr id="481" name="Google Shape;481;p27"/>
          <p:cNvSpPr/>
          <p:nvPr/>
        </p:nvSpPr>
        <p:spPr>
          <a:xfrm>
            <a:off x="16040" y="0"/>
            <a:ext cx="7823602" cy="3121389"/>
          </a:xfrm>
          <a:custGeom>
            <a:rect b="b" l="l" r="r" t="t"/>
            <a:pathLst>
              <a:path extrusionOk="0" h="3264631" w="8199405">
                <a:moveTo>
                  <a:pt x="8199406" y="0"/>
                </a:moveTo>
                <a:lnTo>
                  <a:pt x="6280785" y="2401824"/>
                </a:lnTo>
                <a:cubicBezTo>
                  <a:pt x="5733764" y="3086576"/>
                  <a:pt x="4844701" y="3400044"/>
                  <a:pt x="3989165" y="3209830"/>
                </a:cubicBezTo>
                <a:lnTo>
                  <a:pt x="0" y="2322957"/>
                </a:lnTo>
                <a:lnTo>
                  <a:pt x="0" y="0"/>
                </a:lnTo>
                <a:lnTo>
                  <a:pt x="8199406" y="0"/>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82" name="Google Shape;482;p27"/>
          <p:cNvSpPr txBox="1"/>
          <p:nvPr/>
        </p:nvSpPr>
        <p:spPr>
          <a:xfrm flipH="1">
            <a:off x="6205916" y="1900260"/>
            <a:ext cx="5445722"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3200" u="sng">
                <a:solidFill>
                  <a:schemeClr val="dk2"/>
                </a:solidFill>
                <a:latin typeface="Roboto"/>
                <a:ea typeface="Roboto"/>
                <a:cs typeface="Roboto"/>
                <a:sym typeface="Roboto"/>
              </a:rPr>
              <a:t>ما يحتاجه الباحث عن الوظيفة:</a:t>
            </a:r>
            <a:endParaRPr b="1" sz="3200" u="sng">
              <a:solidFill>
                <a:schemeClr val="dk2"/>
              </a:solidFill>
              <a:latin typeface="Roboto"/>
              <a:ea typeface="Roboto"/>
              <a:cs typeface="Roboto"/>
              <a:sym typeface="Roboto"/>
            </a:endParaRPr>
          </a:p>
        </p:txBody>
      </p:sp>
      <p:sp>
        <p:nvSpPr>
          <p:cNvPr id="483" name="Google Shape;483;p27"/>
          <p:cNvSpPr/>
          <p:nvPr/>
        </p:nvSpPr>
        <p:spPr>
          <a:xfrm flipH="1">
            <a:off x="6476423" y="2699952"/>
            <a:ext cx="4533900" cy="3354765"/>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FF0000"/>
                </a:solidFill>
                <a:latin typeface="Arial"/>
                <a:ea typeface="Arial"/>
                <a:cs typeface="Arial"/>
                <a:sym typeface="Arial"/>
              </a:rPr>
              <a:t>هناك عدة أشياء يحتاجها الباحث عن الوظيفة :</a:t>
            </a:r>
            <a:endParaRPr sz="1800">
              <a:solidFill>
                <a:srgbClr val="FF0000"/>
              </a:solidFill>
              <a:latin typeface="Arial"/>
              <a:ea typeface="Arial"/>
              <a:cs typeface="Arial"/>
              <a:sym typeface="Arial"/>
            </a:endParaRPr>
          </a:p>
          <a:p>
            <a:pPr indent="0" lvl="0" marL="0" marR="0" rtl="1" algn="just">
              <a:lnSpc>
                <a:spcPct val="150000"/>
              </a:lnSpc>
              <a:spcBef>
                <a:spcPts val="1200"/>
              </a:spcBef>
              <a:spcAft>
                <a:spcPts val="0"/>
              </a:spcAft>
              <a:buNone/>
            </a:pPr>
            <a:r>
              <a:rPr lang="ar-SA" sz="1800">
                <a:solidFill>
                  <a:schemeClr val="dk1"/>
                </a:solidFill>
                <a:latin typeface="Arial"/>
                <a:ea typeface="Arial"/>
                <a:cs typeface="Arial"/>
                <a:sym typeface="Arial"/>
              </a:rPr>
              <a:t>-السيرة الذاتية.</a:t>
            </a:r>
            <a:endParaRPr/>
          </a:p>
          <a:p>
            <a:pPr indent="0" lvl="0" marL="0" marR="0" rtl="1" algn="just">
              <a:lnSpc>
                <a:spcPct val="150000"/>
              </a:lnSpc>
              <a:spcBef>
                <a:spcPts val="1200"/>
              </a:spcBef>
              <a:spcAft>
                <a:spcPts val="0"/>
              </a:spcAft>
              <a:buNone/>
            </a:pPr>
            <a:r>
              <a:rPr lang="ar-SA" sz="1800">
                <a:solidFill>
                  <a:schemeClr val="dk1"/>
                </a:solidFill>
                <a:latin typeface="Arial"/>
                <a:ea typeface="Arial"/>
                <a:cs typeface="Arial"/>
                <a:sym typeface="Arial"/>
              </a:rPr>
              <a:t>-المقابلات الشخصية.</a:t>
            </a:r>
            <a:endParaRPr/>
          </a:p>
          <a:p>
            <a:pPr indent="0" lvl="0" marL="0" marR="0" rtl="1" algn="just">
              <a:lnSpc>
                <a:spcPct val="150000"/>
              </a:lnSpc>
              <a:spcBef>
                <a:spcPts val="1200"/>
              </a:spcBef>
              <a:spcAft>
                <a:spcPts val="0"/>
              </a:spcAft>
              <a:buNone/>
            </a:pPr>
            <a:r>
              <a:rPr lang="ar-SA" sz="1800">
                <a:solidFill>
                  <a:schemeClr val="dk1"/>
                </a:solidFill>
                <a:latin typeface="Arial"/>
                <a:ea typeface="Arial"/>
                <a:cs typeface="Arial"/>
                <a:sym typeface="Arial"/>
              </a:rPr>
              <a:t>-مواقع التوصل الإجتماعي.</a:t>
            </a:r>
            <a:endParaRPr/>
          </a:p>
          <a:p>
            <a:pPr indent="0" lvl="0" marL="0" marR="0" rtl="1" algn="just">
              <a:lnSpc>
                <a:spcPct val="150000"/>
              </a:lnSpc>
              <a:spcBef>
                <a:spcPts val="1200"/>
              </a:spcBef>
              <a:spcAft>
                <a:spcPts val="0"/>
              </a:spcAft>
              <a:buNone/>
            </a:pPr>
            <a:r>
              <a:rPr lang="ar-SA" sz="1800">
                <a:solidFill>
                  <a:schemeClr val="dk1"/>
                </a:solidFill>
                <a:latin typeface="Arial"/>
                <a:ea typeface="Arial"/>
                <a:cs typeface="Arial"/>
                <a:sym typeface="Arial"/>
              </a:rPr>
              <a:t>-الإلتحاق بالبرامج الوطنية للتدريب.</a:t>
            </a:r>
            <a:endParaRPr/>
          </a:p>
          <a:p>
            <a:pPr indent="0" lvl="0" marL="0" marR="0" rtl="1" algn="just">
              <a:lnSpc>
                <a:spcPct val="150000"/>
              </a:lnSpc>
              <a:spcBef>
                <a:spcPts val="1200"/>
              </a:spcBef>
              <a:spcAft>
                <a:spcPts val="0"/>
              </a:spcAft>
              <a:buNone/>
            </a:pPr>
            <a:r>
              <a:rPr lang="ar-SA" sz="1800">
                <a:solidFill>
                  <a:schemeClr val="dk1"/>
                </a:solidFill>
                <a:latin typeface="Arial"/>
                <a:ea typeface="Arial"/>
                <a:cs typeface="Arial"/>
                <a:sym typeface="Arial"/>
              </a:rPr>
              <a:t>-المكاتب المتخصصة في التوظيف.</a:t>
            </a:r>
            <a:endParaRPr/>
          </a:p>
        </p:txBody>
      </p:sp>
      <p:pic>
        <p:nvPicPr>
          <p:cNvPr id="484" name="Google Shape;484;p27"/>
          <p:cNvPicPr preferRelativeResize="0"/>
          <p:nvPr/>
        </p:nvPicPr>
        <p:blipFill rotWithShape="1">
          <a:blip r:embed="rId4">
            <a:alphaModFix/>
          </a:blip>
          <a:srcRect b="0" l="0" r="0" t="0"/>
          <a:stretch/>
        </p:blipFill>
        <p:spPr>
          <a:xfrm>
            <a:off x="11651638" y="1810097"/>
            <a:ext cx="381309" cy="708585"/>
          </a:xfrm>
          <a:prstGeom prst="rect">
            <a:avLst/>
          </a:prstGeom>
          <a:noFill/>
          <a:ln>
            <a:noFill/>
          </a:ln>
        </p:spPr>
      </p:pic>
      <p:pic>
        <p:nvPicPr>
          <p:cNvPr descr="صورة تحتوي على نص, الخط, شعار, الرسومات&#10;&#10;قد يكون المحتوى الذي تم إنشاؤه بواسطة الذكاء الاصطناعي غير صحيح." id="485" name="Google Shape;485;p27"/>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84"/>
                                        </p:tgtEl>
                                        <p:attrNameLst>
                                          <p:attrName>style.visibility</p:attrName>
                                        </p:attrNameLst>
                                      </p:cBhvr>
                                      <p:to>
                                        <p:strVal val="visible"/>
                                      </p:to>
                                    </p:set>
                                    <p:anim calcmode="lin" valueType="num">
                                      <p:cBhvr additive="base">
                                        <p:cTn dur="500"/>
                                        <p:tgtEl>
                                          <p:spTgt spid="48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2"/>
                                        </p:tgtEl>
                                        <p:attrNameLst>
                                          <p:attrName>style.visibility</p:attrName>
                                        </p:attrNameLst>
                                      </p:cBhvr>
                                      <p:to>
                                        <p:strVal val="visible"/>
                                      </p:to>
                                    </p:set>
                                    <p:anim calcmode="lin" valueType="num">
                                      <p:cBhvr additive="base">
                                        <p:cTn dur="500"/>
                                        <p:tgtEl>
                                          <p:spTgt spid="48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500"/>
                                        <p:tgtEl>
                                          <p:spTgt spid="4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28"/>
          <p:cNvSpPr/>
          <p:nvPr/>
        </p:nvSpPr>
        <p:spPr>
          <a:xfrm flipH="1">
            <a:off x="8731168" y="-20622"/>
            <a:ext cx="3486150" cy="6937353"/>
          </a:xfrm>
          <a:custGeom>
            <a:rect b="b" l="l" r="r" t="t"/>
            <a:pathLst>
              <a:path extrusionOk="0" h="2912028" w="319916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صورة تحتوي على منضدة, كمبيوتر محمول, عناصر, رجل&#10;&#10;تم إنشاء الوصف تلقائياً" id="491" name="Google Shape;491;p28"/>
          <p:cNvPicPr preferRelativeResize="0"/>
          <p:nvPr>
            <p:ph idx="2" type="pic"/>
          </p:nvPr>
        </p:nvPicPr>
        <p:blipFill rotWithShape="1">
          <a:blip r:embed="rId3">
            <a:alphaModFix/>
          </a:blip>
          <a:srcRect b="0" l="0" r="0" t="0"/>
          <a:stretch/>
        </p:blipFill>
        <p:spPr>
          <a:xfrm>
            <a:off x="5716046" y="2686171"/>
            <a:ext cx="6475953" cy="4171831"/>
          </a:xfrm>
          <a:prstGeom prst="rect">
            <a:avLst/>
          </a:prstGeom>
          <a:solidFill>
            <a:schemeClr val="lt1"/>
          </a:solidFill>
          <a:ln>
            <a:noFill/>
          </a:ln>
        </p:spPr>
      </p:pic>
      <p:sp>
        <p:nvSpPr>
          <p:cNvPr id="492" name="Google Shape;492;p28"/>
          <p:cNvSpPr/>
          <p:nvPr/>
        </p:nvSpPr>
        <p:spPr>
          <a:xfrm flipH="1">
            <a:off x="5716048" y="2686170"/>
            <a:ext cx="6475952" cy="4171830"/>
          </a:xfrm>
          <a:custGeom>
            <a:rect b="b" l="l" r="r" t="t"/>
            <a:pathLst>
              <a:path extrusionOk="0" h="4171830" w="6475952">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3" name="Google Shape;493;p28"/>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sp>
        <p:nvSpPr>
          <p:cNvPr id="494" name="Google Shape;494;p28"/>
          <p:cNvSpPr txBox="1"/>
          <p:nvPr/>
        </p:nvSpPr>
        <p:spPr>
          <a:xfrm flipH="1">
            <a:off x="3157502" y="697302"/>
            <a:ext cx="4786888"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800">
                <a:solidFill>
                  <a:schemeClr val="dk2"/>
                </a:solidFill>
                <a:latin typeface="Roboto"/>
                <a:ea typeface="Roboto"/>
                <a:cs typeface="Roboto"/>
                <a:sym typeface="Roboto"/>
              </a:rPr>
              <a:t>ما يحتاجه الباحث عن الوظيفة:</a:t>
            </a:r>
            <a:endParaRPr b="1" sz="2800">
              <a:solidFill>
                <a:schemeClr val="dk2"/>
              </a:solidFill>
              <a:latin typeface="Roboto"/>
              <a:ea typeface="Roboto"/>
              <a:cs typeface="Roboto"/>
              <a:sym typeface="Roboto"/>
            </a:endParaRPr>
          </a:p>
        </p:txBody>
      </p:sp>
      <p:sp>
        <p:nvSpPr>
          <p:cNvPr id="495" name="Google Shape;495;p28"/>
          <p:cNvSpPr/>
          <p:nvPr/>
        </p:nvSpPr>
        <p:spPr>
          <a:xfrm flipH="1">
            <a:off x="1574799" y="1534665"/>
            <a:ext cx="6271107" cy="3000821"/>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chemeClr val="dk1"/>
                </a:solidFill>
                <a:latin typeface="Arial"/>
                <a:ea typeface="Arial"/>
                <a:cs typeface="Arial"/>
                <a:sym typeface="Arial"/>
              </a:rPr>
              <a:t>قبل البحث عن وظيفة عليك أن تتعرف على اهتماماتك وقدراتك ومهاراتك، والاهتمام أو الميل هو الشيء الذي ترغب أو تفضل أن تعمله مثل الألعاب الرياضية وزراعة الأزهار مثلا أما القدرة فهي الاستعداد الطبيعي وهي الشيء الذي من الممكن أن تتعلمه بسهولة مثل القدرات الفنية أو الميكانيكية أو كونك جيدا في التعامل مع الأرقام وتذكر الأشياء، والقوة الجسدية، ويمكن تنمية القدرة أو الاستعداد الطبيعي بالتدريب.</a:t>
            </a:r>
            <a:endParaRPr/>
          </a:p>
        </p:txBody>
      </p:sp>
      <p:pic>
        <p:nvPicPr>
          <p:cNvPr descr="صورة تحتوي على نص, الخط, شعار, الرسومات&#10;&#10;قد يكون المحتوى الذي تم إنشاؤه بواسطة الذكاء الاصطناعي غير صحيح." id="496" name="Google Shape;496;p28"/>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94"/>
                                        </p:tgtEl>
                                        <p:attrNameLst>
                                          <p:attrName>style.visibility</p:attrName>
                                        </p:attrNameLst>
                                      </p:cBhvr>
                                      <p:to>
                                        <p:strVal val="visible"/>
                                      </p:to>
                                    </p:set>
                                    <p:anim calcmode="lin" valueType="num">
                                      <p:cBhvr additive="base">
                                        <p:cTn dur="500"/>
                                        <p:tgtEl>
                                          <p:spTgt spid="49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gtEl>
                                        <p:attrNameLst>
                                          <p:attrName>style.visibility</p:attrName>
                                        </p:attrNameLst>
                                      </p:cBhvr>
                                      <p:to>
                                        <p:strVal val="visible"/>
                                      </p:to>
                                    </p:set>
                                    <p:animEffect filter="fade" transition="in">
                                      <p:cBhvr>
                                        <p:cTn dur="2000"/>
                                        <p:tgtEl>
                                          <p:spTgt spid="4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id="501" name="Google Shape;501;p29"/>
          <p:cNvPicPr preferRelativeResize="0"/>
          <p:nvPr>
            <p:ph idx="2" type="pic"/>
          </p:nvPr>
        </p:nvPicPr>
        <p:blipFill rotWithShape="1">
          <a:blip r:embed="rId3">
            <a:alphaModFix/>
          </a:blip>
          <a:srcRect b="0" l="33729" r="33728" t="0"/>
          <a:stretch/>
        </p:blipFill>
        <p:spPr>
          <a:xfrm>
            <a:off x="-1" y="1430339"/>
            <a:ext cx="3714751" cy="5427662"/>
          </a:xfrm>
          <a:prstGeom prst="rect">
            <a:avLst/>
          </a:prstGeom>
          <a:solidFill>
            <a:schemeClr val="lt1"/>
          </a:solidFill>
          <a:ln>
            <a:noFill/>
          </a:ln>
        </p:spPr>
      </p:pic>
      <p:sp>
        <p:nvSpPr>
          <p:cNvPr id="502" name="Google Shape;502;p29"/>
          <p:cNvSpPr/>
          <p:nvPr/>
        </p:nvSpPr>
        <p:spPr>
          <a:xfrm flipH="1" rot="10800000">
            <a:off x="8521046" y="3147862"/>
            <a:ext cx="3670954" cy="2528798"/>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3" name="Google Shape;503;p29"/>
          <p:cNvSpPr/>
          <p:nvPr/>
        </p:nvSpPr>
        <p:spPr>
          <a:xfrm flipH="1">
            <a:off x="-1" y="1430338"/>
            <a:ext cx="3714750" cy="5427662"/>
          </a:xfrm>
          <a:custGeom>
            <a:rect b="b" l="l" r="r" t="t"/>
            <a:pathLst>
              <a:path extrusionOk="0" h="4831175" w="3306508">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4" name="Google Shape;504;p29"/>
          <p:cNvSpPr/>
          <p:nvPr/>
        </p:nvSpPr>
        <p:spPr>
          <a:xfrm>
            <a:off x="5240808" y="2952601"/>
            <a:ext cx="6103466" cy="3462486"/>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املأ الأعمدة بأكبر عدد من الأسئلة، ويمكن استخدام الأمثلة التالية لمساعدتك: </a:t>
            </a:r>
            <a:endParaRPr/>
          </a:p>
          <a:p>
            <a:pPr indent="0" lvl="0" marL="0" marR="0" rtl="1" algn="just">
              <a:lnSpc>
                <a:spcPct val="150000"/>
              </a:lnSpc>
              <a:spcBef>
                <a:spcPts val="1200"/>
              </a:spcBef>
              <a:spcAft>
                <a:spcPts val="0"/>
              </a:spcAft>
              <a:buNone/>
            </a:pPr>
            <a:r>
              <a:rPr lang="ar-SA" sz="1800">
                <a:solidFill>
                  <a:srgbClr val="3F3F3F"/>
                </a:solidFill>
                <a:latin typeface="Arial"/>
                <a:ea typeface="Arial"/>
                <a:cs typeface="Arial"/>
                <a:sym typeface="Arial"/>
              </a:rPr>
              <a:t>اهتماماتي: بماذا أفكر؟ ماذا أقرأ؟ ماذا أعمل في وقت الفراغ؟.</a:t>
            </a:r>
            <a:endParaRPr sz="1800">
              <a:solidFill>
                <a:srgbClr val="3F3F3F"/>
              </a:solidFill>
              <a:latin typeface="Arial"/>
              <a:ea typeface="Arial"/>
              <a:cs typeface="Arial"/>
              <a:sym typeface="Arial"/>
            </a:endParaRPr>
          </a:p>
          <a:p>
            <a:pPr indent="0" lvl="0" marL="0" marR="0" rtl="1" algn="just">
              <a:lnSpc>
                <a:spcPct val="150000"/>
              </a:lnSpc>
              <a:spcBef>
                <a:spcPts val="1200"/>
              </a:spcBef>
              <a:spcAft>
                <a:spcPts val="0"/>
              </a:spcAft>
              <a:buNone/>
            </a:pPr>
            <a:r>
              <a:rPr lang="ar-SA" sz="1800">
                <a:solidFill>
                  <a:srgbClr val="3F3F3F"/>
                </a:solidFill>
                <a:latin typeface="Arial"/>
                <a:ea typeface="Arial"/>
                <a:cs typeface="Arial"/>
                <a:sym typeface="Arial"/>
              </a:rPr>
              <a:t>قدراتي: ما مواهبي؟ ما الأشياء التي أجد من السهولة أن أتعلمها أو أن أعملها؟.</a:t>
            </a:r>
            <a:endParaRPr sz="1800">
              <a:solidFill>
                <a:srgbClr val="3F3F3F"/>
              </a:solidFill>
              <a:latin typeface="Arial"/>
              <a:ea typeface="Arial"/>
              <a:cs typeface="Arial"/>
              <a:sym typeface="Arial"/>
            </a:endParaRPr>
          </a:p>
          <a:p>
            <a:pPr indent="0" lvl="0" marL="0" marR="0" rtl="1" algn="just">
              <a:lnSpc>
                <a:spcPct val="150000"/>
              </a:lnSpc>
              <a:spcBef>
                <a:spcPts val="1200"/>
              </a:spcBef>
              <a:spcAft>
                <a:spcPts val="0"/>
              </a:spcAft>
              <a:buNone/>
            </a:pPr>
            <a:r>
              <a:rPr lang="ar-SA" sz="1800">
                <a:solidFill>
                  <a:srgbClr val="3F3F3F"/>
                </a:solidFill>
                <a:latin typeface="Arial"/>
                <a:ea typeface="Arial"/>
                <a:cs typeface="Arial"/>
                <a:sym typeface="Arial"/>
              </a:rPr>
              <a:t>مهاراتي: ماذا تعلمت في المدرسة؟ ماذا تعلمت في البيت؟.</a:t>
            </a:r>
            <a:endParaRPr sz="1800">
              <a:solidFill>
                <a:srgbClr val="3F3F3F"/>
              </a:solidFill>
              <a:latin typeface="Arial"/>
              <a:ea typeface="Arial"/>
              <a:cs typeface="Arial"/>
              <a:sym typeface="Arial"/>
            </a:endParaRPr>
          </a:p>
        </p:txBody>
      </p:sp>
      <p:sp>
        <p:nvSpPr>
          <p:cNvPr id="505" name="Google Shape;505;p29"/>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sp>
        <p:nvSpPr>
          <p:cNvPr id="506" name="Google Shape;506;p29"/>
          <p:cNvSpPr txBox="1"/>
          <p:nvPr/>
        </p:nvSpPr>
        <p:spPr>
          <a:xfrm flipH="1">
            <a:off x="5899097" y="1908655"/>
            <a:ext cx="4786888"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800">
                <a:solidFill>
                  <a:schemeClr val="dk2"/>
                </a:solidFill>
                <a:latin typeface="Roboto"/>
                <a:ea typeface="Roboto"/>
                <a:cs typeface="Roboto"/>
                <a:sym typeface="Roboto"/>
              </a:rPr>
              <a:t>ما يحتاجه الباحث عن الوظيفة:</a:t>
            </a:r>
            <a:endParaRPr b="1" sz="2800">
              <a:solidFill>
                <a:schemeClr val="dk2"/>
              </a:solidFill>
              <a:latin typeface="Roboto"/>
              <a:ea typeface="Roboto"/>
              <a:cs typeface="Roboto"/>
              <a:sym typeface="Roboto"/>
            </a:endParaRPr>
          </a:p>
        </p:txBody>
      </p:sp>
      <p:pic>
        <p:nvPicPr>
          <p:cNvPr descr="صورة تحتوي على نص, الخط, شعار, الرسومات&#10;&#10;قد يكون المحتوى الذي تم إنشاؤه بواسطة الذكاء الاصطناعي غير صحيح." id="507" name="Google Shape;507;p29"/>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06"/>
                                        </p:tgtEl>
                                        <p:attrNameLst>
                                          <p:attrName>style.visibility</p:attrName>
                                        </p:attrNameLst>
                                      </p:cBhvr>
                                      <p:to>
                                        <p:strVal val="visible"/>
                                      </p:to>
                                    </p:set>
                                    <p:anim calcmode="lin" valueType="num">
                                      <p:cBhvr additive="base">
                                        <p:cTn dur="500"/>
                                        <p:tgtEl>
                                          <p:spTgt spid="50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4"/>
                                        </p:tgtEl>
                                        <p:attrNameLst>
                                          <p:attrName>style.visibility</p:attrName>
                                        </p:attrNameLst>
                                      </p:cBhvr>
                                      <p:to>
                                        <p:strVal val="visible"/>
                                      </p:to>
                                    </p:set>
                                    <p:animEffect filter="fade" transition="in">
                                      <p:cBhvr>
                                        <p:cTn dur="1000"/>
                                        <p:tgtEl>
                                          <p:spTgt spid="5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11" name="Shape 511"/>
        <p:cNvGrpSpPr/>
        <p:nvPr/>
      </p:nvGrpSpPr>
      <p:grpSpPr>
        <a:xfrm>
          <a:off x="0" y="0"/>
          <a:ext cx="0" cy="0"/>
          <a:chOff x="0" y="0"/>
          <a:chExt cx="0" cy="0"/>
        </a:xfrm>
      </p:grpSpPr>
      <p:pic>
        <p:nvPicPr>
          <p:cNvPr id="512" name="Google Shape;512;p30"/>
          <p:cNvPicPr preferRelativeResize="0"/>
          <p:nvPr>
            <p:ph idx="2" type="pic"/>
          </p:nvPr>
        </p:nvPicPr>
        <p:blipFill rotWithShape="1">
          <a:blip r:embed="rId3">
            <a:alphaModFix/>
          </a:blip>
          <a:srcRect b="24789" l="-446" r="445" t="29966"/>
          <a:stretch/>
        </p:blipFill>
        <p:spPr>
          <a:xfrm>
            <a:off x="0" y="1"/>
            <a:ext cx="10887456" cy="2374899"/>
          </a:xfrm>
          <a:prstGeom prst="rect">
            <a:avLst/>
          </a:prstGeom>
          <a:solidFill>
            <a:schemeClr val="lt1"/>
          </a:solidFill>
          <a:ln>
            <a:noFill/>
          </a:ln>
        </p:spPr>
      </p:pic>
      <p:sp>
        <p:nvSpPr>
          <p:cNvPr id="513" name="Google Shape;513;p30"/>
          <p:cNvSpPr/>
          <p:nvPr/>
        </p:nvSpPr>
        <p:spPr>
          <a:xfrm rot="10800000">
            <a:off x="0" y="2027985"/>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514" name="Google Shape;514;p30"/>
          <p:cNvSpPr/>
          <p:nvPr/>
        </p:nvSpPr>
        <p:spPr>
          <a:xfrm rot="10800000">
            <a:off x="0" y="-19336"/>
            <a:ext cx="10887456" cy="2394235"/>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15" name="Google Shape;515;p30"/>
          <p:cNvSpPr/>
          <p:nvPr/>
        </p:nvSpPr>
        <p:spPr>
          <a:xfrm>
            <a:off x="6874435" y="2627323"/>
            <a:ext cx="430919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ar-SA" sz="3200" u="sng">
                <a:solidFill>
                  <a:srgbClr val="1F497D"/>
                </a:solidFill>
                <a:latin typeface="Arial"/>
                <a:ea typeface="Arial"/>
                <a:cs typeface="Arial"/>
                <a:sym typeface="Arial"/>
              </a:rPr>
              <a:t>ما هو الهدف الوظيفي:</a:t>
            </a:r>
            <a:endParaRPr b="1" sz="3200" u="sng">
              <a:solidFill>
                <a:srgbClr val="1F497D"/>
              </a:solidFill>
              <a:latin typeface="Arial"/>
              <a:ea typeface="Arial"/>
              <a:cs typeface="Arial"/>
              <a:sym typeface="Arial"/>
            </a:endParaRPr>
          </a:p>
        </p:txBody>
      </p:sp>
      <p:pic>
        <p:nvPicPr>
          <p:cNvPr id="516" name="Google Shape;516;p30"/>
          <p:cNvPicPr preferRelativeResize="0"/>
          <p:nvPr/>
        </p:nvPicPr>
        <p:blipFill rotWithShape="1">
          <a:blip r:embed="rId4">
            <a:alphaModFix/>
          </a:blip>
          <a:srcRect b="0" l="0" r="0" t="0"/>
          <a:stretch/>
        </p:blipFill>
        <p:spPr>
          <a:xfrm>
            <a:off x="11183628" y="2594286"/>
            <a:ext cx="418048" cy="604110"/>
          </a:xfrm>
          <a:prstGeom prst="rect">
            <a:avLst/>
          </a:prstGeom>
          <a:noFill/>
          <a:ln>
            <a:noFill/>
          </a:ln>
        </p:spPr>
      </p:pic>
      <p:sp>
        <p:nvSpPr>
          <p:cNvPr id="517" name="Google Shape;517;p30"/>
          <p:cNvSpPr/>
          <p:nvPr/>
        </p:nvSpPr>
        <p:spPr>
          <a:xfrm>
            <a:off x="2513226" y="3464521"/>
            <a:ext cx="8722417" cy="2550698"/>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chemeClr val="dk1"/>
                </a:solidFill>
                <a:latin typeface="Calibri"/>
                <a:ea typeface="Calibri"/>
                <a:cs typeface="Calibri"/>
                <a:sym typeface="Calibri"/>
              </a:rPr>
              <a:t>هو "عبارة أو جملة" قصيرة، وهادفة، وتضع فيها خطوطاً رئيسة لمسارك المهنيّ الذي اخترته لنفسك، لتكوّن صورة واضحة لدى مسؤول التوظيف بأنّك الأنسب لهذه الوظيفة، على أن تكون قد درست هذا الهدف جيّداً، وبحثت فيه كثيراً، واخترت هدفاً وظيفيّاً يناسب الوظيفة التي تقدّم لها.بطريقة أخرى فإنّ كتابة هدفك الوظيفي لا يعني أن تستجدي مسؤول التوظيف أو أن تحاول استعطافه، وإنّما أن تكونَ مميّزاً وفريداً باختيارك لهدف يمثلك أنت بطريقة هادفة في إيصال رسالتك له.</a:t>
            </a:r>
            <a:endParaRPr sz="1800">
              <a:solidFill>
                <a:schemeClr val="dk1"/>
              </a:solidFill>
              <a:latin typeface="Calibri"/>
              <a:ea typeface="Calibri"/>
              <a:cs typeface="Calibri"/>
              <a:sym typeface="Calibri"/>
            </a:endParaRPr>
          </a:p>
        </p:txBody>
      </p:sp>
      <p:pic>
        <p:nvPicPr>
          <p:cNvPr descr="صورة تحتوي على نص, الخط, شعار, الرسومات&#10;&#10;قد يكون المحتوى الذي تم إنشاؤه بواسطة الذكاء الاصطناعي غير صحيح." id="518" name="Google Shape;518;p30"/>
          <p:cNvPicPr preferRelativeResize="0"/>
          <p:nvPr/>
        </p:nvPicPr>
        <p:blipFill rotWithShape="1">
          <a:blip r:embed="rId5">
            <a:alphaModFix/>
          </a:blip>
          <a:srcRect b="0" l="0" r="0" t="0"/>
          <a:stretch/>
        </p:blipFill>
        <p:spPr>
          <a:xfrm>
            <a:off x="10329839" y="551339"/>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15"/>
                                        </p:tgtEl>
                                        <p:attrNameLst>
                                          <p:attrName>style.visibility</p:attrName>
                                        </p:attrNameLst>
                                      </p:cBhvr>
                                      <p:to>
                                        <p:strVal val="visible"/>
                                      </p:to>
                                    </p:set>
                                    <p:anim calcmode="lin" valueType="num">
                                      <p:cBhvr additive="base">
                                        <p:cTn dur="500"/>
                                        <p:tgtEl>
                                          <p:spTgt spid="5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6"/>
                                        </p:tgtEl>
                                        <p:attrNameLst>
                                          <p:attrName>style.visibility</p:attrName>
                                        </p:attrNameLst>
                                      </p:cBhvr>
                                      <p:to>
                                        <p:strVal val="visible"/>
                                      </p:to>
                                    </p:set>
                                    <p:anim calcmode="lin" valueType="num">
                                      <p:cBhvr additive="base">
                                        <p:cTn dur="500"/>
                                        <p:tgtEl>
                                          <p:spTgt spid="51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7"/>
                                        </p:tgtEl>
                                        <p:attrNameLst>
                                          <p:attrName>style.visibility</p:attrName>
                                        </p:attrNameLst>
                                      </p:cBhvr>
                                      <p:to>
                                        <p:strVal val="visible"/>
                                      </p:to>
                                    </p:set>
                                    <p:animEffect filter="fade" transition="in">
                                      <p:cBhvr>
                                        <p:cTn dur="500"/>
                                        <p:tgtEl>
                                          <p:spTgt spid="5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31"/>
          <p:cNvSpPr/>
          <p:nvPr/>
        </p:nvSpPr>
        <p:spPr>
          <a:xfrm>
            <a:off x="0" y="2536100"/>
            <a:ext cx="7924800" cy="4320471"/>
          </a:xfrm>
          <a:custGeom>
            <a:rect b="b" l="l" r="r" t="t"/>
            <a:pathLst>
              <a:path extrusionOk="0" h="2770346" w="5081492">
                <a:moveTo>
                  <a:pt x="5081492" y="909257"/>
                </a:moveTo>
                <a:lnTo>
                  <a:pt x="5081492" y="2770346"/>
                </a:lnTo>
                <a:lnTo>
                  <a:pt x="0" y="2770346"/>
                </a:lnTo>
                <a:lnTo>
                  <a:pt x="0" y="0"/>
                </a:lnTo>
                <a:lnTo>
                  <a:pt x="696182" y="696182"/>
                </a:lnTo>
                <a:cubicBezTo>
                  <a:pt x="832580" y="832580"/>
                  <a:pt x="1017651" y="909257"/>
                  <a:pt x="1210628" y="909257"/>
                </a:cubicBezTo>
                <a:lnTo>
                  <a:pt x="5081492" y="909257"/>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524" name="Google Shape;524;p31"/>
          <p:cNvPicPr preferRelativeResize="0"/>
          <p:nvPr>
            <p:ph idx="2" type="pic"/>
          </p:nvPr>
        </p:nvPicPr>
        <p:blipFill rotWithShape="1">
          <a:blip r:embed="rId3">
            <a:alphaModFix/>
          </a:blip>
          <a:srcRect b="11739" l="0" r="0" t="11740"/>
          <a:stretch/>
        </p:blipFill>
        <p:spPr>
          <a:xfrm>
            <a:off x="3184822" y="3940234"/>
            <a:ext cx="9009764" cy="2917767"/>
          </a:xfrm>
          <a:prstGeom prst="rect">
            <a:avLst/>
          </a:prstGeom>
          <a:solidFill>
            <a:schemeClr val="lt1"/>
          </a:solidFill>
          <a:ln>
            <a:noFill/>
          </a:ln>
          <a:effectLst>
            <a:outerShdw blurRad="254000" sx="102000" rotWithShape="0" algn="ctr" sy="102000">
              <a:srgbClr val="000000">
                <a:alpha val="34901"/>
              </a:srgbClr>
            </a:outerShdw>
          </a:effectLst>
        </p:spPr>
      </p:pic>
      <p:sp>
        <p:nvSpPr>
          <p:cNvPr id="525" name="Google Shape;525;p31"/>
          <p:cNvSpPr/>
          <p:nvPr/>
        </p:nvSpPr>
        <p:spPr>
          <a:xfrm>
            <a:off x="6576612" y="2716138"/>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526" name="Google Shape;526;p31"/>
          <p:cNvSpPr/>
          <p:nvPr/>
        </p:nvSpPr>
        <p:spPr>
          <a:xfrm>
            <a:off x="3182237" y="3940233"/>
            <a:ext cx="9009763" cy="2917767"/>
          </a:xfrm>
          <a:custGeom>
            <a:rect b="b" l="l" r="r" t="t"/>
            <a:pathLst>
              <a:path extrusionOk="0" h="3949156" w="1219458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27" name="Google Shape;527;p31"/>
          <p:cNvSpPr/>
          <p:nvPr/>
        </p:nvSpPr>
        <p:spPr>
          <a:xfrm flipH="1">
            <a:off x="2006600" y="2265664"/>
            <a:ext cx="8051800" cy="13042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الهدف الوظيفي: </a:t>
            </a:r>
            <a:r>
              <a:rPr lang="ar-SA" sz="1800">
                <a:solidFill>
                  <a:srgbClr val="3F3F3F"/>
                </a:solidFill>
                <a:latin typeface="Arial"/>
                <a:ea typeface="Arial"/>
                <a:cs typeface="Arial"/>
                <a:sym typeface="Arial"/>
              </a:rPr>
              <a:t>هو "عبارة أو جملة" قصيرة، وهادفة، وتضع فيها خطوطاً رئيسة لمسارك المهنيّ الذي اخترته لنفسك، لتكوّن صورة واضحة لدى مسؤول التوظيف بأنّك الأنسب لهذه الوظيفة، على أن تكون قد درست هذا الهدف جيّداً.</a:t>
            </a:r>
            <a:endParaRPr sz="1800">
              <a:solidFill>
                <a:srgbClr val="3F3F3F"/>
              </a:solidFill>
              <a:latin typeface="Arial"/>
              <a:ea typeface="Arial"/>
              <a:cs typeface="Arial"/>
              <a:sym typeface="Arial"/>
            </a:endParaRPr>
          </a:p>
        </p:txBody>
      </p:sp>
      <p:sp>
        <p:nvSpPr>
          <p:cNvPr id="528" name="Google Shape;528;p31"/>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sp>
        <p:nvSpPr>
          <p:cNvPr id="529" name="Google Shape;529;p31"/>
          <p:cNvSpPr/>
          <p:nvPr/>
        </p:nvSpPr>
        <p:spPr>
          <a:xfrm>
            <a:off x="5770203" y="1646428"/>
            <a:ext cx="430919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ar-SA" sz="3200">
                <a:solidFill>
                  <a:srgbClr val="1F497D"/>
                </a:solidFill>
                <a:latin typeface="Arial"/>
                <a:ea typeface="Arial"/>
                <a:cs typeface="Arial"/>
                <a:sym typeface="Arial"/>
              </a:rPr>
              <a:t>ما هو الهدف الوظيفي:</a:t>
            </a:r>
            <a:endParaRPr b="1" sz="3200">
              <a:solidFill>
                <a:srgbClr val="1F497D"/>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530" name="Google Shape;530;p31"/>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29"/>
                                        </p:tgtEl>
                                        <p:attrNameLst>
                                          <p:attrName>style.visibility</p:attrName>
                                        </p:attrNameLst>
                                      </p:cBhvr>
                                      <p:to>
                                        <p:strVal val="visible"/>
                                      </p:to>
                                    </p:set>
                                    <p:anim calcmode="lin" valueType="num">
                                      <p:cBhvr additive="base">
                                        <p:cTn dur="500"/>
                                        <p:tgtEl>
                                          <p:spTgt spid="52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500"/>
                                        <p:tgtEl>
                                          <p:spTgt spid="5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32"/>
          <p:cNvSpPr/>
          <p:nvPr/>
        </p:nvSpPr>
        <p:spPr>
          <a:xfrm rot="10800000">
            <a:off x="0" y="10785"/>
            <a:ext cx="12192000" cy="1345721"/>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536" name="Google Shape;536;p32"/>
          <p:cNvGrpSpPr/>
          <p:nvPr/>
        </p:nvGrpSpPr>
        <p:grpSpPr>
          <a:xfrm rot="10800000">
            <a:off x="0" y="4329202"/>
            <a:ext cx="4209262" cy="2528798"/>
            <a:chOff x="7982738" y="0"/>
            <a:chExt cx="4209262" cy="2528798"/>
          </a:xfrm>
        </p:grpSpPr>
        <p:sp>
          <p:nvSpPr>
            <p:cNvPr id="537" name="Google Shape;537;p32"/>
            <p:cNvSpPr/>
            <p:nvPr/>
          </p:nvSpPr>
          <p:spPr>
            <a:xfrm>
              <a:off x="8482610" y="0"/>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538" name="Google Shape;538;p32"/>
            <p:cNvSpPr/>
            <p:nvPr/>
          </p:nvSpPr>
          <p:spPr>
            <a:xfrm>
              <a:off x="7982738" y="0"/>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grpSp>
      <p:sp>
        <p:nvSpPr>
          <p:cNvPr id="539" name="Google Shape;539;p32"/>
          <p:cNvSpPr/>
          <p:nvPr/>
        </p:nvSpPr>
        <p:spPr>
          <a:xfrm rot="10800000">
            <a:off x="-87919" y="97071"/>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0" name="Google Shape;540;p32"/>
          <p:cNvSpPr/>
          <p:nvPr/>
        </p:nvSpPr>
        <p:spPr>
          <a:xfrm>
            <a:off x="6576611" y="4121460"/>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541" name="Google Shape;541;p32"/>
          <p:cNvGrpSpPr/>
          <p:nvPr/>
        </p:nvGrpSpPr>
        <p:grpSpPr>
          <a:xfrm>
            <a:off x="1215309" y="1935047"/>
            <a:ext cx="10436061" cy="3975847"/>
            <a:chOff x="1215309" y="1935047"/>
            <a:chExt cx="10436061" cy="3975847"/>
          </a:xfrm>
        </p:grpSpPr>
        <p:grpSp>
          <p:nvGrpSpPr>
            <p:cNvPr id="542" name="Google Shape;542;p32"/>
            <p:cNvGrpSpPr/>
            <p:nvPr/>
          </p:nvGrpSpPr>
          <p:grpSpPr>
            <a:xfrm>
              <a:off x="3234934" y="2895509"/>
              <a:ext cx="6003958" cy="2451903"/>
              <a:chOff x="0" y="-1"/>
              <a:chExt cx="19380569" cy="7914658"/>
            </a:xfrm>
          </p:grpSpPr>
          <p:sp>
            <p:nvSpPr>
              <p:cNvPr id="543" name="Google Shape;543;p32"/>
              <p:cNvSpPr/>
              <p:nvPr/>
            </p:nvSpPr>
            <p:spPr>
              <a:xfrm>
                <a:off x="90062" y="1177049"/>
                <a:ext cx="1777372" cy="1944697"/>
              </a:xfrm>
              <a:prstGeom prst="rect">
                <a:avLst/>
              </a:prstGeom>
              <a:solidFill>
                <a:srgbClr val="7FB942"/>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44" name="Google Shape;544;p32"/>
              <p:cNvSpPr/>
              <p:nvPr/>
            </p:nvSpPr>
            <p:spPr>
              <a:xfrm>
                <a:off x="0" y="-1"/>
                <a:ext cx="3803208" cy="4298796"/>
              </a:xfrm>
              <a:custGeom>
                <a:rect b="b" l="l" r="r" t="t"/>
                <a:pathLst>
                  <a:path extrusionOk="0" h="21585" w="21600">
                    <a:moveTo>
                      <a:pt x="9959" y="21394"/>
                    </a:moveTo>
                    <a:lnTo>
                      <a:pt x="894" y="16867"/>
                    </a:lnTo>
                    <a:cubicBezTo>
                      <a:pt x="639" y="16746"/>
                      <a:pt x="423" y="16570"/>
                      <a:pt x="267" y="16355"/>
                    </a:cubicBezTo>
                    <a:cubicBezTo>
                      <a:pt x="112" y="16144"/>
                      <a:pt x="21" y="15901"/>
                      <a:pt x="0" y="15650"/>
                    </a:cubicBezTo>
                    <a:lnTo>
                      <a:pt x="0" y="15204"/>
                    </a:lnTo>
                    <a:lnTo>
                      <a:pt x="4900" y="15204"/>
                    </a:lnTo>
                    <a:cubicBezTo>
                      <a:pt x="7542" y="14971"/>
                      <a:pt x="9522" y="12961"/>
                      <a:pt x="9421" y="10615"/>
                    </a:cubicBezTo>
                    <a:cubicBezTo>
                      <a:pt x="9326" y="8405"/>
                      <a:pt x="7391" y="6600"/>
                      <a:pt x="4900" y="6397"/>
                    </a:cubicBez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rgbClr val="E5E5E5"/>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45" name="Google Shape;545;p32"/>
              <p:cNvSpPr/>
              <p:nvPr/>
            </p:nvSpPr>
            <p:spPr>
              <a:xfrm>
                <a:off x="1916092" y="6342"/>
                <a:ext cx="1886454" cy="4297431"/>
              </a:xfrm>
              <a:custGeom>
                <a:rect b="b" l="l" r="r" t="t"/>
                <a:pathLst>
                  <a:path extrusionOk="0" h="21595" w="21595">
                    <a:moveTo>
                      <a:pt x="0" y="4"/>
                    </a:moveTo>
                    <a:lnTo>
                      <a:pt x="38" y="21595"/>
                    </a:lnTo>
                    <a:cubicBezTo>
                      <a:pt x="429" y="21576"/>
                      <a:pt x="813" y="21536"/>
                      <a:pt x="1181" y="21474"/>
                    </a:cubicBezTo>
                    <a:cubicBezTo>
                      <a:pt x="1609" y="21403"/>
                      <a:pt x="2011" y="21305"/>
                      <a:pt x="2374" y="21182"/>
                    </a:cubicBezTo>
                    <a:lnTo>
                      <a:pt x="19601" y="16781"/>
                    </a:lnTo>
                    <a:cubicBezTo>
                      <a:pt x="20180" y="16663"/>
                      <a:pt x="20673" y="16477"/>
                      <a:pt x="21025" y="16244"/>
                    </a:cubicBezTo>
                    <a:cubicBezTo>
                      <a:pt x="21401" y="15993"/>
                      <a:pt x="21600" y="15699"/>
                      <a:pt x="21595" y="15399"/>
                    </a:cubicBezTo>
                    <a:lnTo>
                      <a:pt x="21561" y="6225"/>
                    </a:lnTo>
                    <a:cubicBezTo>
                      <a:pt x="21577" y="5922"/>
                      <a:pt x="21395" y="5623"/>
                      <a:pt x="21034" y="5364"/>
                    </a:cubicBezTo>
                    <a:cubicBezTo>
                      <a:pt x="20684" y="5112"/>
                      <a:pt x="20180" y="4908"/>
                      <a:pt x="19579" y="4776"/>
                    </a:cubicBezTo>
                    <a:lnTo>
                      <a:pt x="1486" y="160"/>
                    </a:lnTo>
                    <a:cubicBezTo>
                      <a:pt x="1247" y="95"/>
                      <a:pt x="983" y="48"/>
                      <a:pt x="707" y="23"/>
                    </a:cubicBezTo>
                    <a:cubicBezTo>
                      <a:pt x="474" y="1"/>
                      <a:pt x="236" y="-5"/>
                      <a:pt x="0" y="4"/>
                    </a:cubicBezTo>
                    <a:close/>
                  </a:path>
                </a:pathLst>
              </a:custGeom>
              <a:solidFill>
                <a:srgbClr val="DCDCDC"/>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46" name="Google Shape;546;p32"/>
              <p:cNvSpPr/>
              <p:nvPr/>
            </p:nvSpPr>
            <p:spPr>
              <a:xfrm>
                <a:off x="5282516" y="1177049"/>
                <a:ext cx="1777372" cy="1944697"/>
              </a:xfrm>
              <a:prstGeom prst="rect">
                <a:avLst/>
              </a:prstGeom>
              <a:solidFill>
                <a:srgbClr val="30A7E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47" name="Google Shape;547;p32"/>
              <p:cNvSpPr/>
              <p:nvPr/>
            </p:nvSpPr>
            <p:spPr>
              <a:xfrm>
                <a:off x="5192453" y="-1"/>
                <a:ext cx="3803209" cy="4298796"/>
              </a:xfrm>
              <a:custGeom>
                <a:rect b="b" l="l" r="r" t="t"/>
                <a:pathLst>
                  <a:path extrusionOk="0" h="21585" w="21600">
                    <a:moveTo>
                      <a:pt x="9959" y="21394"/>
                    </a:moveTo>
                    <a:lnTo>
                      <a:pt x="894" y="16867"/>
                    </a:lnTo>
                    <a:cubicBezTo>
                      <a:pt x="639" y="16746"/>
                      <a:pt x="423" y="16570"/>
                      <a:pt x="267" y="16355"/>
                    </a:cubicBezTo>
                    <a:cubicBezTo>
                      <a:pt x="112" y="16144"/>
                      <a:pt x="21" y="15901"/>
                      <a:pt x="0" y="15650"/>
                    </a:cubicBezTo>
                    <a:lnTo>
                      <a:pt x="0" y="15204"/>
                    </a:lnTo>
                    <a:lnTo>
                      <a:pt x="4900" y="15204"/>
                    </a:lnTo>
                    <a:cubicBezTo>
                      <a:pt x="7542" y="14971"/>
                      <a:pt x="9522" y="12961"/>
                      <a:pt x="9421" y="10615"/>
                    </a:cubicBezTo>
                    <a:cubicBezTo>
                      <a:pt x="9326" y="8405"/>
                      <a:pt x="7391" y="6600"/>
                      <a:pt x="4900" y="6397"/>
                    </a:cubicBez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rgbClr val="E5E5E5"/>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48" name="Google Shape;548;p32"/>
              <p:cNvSpPr/>
              <p:nvPr/>
            </p:nvSpPr>
            <p:spPr>
              <a:xfrm>
                <a:off x="7108545" y="6342"/>
                <a:ext cx="1886454" cy="4297431"/>
              </a:xfrm>
              <a:custGeom>
                <a:rect b="b" l="l" r="r" t="t"/>
                <a:pathLst>
                  <a:path extrusionOk="0" h="21595" w="21595">
                    <a:moveTo>
                      <a:pt x="0" y="4"/>
                    </a:moveTo>
                    <a:lnTo>
                      <a:pt x="38" y="21595"/>
                    </a:lnTo>
                    <a:cubicBezTo>
                      <a:pt x="429" y="21576"/>
                      <a:pt x="813" y="21536"/>
                      <a:pt x="1181" y="21474"/>
                    </a:cubicBezTo>
                    <a:cubicBezTo>
                      <a:pt x="1609" y="21403"/>
                      <a:pt x="2011" y="21305"/>
                      <a:pt x="2374" y="21182"/>
                    </a:cubicBezTo>
                    <a:lnTo>
                      <a:pt x="19601" y="16781"/>
                    </a:lnTo>
                    <a:cubicBezTo>
                      <a:pt x="20180" y="16663"/>
                      <a:pt x="20673" y="16477"/>
                      <a:pt x="21025" y="16244"/>
                    </a:cubicBezTo>
                    <a:cubicBezTo>
                      <a:pt x="21401" y="15993"/>
                      <a:pt x="21600" y="15699"/>
                      <a:pt x="21595" y="15399"/>
                    </a:cubicBezTo>
                    <a:lnTo>
                      <a:pt x="21561" y="6225"/>
                    </a:lnTo>
                    <a:cubicBezTo>
                      <a:pt x="21577" y="5922"/>
                      <a:pt x="21395" y="5623"/>
                      <a:pt x="21034" y="5364"/>
                    </a:cubicBezTo>
                    <a:cubicBezTo>
                      <a:pt x="20684" y="5112"/>
                      <a:pt x="20180" y="4908"/>
                      <a:pt x="19579" y="4776"/>
                    </a:cubicBezTo>
                    <a:lnTo>
                      <a:pt x="1486" y="160"/>
                    </a:lnTo>
                    <a:cubicBezTo>
                      <a:pt x="1247" y="95"/>
                      <a:pt x="983" y="48"/>
                      <a:pt x="707" y="23"/>
                    </a:cubicBezTo>
                    <a:cubicBezTo>
                      <a:pt x="474" y="1"/>
                      <a:pt x="236" y="-5"/>
                      <a:pt x="0" y="4"/>
                    </a:cubicBezTo>
                    <a:close/>
                  </a:path>
                </a:pathLst>
              </a:custGeom>
              <a:solidFill>
                <a:srgbClr val="DCDCDC"/>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49" name="Google Shape;549;p32"/>
              <p:cNvSpPr/>
              <p:nvPr/>
            </p:nvSpPr>
            <p:spPr>
              <a:xfrm>
                <a:off x="10474969" y="1177049"/>
                <a:ext cx="1777372" cy="1944697"/>
              </a:xfrm>
              <a:prstGeom prst="rect">
                <a:avLst/>
              </a:prstGeom>
              <a:solidFill>
                <a:srgbClr val="E95822"/>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50" name="Google Shape;550;p32"/>
              <p:cNvSpPr/>
              <p:nvPr/>
            </p:nvSpPr>
            <p:spPr>
              <a:xfrm>
                <a:off x="10384907" y="-1"/>
                <a:ext cx="3803208" cy="4298796"/>
              </a:xfrm>
              <a:custGeom>
                <a:rect b="b" l="l" r="r" t="t"/>
                <a:pathLst>
                  <a:path extrusionOk="0" h="21585" w="21600">
                    <a:moveTo>
                      <a:pt x="9959" y="21394"/>
                    </a:moveTo>
                    <a:lnTo>
                      <a:pt x="894" y="16867"/>
                    </a:lnTo>
                    <a:cubicBezTo>
                      <a:pt x="639" y="16746"/>
                      <a:pt x="423" y="16570"/>
                      <a:pt x="267" y="16355"/>
                    </a:cubicBezTo>
                    <a:cubicBezTo>
                      <a:pt x="112" y="16144"/>
                      <a:pt x="21" y="15901"/>
                      <a:pt x="0" y="15650"/>
                    </a:cubicBezTo>
                    <a:lnTo>
                      <a:pt x="0" y="15204"/>
                    </a:lnTo>
                    <a:lnTo>
                      <a:pt x="4900" y="15204"/>
                    </a:lnTo>
                    <a:cubicBezTo>
                      <a:pt x="7542" y="14971"/>
                      <a:pt x="9522" y="12961"/>
                      <a:pt x="9421" y="10615"/>
                    </a:cubicBezTo>
                    <a:cubicBezTo>
                      <a:pt x="9326" y="8405"/>
                      <a:pt x="7391" y="6600"/>
                      <a:pt x="4900" y="6397"/>
                    </a:cubicBez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rgbClr val="E5E5E5"/>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51" name="Google Shape;551;p32"/>
              <p:cNvSpPr/>
              <p:nvPr/>
            </p:nvSpPr>
            <p:spPr>
              <a:xfrm>
                <a:off x="15667423" y="1177049"/>
                <a:ext cx="1777372" cy="1944697"/>
              </a:xfrm>
              <a:prstGeom prst="rect">
                <a:avLst/>
              </a:prstGeom>
              <a:solidFill>
                <a:srgbClr val="FAB721"/>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52" name="Google Shape;552;p32"/>
              <p:cNvSpPr/>
              <p:nvPr/>
            </p:nvSpPr>
            <p:spPr>
              <a:xfrm>
                <a:off x="15577360" y="-1"/>
                <a:ext cx="3803209" cy="4298796"/>
              </a:xfrm>
              <a:custGeom>
                <a:rect b="b" l="l" r="r" t="t"/>
                <a:pathLst>
                  <a:path extrusionOk="0" h="21585" w="21600">
                    <a:moveTo>
                      <a:pt x="9959" y="21394"/>
                    </a:moveTo>
                    <a:lnTo>
                      <a:pt x="894" y="16867"/>
                    </a:lnTo>
                    <a:cubicBezTo>
                      <a:pt x="639" y="16746"/>
                      <a:pt x="423" y="16570"/>
                      <a:pt x="267" y="16355"/>
                    </a:cubicBezTo>
                    <a:cubicBezTo>
                      <a:pt x="112" y="16144"/>
                      <a:pt x="21" y="15901"/>
                      <a:pt x="0" y="15650"/>
                    </a:cubicBezTo>
                    <a:lnTo>
                      <a:pt x="0" y="15204"/>
                    </a:lnTo>
                    <a:lnTo>
                      <a:pt x="4900" y="15204"/>
                    </a:lnTo>
                    <a:cubicBezTo>
                      <a:pt x="7542" y="14971"/>
                      <a:pt x="9522" y="12961"/>
                      <a:pt x="9421" y="10615"/>
                    </a:cubicBezTo>
                    <a:cubicBezTo>
                      <a:pt x="9326" y="8405"/>
                      <a:pt x="7391" y="6600"/>
                      <a:pt x="4900" y="6397"/>
                    </a:cubicBez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rgbClr val="E5E5E5"/>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53" name="Google Shape;553;p32"/>
              <p:cNvSpPr/>
              <p:nvPr/>
            </p:nvSpPr>
            <p:spPr>
              <a:xfrm>
                <a:off x="17493453" y="6342"/>
                <a:ext cx="1886454" cy="4297431"/>
              </a:xfrm>
              <a:custGeom>
                <a:rect b="b" l="l" r="r" t="t"/>
                <a:pathLst>
                  <a:path extrusionOk="0" h="21595" w="21595">
                    <a:moveTo>
                      <a:pt x="0" y="4"/>
                    </a:moveTo>
                    <a:lnTo>
                      <a:pt x="38" y="21595"/>
                    </a:lnTo>
                    <a:cubicBezTo>
                      <a:pt x="429" y="21576"/>
                      <a:pt x="813" y="21536"/>
                      <a:pt x="1181" y="21474"/>
                    </a:cubicBezTo>
                    <a:cubicBezTo>
                      <a:pt x="1609" y="21403"/>
                      <a:pt x="2011" y="21305"/>
                      <a:pt x="2374" y="21182"/>
                    </a:cubicBezTo>
                    <a:lnTo>
                      <a:pt x="19601" y="16781"/>
                    </a:lnTo>
                    <a:cubicBezTo>
                      <a:pt x="20180" y="16663"/>
                      <a:pt x="20673" y="16477"/>
                      <a:pt x="21025" y="16244"/>
                    </a:cubicBezTo>
                    <a:cubicBezTo>
                      <a:pt x="21401" y="15993"/>
                      <a:pt x="21600" y="15699"/>
                      <a:pt x="21595" y="15399"/>
                    </a:cubicBezTo>
                    <a:lnTo>
                      <a:pt x="21561" y="6225"/>
                    </a:lnTo>
                    <a:cubicBezTo>
                      <a:pt x="21577" y="5922"/>
                      <a:pt x="21395" y="5623"/>
                      <a:pt x="21034" y="5364"/>
                    </a:cubicBezTo>
                    <a:cubicBezTo>
                      <a:pt x="20684" y="5112"/>
                      <a:pt x="20180" y="4908"/>
                      <a:pt x="19579" y="4776"/>
                    </a:cubicBezTo>
                    <a:lnTo>
                      <a:pt x="1486" y="160"/>
                    </a:lnTo>
                    <a:cubicBezTo>
                      <a:pt x="1247" y="95"/>
                      <a:pt x="983" y="48"/>
                      <a:pt x="707" y="23"/>
                    </a:cubicBezTo>
                    <a:cubicBezTo>
                      <a:pt x="474" y="1"/>
                      <a:pt x="236" y="-5"/>
                      <a:pt x="0" y="4"/>
                    </a:cubicBezTo>
                    <a:close/>
                  </a:path>
                </a:pathLst>
              </a:custGeom>
              <a:solidFill>
                <a:srgbClr val="DCDCDC"/>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54" name="Google Shape;554;p32"/>
              <p:cNvSpPr/>
              <p:nvPr/>
            </p:nvSpPr>
            <p:spPr>
              <a:xfrm>
                <a:off x="2662288" y="4787932"/>
                <a:ext cx="1777371" cy="1944698"/>
              </a:xfrm>
              <a:prstGeom prst="rect">
                <a:avLst/>
              </a:prstGeom>
              <a:solidFill>
                <a:srgbClr val="7A66AF"/>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55" name="Google Shape;555;p32"/>
              <p:cNvSpPr/>
              <p:nvPr/>
            </p:nvSpPr>
            <p:spPr>
              <a:xfrm>
                <a:off x="2572225" y="3610883"/>
                <a:ext cx="3803208" cy="4298796"/>
              </a:xfrm>
              <a:custGeom>
                <a:rect b="b" l="l" r="r" t="t"/>
                <a:pathLst>
                  <a:path extrusionOk="0" h="21585" w="21600">
                    <a:moveTo>
                      <a:pt x="9959" y="21394"/>
                    </a:moveTo>
                    <a:lnTo>
                      <a:pt x="894" y="16867"/>
                    </a:lnTo>
                    <a:cubicBezTo>
                      <a:pt x="639" y="16746"/>
                      <a:pt x="423" y="16570"/>
                      <a:pt x="267" y="16355"/>
                    </a:cubicBezTo>
                    <a:cubicBezTo>
                      <a:pt x="112" y="16144"/>
                      <a:pt x="21" y="15901"/>
                      <a:pt x="0" y="15650"/>
                    </a:cubicBezTo>
                    <a:lnTo>
                      <a:pt x="0" y="15204"/>
                    </a:lnTo>
                    <a:lnTo>
                      <a:pt x="4900" y="15204"/>
                    </a:lnTo>
                    <a:cubicBezTo>
                      <a:pt x="7542" y="14971"/>
                      <a:pt x="9522" y="12961"/>
                      <a:pt x="9421" y="10615"/>
                    </a:cubicBezTo>
                    <a:cubicBezTo>
                      <a:pt x="9326" y="8405"/>
                      <a:pt x="7391" y="6600"/>
                      <a:pt x="4900" y="6397"/>
                    </a:cubicBez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rgbClr val="E5E5E5"/>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56" name="Google Shape;556;p32"/>
              <p:cNvSpPr/>
              <p:nvPr/>
            </p:nvSpPr>
            <p:spPr>
              <a:xfrm>
                <a:off x="4488317" y="3617226"/>
                <a:ext cx="1886454" cy="4297431"/>
              </a:xfrm>
              <a:custGeom>
                <a:rect b="b" l="l" r="r" t="t"/>
                <a:pathLst>
                  <a:path extrusionOk="0" h="21595" w="21595">
                    <a:moveTo>
                      <a:pt x="0" y="4"/>
                    </a:moveTo>
                    <a:lnTo>
                      <a:pt x="38" y="21595"/>
                    </a:lnTo>
                    <a:cubicBezTo>
                      <a:pt x="429" y="21576"/>
                      <a:pt x="813" y="21536"/>
                      <a:pt x="1181" y="21474"/>
                    </a:cubicBezTo>
                    <a:cubicBezTo>
                      <a:pt x="1609" y="21403"/>
                      <a:pt x="2011" y="21305"/>
                      <a:pt x="2374" y="21182"/>
                    </a:cubicBezTo>
                    <a:lnTo>
                      <a:pt x="19601" y="16781"/>
                    </a:lnTo>
                    <a:cubicBezTo>
                      <a:pt x="20180" y="16663"/>
                      <a:pt x="20673" y="16477"/>
                      <a:pt x="21025" y="16244"/>
                    </a:cubicBezTo>
                    <a:cubicBezTo>
                      <a:pt x="21401" y="15993"/>
                      <a:pt x="21600" y="15699"/>
                      <a:pt x="21595" y="15399"/>
                    </a:cubicBezTo>
                    <a:lnTo>
                      <a:pt x="21561" y="6225"/>
                    </a:lnTo>
                    <a:cubicBezTo>
                      <a:pt x="21577" y="5922"/>
                      <a:pt x="21395" y="5623"/>
                      <a:pt x="21034" y="5364"/>
                    </a:cubicBezTo>
                    <a:cubicBezTo>
                      <a:pt x="20684" y="5112"/>
                      <a:pt x="20180" y="4908"/>
                      <a:pt x="19579" y="4776"/>
                    </a:cubicBezTo>
                    <a:lnTo>
                      <a:pt x="1486" y="160"/>
                    </a:lnTo>
                    <a:cubicBezTo>
                      <a:pt x="1247" y="95"/>
                      <a:pt x="983" y="48"/>
                      <a:pt x="707" y="23"/>
                    </a:cubicBezTo>
                    <a:cubicBezTo>
                      <a:pt x="474" y="1"/>
                      <a:pt x="236" y="-5"/>
                      <a:pt x="0" y="4"/>
                    </a:cubicBezTo>
                    <a:close/>
                  </a:path>
                </a:pathLst>
              </a:custGeom>
              <a:solidFill>
                <a:srgbClr val="DCDCDC"/>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57" name="Google Shape;557;p32"/>
              <p:cNvSpPr/>
              <p:nvPr/>
            </p:nvSpPr>
            <p:spPr>
              <a:xfrm>
                <a:off x="7854742" y="4787932"/>
                <a:ext cx="1777371" cy="1944698"/>
              </a:xfrm>
              <a:prstGeom prst="rect">
                <a:avLst/>
              </a:prstGeom>
              <a:solidFill>
                <a:srgbClr val="BE2126"/>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58" name="Google Shape;558;p32"/>
              <p:cNvSpPr/>
              <p:nvPr/>
            </p:nvSpPr>
            <p:spPr>
              <a:xfrm>
                <a:off x="7764679" y="3610883"/>
                <a:ext cx="3803208" cy="4298796"/>
              </a:xfrm>
              <a:custGeom>
                <a:rect b="b" l="l" r="r" t="t"/>
                <a:pathLst>
                  <a:path extrusionOk="0" h="21585" w="21600">
                    <a:moveTo>
                      <a:pt x="9959" y="21394"/>
                    </a:moveTo>
                    <a:lnTo>
                      <a:pt x="894" y="16867"/>
                    </a:lnTo>
                    <a:cubicBezTo>
                      <a:pt x="639" y="16746"/>
                      <a:pt x="423" y="16570"/>
                      <a:pt x="267" y="16355"/>
                    </a:cubicBezTo>
                    <a:cubicBezTo>
                      <a:pt x="112" y="16144"/>
                      <a:pt x="21" y="15901"/>
                      <a:pt x="0" y="15650"/>
                    </a:cubicBezTo>
                    <a:lnTo>
                      <a:pt x="0" y="15204"/>
                    </a:lnTo>
                    <a:lnTo>
                      <a:pt x="4900" y="15204"/>
                    </a:lnTo>
                    <a:cubicBezTo>
                      <a:pt x="7542" y="14971"/>
                      <a:pt x="9522" y="12961"/>
                      <a:pt x="9421" y="10615"/>
                    </a:cubicBezTo>
                    <a:cubicBezTo>
                      <a:pt x="9326" y="8405"/>
                      <a:pt x="7391" y="6600"/>
                      <a:pt x="4900" y="6397"/>
                    </a:cubicBez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rgbClr val="E5E5E5"/>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59" name="Google Shape;559;p32"/>
              <p:cNvSpPr/>
              <p:nvPr/>
            </p:nvSpPr>
            <p:spPr>
              <a:xfrm>
                <a:off x="9680771" y="3617226"/>
                <a:ext cx="1886454" cy="4297431"/>
              </a:xfrm>
              <a:custGeom>
                <a:rect b="b" l="l" r="r" t="t"/>
                <a:pathLst>
                  <a:path extrusionOk="0" h="21595" w="21595">
                    <a:moveTo>
                      <a:pt x="0" y="4"/>
                    </a:moveTo>
                    <a:lnTo>
                      <a:pt x="38" y="21595"/>
                    </a:lnTo>
                    <a:cubicBezTo>
                      <a:pt x="429" y="21576"/>
                      <a:pt x="813" y="21536"/>
                      <a:pt x="1181" y="21474"/>
                    </a:cubicBezTo>
                    <a:cubicBezTo>
                      <a:pt x="1609" y="21403"/>
                      <a:pt x="2011" y="21305"/>
                      <a:pt x="2374" y="21182"/>
                    </a:cubicBezTo>
                    <a:lnTo>
                      <a:pt x="19601" y="16781"/>
                    </a:lnTo>
                    <a:cubicBezTo>
                      <a:pt x="20180" y="16663"/>
                      <a:pt x="20673" y="16477"/>
                      <a:pt x="21025" y="16244"/>
                    </a:cubicBezTo>
                    <a:cubicBezTo>
                      <a:pt x="21401" y="15993"/>
                      <a:pt x="21600" y="15699"/>
                      <a:pt x="21595" y="15399"/>
                    </a:cubicBezTo>
                    <a:lnTo>
                      <a:pt x="21561" y="6225"/>
                    </a:lnTo>
                    <a:cubicBezTo>
                      <a:pt x="21577" y="5922"/>
                      <a:pt x="21395" y="5623"/>
                      <a:pt x="21034" y="5364"/>
                    </a:cubicBezTo>
                    <a:cubicBezTo>
                      <a:pt x="20684" y="5112"/>
                      <a:pt x="20180" y="4908"/>
                      <a:pt x="19579" y="4776"/>
                    </a:cubicBezTo>
                    <a:lnTo>
                      <a:pt x="1486" y="160"/>
                    </a:lnTo>
                    <a:cubicBezTo>
                      <a:pt x="1247" y="95"/>
                      <a:pt x="983" y="48"/>
                      <a:pt x="707" y="23"/>
                    </a:cubicBezTo>
                    <a:cubicBezTo>
                      <a:pt x="474" y="1"/>
                      <a:pt x="236" y="-5"/>
                      <a:pt x="0" y="4"/>
                    </a:cubicBezTo>
                    <a:close/>
                  </a:path>
                </a:pathLst>
              </a:custGeom>
              <a:solidFill>
                <a:srgbClr val="DCDCDC"/>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60" name="Google Shape;560;p32"/>
              <p:cNvSpPr/>
              <p:nvPr/>
            </p:nvSpPr>
            <p:spPr>
              <a:xfrm>
                <a:off x="13047195" y="4787932"/>
                <a:ext cx="1777372" cy="1944698"/>
              </a:xfrm>
              <a:prstGeom prst="rect">
                <a:avLst/>
              </a:prstGeom>
              <a:solidFill>
                <a:srgbClr val="7FB942"/>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61" name="Google Shape;561;p32"/>
              <p:cNvSpPr/>
              <p:nvPr/>
            </p:nvSpPr>
            <p:spPr>
              <a:xfrm>
                <a:off x="12957133" y="3610883"/>
                <a:ext cx="3803208" cy="4298796"/>
              </a:xfrm>
              <a:custGeom>
                <a:rect b="b" l="l" r="r" t="t"/>
                <a:pathLst>
                  <a:path extrusionOk="0" h="21585" w="21600">
                    <a:moveTo>
                      <a:pt x="9959" y="21394"/>
                    </a:moveTo>
                    <a:lnTo>
                      <a:pt x="894" y="16867"/>
                    </a:lnTo>
                    <a:cubicBezTo>
                      <a:pt x="639" y="16746"/>
                      <a:pt x="423" y="16570"/>
                      <a:pt x="267" y="16355"/>
                    </a:cubicBezTo>
                    <a:cubicBezTo>
                      <a:pt x="112" y="16144"/>
                      <a:pt x="21" y="15901"/>
                      <a:pt x="0" y="15650"/>
                    </a:cubicBezTo>
                    <a:lnTo>
                      <a:pt x="0" y="15204"/>
                    </a:lnTo>
                    <a:lnTo>
                      <a:pt x="4900" y="15204"/>
                    </a:lnTo>
                    <a:cubicBezTo>
                      <a:pt x="7542" y="14971"/>
                      <a:pt x="9522" y="12961"/>
                      <a:pt x="9421" y="10615"/>
                    </a:cubicBezTo>
                    <a:cubicBezTo>
                      <a:pt x="9326" y="8405"/>
                      <a:pt x="7391" y="6600"/>
                      <a:pt x="4900" y="6397"/>
                    </a:cubicBez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rgbClr val="E5E5E5"/>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62" name="Google Shape;562;p32"/>
              <p:cNvSpPr/>
              <p:nvPr/>
            </p:nvSpPr>
            <p:spPr>
              <a:xfrm>
                <a:off x="14873225" y="3617226"/>
                <a:ext cx="1886454" cy="4297431"/>
              </a:xfrm>
              <a:custGeom>
                <a:rect b="b" l="l" r="r" t="t"/>
                <a:pathLst>
                  <a:path extrusionOk="0" h="21595" w="21595">
                    <a:moveTo>
                      <a:pt x="0" y="4"/>
                    </a:moveTo>
                    <a:lnTo>
                      <a:pt x="38" y="21595"/>
                    </a:lnTo>
                    <a:cubicBezTo>
                      <a:pt x="429" y="21576"/>
                      <a:pt x="813" y="21536"/>
                      <a:pt x="1181" y="21474"/>
                    </a:cubicBezTo>
                    <a:cubicBezTo>
                      <a:pt x="1609" y="21403"/>
                      <a:pt x="2011" y="21305"/>
                      <a:pt x="2374" y="21182"/>
                    </a:cubicBezTo>
                    <a:lnTo>
                      <a:pt x="19601" y="16781"/>
                    </a:lnTo>
                    <a:cubicBezTo>
                      <a:pt x="20180" y="16663"/>
                      <a:pt x="20673" y="16477"/>
                      <a:pt x="21025" y="16244"/>
                    </a:cubicBezTo>
                    <a:cubicBezTo>
                      <a:pt x="21401" y="15993"/>
                      <a:pt x="21600" y="15699"/>
                      <a:pt x="21595" y="15399"/>
                    </a:cubicBezTo>
                    <a:lnTo>
                      <a:pt x="21561" y="6225"/>
                    </a:lnTo>
                    <a:cubicBezTo>
                      <a:pt x="21577" y="5922"/>
                      <a:pt x="21395" y="5623"/>
                      <a:pt x="21034" y="5364"/>
                    </a:cubicBezTo>
                    <a:cubicBezTo>
                      <a:pt x="20684" y="5112"/>
                      <a:pt x="20180" y="4908"/>
                      <a:pt x="19579" y="4776"/>
                    </a:cubicBezTo>
                    <a:lnTo>
                      <a:pt x="1486" y="160"/>
                    </a:lnTo>
                    <a:cubicBezTo>
                      <a:pt x="1247" y="95"/>
                      <a:pt x="983" y="48"/>
                      <a:pt x="707" y="23"/>
                    </a:cubicBezTo>
                    <a:cubicBezTo>
                      <a:pt x="474" y="1"/>
                      <a:pt x="236" y="-5"/>
                      <a:pt x="0" y="4"/>
                    </a:cubicBezTo>
                    <a:close/>
                  </a:path>
                </a:pathLst>
              </a:custGeom>
              <a:solidFill>
                <a:srgbClr val="DCDCDC"/>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sz="1600">
                  <a:solidFill>
                    <a:schemeClr val="dk1"/>
                  </a:solidFill>
                  <a:latin typeface="Roboto"/>
                  <a:ea typeface="Roboto"/>
                  <a:cs typeface="Roboto"/>
                  <a:sym typeface="Roboto"/>
                </a:endParaRPr>
              </a:p>
            </p:txBody>
          </p:sp>
        </p:grpSp>
        <p:sp>
          <p:nvSpPr>
            <p:cNvPr id="563" name="Google Shape;563;p32"/>
            <p:cNvSpPr txBox="1"/>
            <p:nvPr/>
          </p:nvSpPr>
          <p:spPr>
            <a:xfrm>
              <a:off x="9253760" y="3132116"/>
              <a:ext cx="2397610" cy="1015663"/>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عدم كتابة وظيفتك </a:t>
              </a:r>
              <a:r>
                <a:rPr b="1" lang="ar-SA" sz="2000">
                  <a:solidFill>
                    <a:schemeClr val="accent1"/>
                  </a:solidFill>
                  <a:latin typeface="Arial"/>
                  <a:ea typeface="Arial"/>
                  <a:cs typeface="Arial"/>
                  <a:sym typeface="Arial"/>
                </a:rPr>
                <a:t>الحالية</a:t>
              </a:r>
              <a:r>
                <a:rPr b="1" lang="ar-SA" sz="2000">
                  <a:solidFill>
                    <a:srgbClr val="FF0000"/>
                  </a:solidFill>
                  <a:latin typeface="Arial"/>
                  <a:ea typeface="Arial"/>
                  <a:cs typeface="Arial"/>
                  <a:sym typeface="Arial"/>
                </a:rPr>
                <a:t> </a:t>
              </a:r>
              <a:endParaRPr b="1" sz="2000">
                <a:solidFill>
                  <a:srgbClr val="03478B"/>
                </a:solidFill>
                <a:latin typeface="Arial"/>
                <a:ea typeface="Arial"/>
                <a:cs typeface="Arial"/>
                <a:sym typeface="Arial"/>
              </a:endParaRPr>
            </a:p>
          </p:txBody>
        </p:sp>
        <p:sp>
          <p:nvSpPr>
            <p:cNvPr id="564" name="Google Shape;564;p32"/>
            <p:cNvSpPr txBox="1"/>
            <p:nvPr/>
          </p:nvSpPr>
          <p:spPr>
            <a:xfrm>
              <a:off x="8353414" y="4688598"/>
              <a:ext cx="2391168" cy="1015663"/>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غياب الكلمات </a:t>
              </a:r>
              <a:r>
                <a:rPr b="1" lang="ar-SA" sz="2000">
                  <a:solidFill>
                    <a:schemeClr val="accent1"/>
                  </a:solidFill>
                  <a:latin typeface="Arial"/>
                  <a:ea typeface="Arial"/>
                  <a:cs typeface="Arial"/>
                  <a:sym typeface="Arial"/>
                </a:rPr>
                <a:t>الدلاليّة</a:t>
              </a:r>
              <a:endParaRPr/>
            </a:p>
          </p:txBody>
        </p:sp>
        <p:sp>
          <p:nvSpPr>
            <p:cNvPr id="565" name="Google Shape;565;p32"/>
            <p:cNvSpPr txBox="1"/>
            <p:nvPr/>
          </p:nvSpPr>
          <p:spPr>
            <a:xfrm>
              <a:off x="1215309" y="3117990"/>
              <a:ext cx="1975265" cy="977191"/>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غموض خبراتك </a:t>
              </a:r>
              <a:r>
                <a:rPr b="1" lang="ar-SA" sz="2000">
                  <a:solidFill>
                    <a:schemeClr val="accent1"/>
                  </a:solidFill>
                  <a:latin typeface="Arial"/>
                  <a:ea typeface="Arial"/>
                  <a:cs typeface="Arial"/>
                  <a:sym typeface="Arial"/>
                </a:rPr>
                <a:t>السابقة</a:t>
              </a:r>
              <a:endParaRPr/>
            </a:p>
          </p:txBody>
        </p:sp>
        <p:sp>
          <p:nvSpPr>
            <p:cNvPr id="566" name="Google Shape;566;p32"/>
            <p:cNvSpPr txBox="1"/>
            <p:nvPr/>
          </p:nvSpPr>
          <p:spPr>
            <a:xfrm>
              <a:off x="2007086" y="4574559"/>
              <a:ext cx="1975265" cy="1015663"/>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خَلط الضمائر </a:t>
              </a:r>
              <a:r>
                <a:rPr b="1" lang="ar-SA" sz="2000">
                  <a:solidFill>
                    <a:schemeClr val="accent1"/>
                  </a:solidFill>
                  <a:latin typeface="Arial"/>
                  <a:ea typeface="Arial"/>
                  <a:cs typeface="Arial"/>
                  <a:sym typeface="Arial"/>
                </a:rPr>
                <a:t>الشخصية</a:t>
              </a:r>
              <a:endParaRPr/>
            </a:p>
          </p:txBody>
        </p:sp>
        <p:sp>
          <p:nvSpPr>
            <p:cNvPr id="567" name="Google Shape;567;p32"/>
            <p:cNvSpPr txBox="1"/>
            <p:nvPr/>
          </p:nvSpPr>
          <p:spPr>
            <a:xfrm>
              <a:off x="5039824" y="5395368"/>
              <a:ext cx="2379308" cy="515526"/>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غياب رسالة </a:t>
              </a:r>
              <a:r>
                <a:rPr b="1" lang="ar-SA" sz="2000">
                  <a:solidFill>
                    <a:schemeClr val="accent1"/>
                  </a:solidFill>
                  <a:latin typeface="Arial"/>
                  <a:ea typeface="Arial"/>
                  <a:cs typeface="Arial"/>
                  <a:sym typeface="Arial"/>
                </a:rPr>
                <a:t>التغطية</a:t>
              </a:r>
              <a:endParaRPr/>
            </a:p>
          </p:txBody>
        </p:sp>
        <p:sp>
          <p:nvSpPr>
            <p:cNvPr id="568" name="Google Shape;568;p32"/>
            <p:cNvSpPr txBox="1"/>
            <p:nvPr/>
          </p:nvSpPr>
          <p:spPr>
            <a:xfrm>
              <a:off x="6300211" y="1953905"/>
              <a:ext cx="1975265" cy="1015663"/>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كتابة هواياتك </a:t>
              </a:r>
              <a:r>
                <a:rPr b="1" lang="ar-SA" sz="2000">
                  <a:solidFill>
                    <a:schemeClr val="accent1"/>
                  </a:solidFill>
                  <a:latin typeface="Arial"/>
                  <a:ea typeface="Arial"/>
                  <a:cs typeface="Arial"/>
                  <a:sym typeface="Arial"/>
                </a:rPr>
                <a:t>بطريقة ساذجة</a:t>
              </a:r>
              <a:endParaRPr/>
            </a:p>
          </p:txBody>
        </p:sp>
        <p:sp>
          <p:nvSpPr>
            <p:cNvPr id="569" name="Google Shape;569;p32"/>
            <p:cNvSpPr txBox="1"/>
            <p:nvPr/>
          </p:nvSpPr>
          <p:spPr>
            <a:xfrm>
              <a:off x="3857846" y="1935047"/>
              <a:ext cx="2524275" cy="1015663"/>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SA" sz="2000">
                  <a:solidFill>
                    <a:srgbClr val="FF0000"/>
                  </a:solidFill>
                  <a:latin typeface="Arial"/>
                  <a:ea typeface="Arial"/>
                  <a:cs typeface="Arial"/>
                  <a:sym typeface="Arial"/>
                </a:rPr>
                <a:t>غياب روابط مواقع </a:t>
              </a:r>
              <a:r>
                <a:rPr b="1" lang="ar-SA" sz="2000">
                  <a:solidFill>
                    <a:schemeClr val="accent1"/>
                  </a:solidFill>
                  <a:latin typeface="Arial"/>
                  <a:ea typeface="Arial"/>
                  <a:cs typeface="Arial"/>
                  <a:sym typeface="Arial"/>
                </a:rPr>
                <a:t>التواصُل الاجتماعي</a:t>
              </a:r>
              <a:endParaRPr/>
            </a:p>
          </p:txBody>
        </p:sp>
        <p:sp>
          <p:nvSpPr>
            <p:cNvPr id="570" name="Google Shape;570;p32"/>
            <p:cNvSpPr/>
            <p:nvPr/>
          </p:nvSpPr>
          <p:spPr>
            <a:xfrm>
              <a:off x="7886271" y="3259131"/>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01</a:t>
              </a:r>
              <a:endParaRPr/>
            </a:p>
          </p:txBody>
        </p:sp>
        <p:sp>
          <p:nvSpPr>
            <p:cNvPr id="571" name="Google Shape;571;p32"/>
            <p:cNvSpPr/>
            <p:nvPr/>
          </p:nvSpPr>
          <p:spPr>
            <a:xfrm>
              <a:off x="6271478" y="3260045"/>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02</a:t>
              </a:r>
              <a:endParaRPr b="1" sz="2800" cap="none">
                <a:solidFill>
                  <a:schemeClr val="lt1"/>
                </a:solidFill>
                <a:latin typeface="Roboto"/>
                <a:ea typeface="Roboto"/>
                <a:cs typeface="Roboto"/>
                <a:sym typeface="Roboto"/>
              </a:endParaRPr>
            </a:p>
          </p:txBody>
        </p:sp>
        <p:sp>
          <p:nvSpPr>
            <p:cNvPr id="572" name="Google Shape;572;p32"/>
            <p:cNvSpPr/>
            <p:nvPr/>
          </p:nvSpPr>
          <p:spPr>
            <a:xfrm>
              <a:off x="4661174" y="3280509"/>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03</a:t>
              </a:r>
              <a:endParaRPr b="1" sz="2800" cap="none">
                <a:solidFill>
                  <a:schemeClr val="lt1"/>
                </a:solidFill>
                <a:latin typeface="Roboto"/>
                <a:ea typeface="Roboto"/>
                <a:cs typeface="Roboto"/>
                <a:sym typeface="Roboto"/>
              </a:endParaRPr>
            </a:p>
          </p:txBody>
        </p:sp>
        <p:sp>
          <p:nvSpPr>
            <p:cNvPr id="573" name="Google Shape;573;p32"/>
            <p:cNvSpPr/>
            <p:nvPr/>
          </p:nvSpPr>
          <p:spPr>
            <a:xfrm>
              <a:off x="3032567" y="3298025"/>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04</a:t>
              </a:r>
              <a:endParaRPr b="1" sz="2800" cap="none">
                <a:solidFill>
                  <a:schemeClr val="lt1"/>
                </a:solidFill>
                <a:latin typeface="Roboto"/>
                <a:ea typeface="Roboto"/>
                <a:cs typeface="Roboto"/>
                <a:sym typeface="Roboto"/>
              </a:endParaRPr>
            </a:p>
          </p:txBody>
        </p:sp>
        <p:sp>
          <p:nvSpPr>
            <p:cNvPr id="574" name="Google Shape;574;p32"/>
            <p:cNvSpPr/>
            <p:nvPr/>
          </p:nvSpPr>
          <p:spPr>
            <a:xfrm>
              <a:off x="7060696" y="4418703"/>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05</a:t>
              </a:r>
              <a:endParaRPr b="1" sz="2800" cap="none">
                <a:solidFill>
                  <a:schemeClr val="lt1"/>
                </a:solidFill>
                <a:latin typeface="Roboto"/>
                <a:ea typeface="Roboto"/>
                <a:cs typeface="Roboto"/>
                <a:sym typeface="Roboto"/>
              </a:endParaRPr>
            </a:p>
          </p:txBody>
        </p:sp>
        <p:sp>
          <p:nvSpPr>
            <p:cNvPr id="575" name="Google Shape;575;p32"/>
            <p:cNvSpPr/>
            <p:nvPr/>
          </p:nvSpPr>
          <p:spPr>
            <a:xfrm>
              <a:off x="5453622" y="4395626"/>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06</a:t>
              </a:r>
              <a:endParaRPr b="1" sz="2800" cap="none">
                <a:solidFill>
                  <a:schemeClr val="lt1"/>
                </a:solidFill>
                <a:latin typeface="Roboto"/>
                <a:ea typeface="Roboto"/>
                <a:cs typeface="Roboto"/>
                <a:sym typeface="Roboto"/>
              </a:endParaRPr>
            </a:p>
          </p:txBody>
        </p:sp>
        <p:sp>
          <p:nvSpPr>
            <p:cNvPr id="576" name="Google Shape;576;p32"/>
            <p:cNvSpPr/>
            <p:nvPr/>
          </p:nvSpPr>
          <p:spPr>
            <a:xfrm>
              <a:off x="3849915" y="4436219"/>
              <a:ext cx="910911"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1" lang="ar-SA" sz="2800" cap="none">
                  <a:solidFill>
                    <a:schemeClr val="lt1"/>
                  </a:solidFill>
                  <a:latin typeface="Roboto"/>
                  <a:ea typeface="Roboto"/>
                  <a:cs typeface="Roboto"/>
                  <a:sym typeface="Roboto"/>
                </a:rPr>
                <a:t>07</a:t>
              </a:r>
              <a:endParaRPr b="1" sz="2800" cap="none">
                <a:solidFill>
                  <a:schemeClr val="lt1"/>
                </a:solidFill>
                <a:latin typeface="Roboto"/>
                <a:ea typeface="Roboto"/>
                <a:cs typeface="Roboto"/>
                <a:sym typeface="Roboto"/>
              </a:endParaRPr>
            </a:p>
          </p:txBody>
        </p:sp>
      </p:grpSp>
      <p:sp>
        <p:nvSpPr>
          <p:cNvPr id="577" name="Google Shape;577;p32"/>
          <p:cNvSpPr/>
          <p:nvPr/>
        </p:nvSpPr>
        <p:spPr>
          <a:xfrm>
            <a:off x="2661145" y="-62975"/>
            <a:ext cx="6869710" cy="156966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ar-SA" sz="3200">
                <a:solidFill>
                  <a:srgbClr val="FFFF00"/>
                </a:solidFill>
                <a:latin typeface="Arial"/>
                <a:ea typeface="Arial"/>
                <a:cs typeface="Arial"/>
                <a:sym typeface="Arial"/>
              </a:rPr>
              <a:t>اسباب تدفع الشركات الي تجاهل سيرتك الذاتية:</a:t>
            </a:r>
            <a:endParaRPr b="1" sz="3200">
              <a:solidFill>
                <a:srgbClr val="FFFF00"/>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578" name="Google Shape;578;p32"/>
          <p:cNvPicPr preferRelativeResize="0"/>
          <p:nvPr/>
        </p:nvPicPr>
        <p:blipFill rotWithShape="1">
          <a:blip r:embed="rId3">
            <a:alphaModFix/>
          </a:blip>
          <a:srcRect b="0" l="0" r="0" t="0"/>
          <a:stretch/>
        </p:blipFill>
        <p:spPr>
          <a:xfrm>
            <a:off x="10303596" y="831513"/>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77"/>
                                        </p:tgtEl>
                                        <p:attrNameLst>
                                          <p:attrName>style.visibility</p:attrName>
                                        </p:attrNameLst>
                                      </p:cBhvr>
                                      <p:to>
                                        <p:strVal val="visible"/>
                                      </p:to>
                                    </p:set>
                                    <p:anim calcmode="lin" valueType="num">
                                      <p:cBhvr additive="base">
                                        <p:cTn dur="500"/>
                                        <p:tgtEl>
                                          <p:spTgt spid="57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gtEl>
                                        <p:attrNameLst>
                                          <p:attrName>style.visibility</p:attrName>
                                        </p:attrNameLst>
                                      </p:cBhvr>
                                      <p:to>
                                        <p:strVal val="visible"/>
                                      </p:to>
                                    </p:set>
                                    <p:animEffect filter="fade" transition="in">
                                      <p:cBhvr>
                                        <p:cTn dur="2000"/>
                                        <p:tgtEl>
                                          <p:spTgt spid="5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33"/>
          <p:cNvPicPr preferRelativeResize="0"/>
          <p:nvPr>
            <p:ph idx="3" type="pic"/>
          </p:nvPr>
        </p:nvPicPr>
        <p:blipFill rotWithShape="1">
          <a:blip r:embed="rId3">
            <a:alphaModFix/>
          </a:blip>
          <a:srcRect b="13747" l="0" r="0" t="13746"/>
          <a:stretch/>
        </p:blipFill>
        <p:spPr>
          <a:xfrm>
            <a:off x="8446138" y="1645920"/>
            <a:ext cx="3772324" cy="5212080"/>
          </a:xfrm>
          <a:prstGeom prst="rect">
            <a:avLst/>
          </a:prstGeom>
          <a:solidFill>
            <a:schemeClr val="lt1"/>
          </a:solidFill>
          <a:ln>
            <a:noFill/>
          </a:ln>
        </p:spPr>
      </p:pic>
      <p:sp>
        <p:nvSpPr>
          <p:cNvPr id="584" name="Google Shape;584;p33"/>
          <p:cNvSpPr/>
          <p:nvPr/>
        </p:nvSpPr>
        <p:spPr>
          <a:xfrm flipH="1">
            <a:off x="8446137" y="1645920"/>
            <a:ext cx="3772323" cy="5212080"/>
          </a:xfrm>
          <a:custGeom>
            <a:rect b="b" l="l" r="r" t="t"/>
            <a:pathLst>
              <a:path extrusionOk="0" h="6858000" w="8653049">
                <a:moveTo>
                  <a:pt x="8165275" y="6449060"/>
                </a:moveTo>
                <a:lnTo>
                  <a:pt x="7756335" y="6858000"/>
                </a:lnTo>
                <a:lnTo>
                  <a:pt x="0" y="6858000"/>
                </a:lnTo>
                <a:lnTo>
                  <a:pt x="0" y="0"/>
                </a:lnTo>
                <a:lnTo>
                  <a:pt x="4071303" y="0"/>
                </a:lnTo>
                <a:lnTo>
                  <a:pt x="8165275" y="4093972"/>
                </a:lnTo>
                <a:cubicBezTo>
                  <a:pt x="8815642" y="4744339"/>
                  <a:pt x="8815642" y="5798693"/>
                  <a:pt x="8165275" y="6449060"/>
                </a:cubicBez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85" name="Google Shape;585;p33"/>
          <p:cNvSpPr/>
          <p:nvPr/>
        </p:nvSpPr>
        <p:spPr>
          <a:xfrm>
            <a:off x="395537" y="981920"/>
            <a:ext cx="8050602" cy="769441"/>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3200" u="sng">
                <a:solidFill>
                  <a:schemeClr val="dk2"/>
                </a:solidFill>
                <a:latin typeface="Arial"/>
                <a:ea typeface="Arial"/>
                <a:cs typeface="Arial"/>
                <a:sym typeface="Arial"/>
              </a:rPr>
              <a:t>اسباب تدفع الشركات الي تجاهل سيرتك الذاتية:</a:t>
            </a:r>
            <a:endParaRPr b="1" sz="3200" u="sng">
              <a:solidFill>
                <a:schemeClr val="dk2"/>
              </a:solidFill>
              <a:latin typeface="Arial"/>
              <a:ea typeface="Arial"/>
              <a:cs typeface="Arial"/>
              <a:sym typeface="Arial"/>
            </a:endParaRPr>
          </a:p>
        </p:txBody>
      </p:sp>
      <p:pic>
        <p:nvPicPr>
          <p:cNvPr id="586" name="Google Shape;586;p33"/>
          <p:cNvPicPr preferRelativeResize="0"/>
          <p:nvPr/>
        </p:nvPicPr>
        <p:blipFill rotWithShape="1">
          <a:blip r:embed="rId4">
            <a:alphaModFix/>
          </a:blip>
          <a:srcRect b="0" l="0" r="0" t="0"/>
          <a:stretch/>
        </p:blipFill>
        <p:spPr>
          <a:xfrm>
            <a:off x="8570266" y="1098856"/>
            <a:ext cx="435194" cy="652505"/>
          </a:xfrm>
          <a:prstGeom prst="rect">
            <a:avLst/>
          </a:prstGeom>
          <a:noFill/>
          <a:ln>
            <a:noFill/>
          </a:ln>
        </p:spPr>
      </p:pic>
      <p:sp>
        <p:nvSpPr>
          <p:cNvPr id="587" name="Google Shape;587;p33"/>
          <p:cNvSpPr/>
          <p:nvPr/>
        </p:nvSpPr>
        <p:spPr>
          <a:xfrm>
            <a:off x="866653" y="2315508"/>
            <a:ext cx="7108371" cy="2862322"/>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2000">
                <a:solidFill>
                  <a:srgbClr val="2390FC"/>
                </a:solidFill>
                <a:latin typeface="Arial"/>
                <a:ea typeface="Arial"/>
                <a:cs typeface="Arial"/>
                <a:sym typeface="Arial"/>
              </a:rPr>
              <a:t>1-عدم كتابة وظيفتك الحالية في بداية السيرة الذاتيّة:</a:t>
            </a:r>
            <a:endParaRPr/>
          </a:p>
          <a:p>
            <a:pPr indent="0" lvl="0" marL="0" marR="0" rtl="1" algn="just">
              <a:lnSpc>
                <a:spcPct val="150000"/>
              </a:lnSpc>
              <a:spcBef>
                <a:spcPts val="0"/>
              </a:spcBef>
              <a:spcAft>
                <a:spcPts val="0"/>
              </a:spcAft>
              <a:buNone/>
            </a:pPr>
            <a:r>
              <a:rPr lang="ar-SA" sz="2000">
                <a:solidFill>
                  <a:schemeClr val="dk1"/>
                </a:solidFill>
                <a:latin typeface="Arial"/>
                <a:ea typeface="Arial"/>
                <a:cs typeface="Arial"/>
                <a:sym typeface="Arial"/>
              </a:rPr>
              <a:t>السبب الرئيسي وراء رغبة الشركات في معرفة آخر وظيفة التحقت بها، هو معرفة أي الخبرات والمهارات استخدمتها بشكلٍ مُكثّف في الفترة الأخيرة، وهذا ما لا يُقدّمه صاحب السيرة الذاتيّة. إذا أنّه يبدأ كتابة السيرة الذاتيّة بمعلومات شخصيّة، ومعلومات للتواصل، ويترك الخبرات العمليّة بعد ذلك.</a:t>
            </a:r>
            <a:endParaRPr/>
          </a:p>
        </p:txBody>
      </p:sp>
      <p:pic>
        <p:nvPicPr>
          <p:cNvPr descr="صورة تحتوي على نص, الخط, شعار, الرسومات&#10;&#10;قد يكون المحتوى الذي تم إنشاؤه بواسطة الذكاء الاصطناعي غير صحيح." id="588" name="Google Shape;588;p33"/>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85"/>
                                        </p:tgtEl>
                                        <p:attrNameLst>
                                          <p:attrName>style.visibility</p:attrName>
                                        </p:attrNameLst>
                                      </p:cBhvr>
                                      <p:to>
                                        <p:strVal val="visible"/>
                                      </p:to>
                                    </p:set>
                                    <p:anim calcmode="lin" valueType="num">
                                      <p:cBhvr additive="base">
                                        <p:cTn dur="500"/>
                                        <p:tgtEl>
                                          <p:spTgt spid="5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6"/>
                                        </p:tgtEl>
                                        <p:attrNameLst>
                                          <p:attrName>style.visibility</p:attrName>
                                        </p:attrNameLst>
                                      </p:cBhvr>
                                      <p:to>
                                        <p:strVal val="visible"/>
                                      </p:to>
                                    </p:set>
                                    <p:anim calcmode="lin" valueType="num">
                                      <p:cBhvr additive="base">
                                        <p:cTn dur="500"/>
                                        <p:tgtEl>
                                          <p:spTgt spid="58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7"/>
                                        </p:tgtEl>
                                        <p:attrNameLst>
                                          <p:attrName>style.visibility</p:attrName>
                                        </p:attrNameLst>
                                      </p:cBhvr>
                                      <p:to>
                                        <p:strVal val="visible"/>
                                      </p:to>
                                    </p:set>
                                    <p:animEffect filter="fade" transition="in">
                                      <p:cBhvr>
                                        <p:cTn dur="2000"/>
                                        <p:tgtEl>
                                          <p:spTgt spid="5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pic>
        <p:nvPicPr>
          <p:cNvPr id="593" name="Google Shape;593;p34"/>
          <p:cNvPicPr preferRelativeResize="0"/>
          <p:nvPr>
            <p:ph idx="2" type="pic"/>
          </p:nvPr>
        </p:nvPicPr>
        <p:blipFill rotWithShape="1">
          <a:blip r:embed="rId3">
            <a:alphaModFix/>
          </a:blip>
          <a:srcRect b="40266" l="653" r="-653" t="33329"/>
          <a:stretch/>
        </p:blipFill>
        <p:spPr>
          <a:xfrm>
            <a:off x="0" y="0"/>
            <a:ext cx="6661832" cy="2174395"/>
          </a:xfrm>
          <a:prstGeom prst="rect">
            <a:avLst/>
          </a:prstGeom>
          <a:solidFill>
            <a:schemeClr val="lt1"/>
          </a:solidFill>
          <a:ln>
            <a:noFill/>
          </a:ln>
        </p:spPr>
      </p:pic>
      <p:sp>
        <p:nvSpPr>
          <p:cNvPr id="594" name="Google Shape;594;p34"/>
          <p:cNvSpPr/>
          <p:nvPr/>
        </p:nvSpPr>
        <p:spPr>
          <a:xfrm>
            <a:off x="16040" y="1"/>
            <a:ext cx="6661831" cy="2174396"/>
          </a:xfrm>
          <a:custGeom>
            <a:rect b="b" l="l" r="r" t="t"/>
            <a:pathLst>
              <a:path extrusionOk="0" h="3264631" w="8199405">
                <a:moveTo>
                  <a:pt x="8199406" y="0"/>
                </a:moveTo>
                <a:lnTo>
                  <a:pt x="6280785" y="2401824"/>
                </a:lnTo>
                <a:cubicBezTo>
                  <a:pt x="5733764" y="3086576"/>
                  <a:pt x="4844701" y="3400044"/>
                  <a:pt x="3989165" y="3209830"/>
                </a:cubicBezTo>
                <a:lnTo>
                  <a:pt x="0" y="2322957"/>
                </a:lnTo>
                <a:lnTo>
                  <a:pt x="0" y="0"/>
                </a:lnTo>
                <a:lnTo>
                  <a:pt x="8199406" y="0"/>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rgbClr val="FFFFFF"/>
              </a:solidFill>
              <a:latin typeface="Arial"/>
              <a:ea typeface="Arial"/>
              <a:cs typeface="Arial"/>
              <a:sym typeface="Arial"/>
            </a:endParaRPr>
          </a:p>
        </p:txBody>
      </p:sp>
      <p:sp>
        <p:nvSpPr>
          <p:cNvPr id="595" name="Google Shape;595;p34"/>
          <p:cNvSpPr/>
          <p:nvPr/>
        </p:nvSpPr>
        <p:spPr>
          <a:xfrm flipH="1" rot="10800000">
            <a:off x="7402442" y="2082113"/>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Roboto"/>
              <a:buNone/>
            </a:pPr>
            <a:r>
              <a:t/>
            </a:r>
            <a:endParaRPr b="0" i="0" sz="1800" u="none" cap="none" strike="noStrike">
              <a:solidFill>
                <a:srgbClr val="000000"/>
              </a:solidFill>
              <a:latin typeface="Arial"/>
              <a:ea typeface="Arial"/>
              <a:cs typeface="Arial"/>
              <a:sym typeface="Arial"/>
            </a:endParaRPr>
          </a:p>
        </p:txBody>
      </p:sp>
      <p:sp>
        <p:nvSpPr>
          <p:cNvPr id="596" name="Google Shape;596;p34"/>
          <p:cNvSpPr/>
          <p:nvPr/>
        </p:nvSpPr>
        <p:spPr>
          <a:xfrm>
            <a:off x="4918663" y="2854362"/>
            <a:ext cx="5989548" cy="3285515"/>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2000">
                <a:solidFill>
                  <a:srgbClr val="2390FC"/>
                </a:solidFill>
                <a:latin typeface="Arial"/>
                <a:ea typeface="Arial"/>
                <a:cs typeface="Arial"/>
                <a:sym typeface="Arial"/>
              </a:rPr>
              <a:t>2-كتابة هواياتك بطريقة ساذجة:</a:t>
            </a:r>
            <a:endParaRPr sz="2000">
              <a:solidFill>
                <a:srgbClr val="2390FC"/>
              </a:solidFill>
              <a:latin typeface="Arial"/>
              <a:ea typeface="Arial"/>
              <a:cs typeface="Arial"/>
              <a:sym typeface="Arial"/>
            </a:endParaRPr>
          </a:p>
          <a:p>
            <a:pPr indent="0" lvl="0" marL="0" marR="0" rtl="1" algn="just">
              <a:lnSpc>
                <a:spcPct val="150000"/>
              </a:lnSpc>
              <a:spcBef>
                <a:spcPts val="0"/>
              </a:spcBef>
              <a:spcAft>
                <a:spcPts val="0"/>
              </a:spcAft>
              <a:buNone/>
            </a:pPr>
            <a:r>
              <a:rPr lang="ar-SA" sz="2000">
                <a:solidFill>
                  <a:schemeClr val="dk1"/>
                </a:solidFill>
                <a:latin typeface="Arial"/>
                <a:ea typeface="Arial"/>
                <a:cs typeface="Arial"/>
                <a:sym typeface="Arial"/>
              </a:rPr>
              <a:t>مِن البداية، لا يُحبِّذ مُتخصّصِوا الموارد البشريّة أن يقوم أحدهم بكتابة هوايته في السيرة الذاتية، ولكن إذا أصر على فعل ذلك، لماذا لا يقوم بكتابتها بشكلٍ جذّاب أكثر تخلَّ عن الكتابة التقليدية التي يقوم فيها صاحب السيرة بوضع كُل ما يفعله في حياته خراج إطار العمل، مثل القراءة، والكتابة، والصيد.</a:t>
            </a:r>
            <a:endParaRPr sz="2000">
              <a:solidFill>
                <a:schemeClr val="dk1"/>
              </a:solidFill>
              <a:latin typeface="Arial"/>
              <a:ea typeface="Arial"/>
              <a:cs typeface="Arial"/>
              <a:sym typeface="Arial"/>
            </a:endParaRPr>
          </a:p>
        </p:txBody>
      </p:sp>
      <p:sp>
        <p:nvSpPr>
          <p:cNvPr id="597" name="Google Shape;597;p34"/>
          <p:cNvSpPr/>
          <p:nvPr/>
        </p:nvSpPr>
        <p:spPr>
          <a:xfrm>
            <a:off x="4771645" y="1831993"/>
            <a:ext cx="7064755" cy="6848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2800">
                <a:solidFill>
                  <a:schemeClr val="dk2"/>
                </a:solidFill>
                <a:latin typeface="Arial"/>
                <a:ea typeface="Arial"/>
                <a:cs typeface="Arial"/>
                <a:sym typeface="Arial"/>
              </a:rPr>
              <a:t>اسباب تدفع الشركات الي تجاهل سيرتك الذاتية:</a:t>
            </a:r>
            <a:endParaRPr b="1" sz="28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598" name="Google Shape;598;p34"/>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97"/>
                                        </p:tgtEl>
                                        <p:attrNameLst>
                                          <p:attrName>style.visibility</p:attrName>
                                        </p:attrNameLst>
                                      </p:cBhvr>
                                      <p:to>
                                        <p:strVal val="visible"/>
                                      </p:to>
                                    </p:set>
                                    <p:anim calcmode="lin" valueType="num">
                                      <p:cBhvr additive="base">
                                        <p:cTn dur="500"/>
                                        <p:tgtEl>
                                          <p:spTgt spid="59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500"/>
                                        <p:tgtEl>
                                          <p:spTgt spid="5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35"/>
          <p:cNvSpPr/>
          <p:nvPr/>
        </p:nvSpPr>
        <p:spPr>
          <a:xfrm rot="10800000">
            <a:off x="0" y="2027985"/>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604" name="Google Shape;604;p35"/>
          <p:cNvSpPr/>
          <p:nvPr/>
        </p:nvSpPr>
        <p:spPr>
          <a:xfrm rot="10800000">
            <a:off x="0" y="-2"/>
            <a:ext cx="10582656" cy="2027985"/>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05" name="Google Shape;605;p35"/>
          <p:cNvSpPr/>
          <p:nvPr/>
        </p:nvSpPr>
        <p:spPr>
          <a:xfrm flipH="1">
            <a:off x="4695445" y="3150330"/>
            <a:ext cx="6807200" cy="258532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4-غموض خبراتك السابقة:</a:t>
            </a:r>
            <a:endParaRPr sz="1800">
              <a:solidFill>
                <a:srgbClr val="2390FC"/>
              </a:solidFill>
              <a:latin typeface="Arial"/>
              <a:ea typeface="Arial"/>
              <a:cs typeface="Arial"/>
              <a:sym typeface="Arial"/>
            </a:endParaRPr>
          </a:p>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رُبما إذا كُنت تعمل لدى شركات غير معروفة، أو ليست ذات نطاق واسع، قد يصعُب تحديد نشاطها مِن قبل قسم الموارد البشرية في الشركة التي تُقدِّم لها فمِن الأفضل دائماً أن تقوم بكتابة شرح بسيط للنشاطات التي كانت تقوم بها الشركة، وعن إنجازاتها، وعن دورك الشخصي فيها، عوضاً عن كتابة اسمها فقط.</a:t>
            </a:r>
            <a:endParaRPr/>
          </a:p>
        </p:txBody>
      </p:sp>
      <p:sp>
        <p:nvSpPr>
          <p:cNvPr id="606" name="Google Shape;606;p35"/>
          <p:cNvSpPr/>
          <p:nvPr/>
        </p:nvSpPr>
        <p:spPr>
          <a:xfrm>
            <a:off x="4695445" y="2246755"/>
            <a:ext cx="7064755" cy="6848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2800">
                <a:solidFill>
                  <a:schemeClr val="dk2"/>
                </a:solidFill>
                <a:latin typeface="Arial"/>
                <a:ea typeface="Arial"/>
                <a:cs typeface="Arial"/>
                <a:sym typeface="Arial"/>
              </a:rPr>
              <a:t>اسباب تدفع الشركات الي تجاهل سيرتك الذاتية:</a:t>
            </a:r>
            <a:endParaRPr b="1" sz="28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607" name="Google Shape;607;p35"/>
          <p:cNvPicPr preferRelativeResize="0"/>
          <p:nvPr/>
        </p:nvPicPr>
        <p:blipFill rotWithShape="1">
          <a:blip r:embed="rId3">
            <a:alphaModFix/>
          </a:blip>
          <a:srcRect b="0" l="0" r="0" t="0"/>
          <a:stretch/>
        </p:blipFill>
        <p:spPr>
          <a:xfrm>
            <a:off x="10288461" y="227735"/>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06"/>
                                        </p:tgtEl>
                                        <p:attrNameLst>
                                          <p:attrName>style.visibility</p:attrName>
                                        </p:attrNameLst>
                                      </p:cBhvr>
                                      <p:to>
                                        <p:strVal val="visible"/>
                                      </p:to>
                                    </p:set>
                                    <p:anim calcmode="lin" valueType="num">
                                      <p:cBhvr additive="base">
                                        <p:cTn dur="500"/>
                                        <p:tgtEl>
                                          <p:spTgt spid="60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5"/>
                                        </p:tgtEl>
                                        <p:attrNameLst>
                                          <p:attrName>style.visibility</p:attrName>
                                        </p:attrNameLst>
                                      </p:cBhvr>
                                      <p:to>
                                        <p:strVal val="visible"/>
                                      </p:to>
                                    </p:set>
                                    <p:animEffect filter="fade" transition="in">
                                      <p:cBhvr>
                                        <p:cTn dur="2000"/>
                                        <p:tgtEl>
                                          <p:spTgt spid="6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pic>
        <p:nvPicPr>
          <p:cNvPr id="612" name="Google Shape;612;p36"/>
          <p:cNvPicPr preferRelativeResize="0"/>
          <p:nvPr>
            <p:ph idx="3" type="pic"/>
          </p:nvPr>
        </p:nvPicPr>
        <p:blipFill rotWithShape="1">
          <a:blip r:embed="rId3">
            <a:alphaModFix/>
          </a:blip>
          <a:srcRect b="0" l="3804" r="3805" t="0"/>
          <a:stretch/>
        </p:blipFill>
        <p:spPr>
          <a:xfrm>
            <a:off x="0" y="0"/>
            <a:ext cx="6320591" cy="2730500"/>
          </a:xfrm>
          <a:prstGeom prst="rect">
            <a:avLst/>
          </a:prstGeom>
          <a:solidFill>
            <a:schemeClr val="lt1"/>
          </a:solidFill>
          <a:ln>
            <a:noFill/>
          </a:ln>
        </p:spPr>
      </p:pic>
      <p:sp>
        <p:nvSpPr>
          <p:cNvPr id="613" name="Google Shape;613;p36"/>
          <p:cNvSpPr/>
          <p:nvPr/>
        </p:nvSpPr>
        <p:spPr>
          <a:xfrm>
            <a:off x="3587578" y="4121460"/>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14" name="Google Shape;614;p36"/>
          <p:cNvSpPr/>
          <p:nvPr/>
        </p:nvSpPr>
        <p:spPr>
          <a:xfrm rot="10800000">
            <a:off x="-7591" y="0"/>
            <a:ext cx="6328181" cy="2730500"/>
          </a:xfrm>
          <a:custGeom>
            <a:rect b="b" l="l" r="r" t="t"/>
            <a:pathLst>
              <a:path extrusionOk="0" h="3949156" w="1219458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rgbClr val="0B4850">
                  <a:alpha val="38823"/>
                </a:srgbClr>
              </a:gs>
              <a:gs pos="98000">
                <a:srgbClr val="0B4850">
                  <a:alpha val="67843"/>
                </a:srgbClr>
              </a:gs>
              <a:gs pos="100000">
                <a:srgbClr val="0B4850">
                  <a:alpha val="67843"/>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15" name="Google Shape;615;p36"/>
          <p:cNvSpPr/>
          <p:nvPr/>
        </p:nvSpPr>
        <p:spPr>
          <a:xfrm flipH="1">
            <a:off x="5038345" y="2756545"/>
            <a:ext cx="6105872" cy="3166251"/>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5- غياب الكلمات الدلاليّة:</a:t>
            </a:r>
            <a:endParaRPr sz="1800">
              <a:solidFill>
                <a:srgbClr val="2390FC"/>
              </a:solidFill>
              <a:latin typeface="Arial"/>
              <a:ea typeface="Arial"/>
              <a:cs typeface="Arial"/>
              <a:sym typeface="Arial"/>
            </a:endParaRPr>
          </a:p>
          <a:p>
            <a:pPr indent="0" lvl="0" marL="0" marR="0" rtl="1" algn="just">
              <a:lnSpc>
                <a:spcPct val="150000"/>
              </a:lnSpc>
              <a:spcBef>
                <a:spcPts val="1200"/>
              </a:spcBef>
              <a:spcAft>
                <a:spcPts val="0"/>
              </a:spcAft>
              <a:buNone/>
            </a:pPr>
            <a:r>
              <a:rPr lang="ar-SA" sz="1800">
                <a:solidFill>
                  <a:srgbClr val="3F3F3F"/>
                </a:solidFill>
                <a:latin typeface="Arial"/>
                <a:ea typeface="Arial"/>
                <a:cs typeface="Arial"/>
                <a:sym typeface="Arial"/>
              </a:rPr>
              <a:t>بفضل التكنولوجيا، أصبح الإنسان دائماً في عجلة مِن أمره، ويحتاج للوصول إلى أدق النتائج والاستخلاصات في أقل وقتٍ مُمكِن، والأمر نفسه ينطبق على موظفي قسم الموارد البشريّة في أي شركة، لأنّه وسط آلاف طلبات الالتحاق بالوظائف والسِّير الذاتيّة، عليهم أن يبدأو في تنقيتها، والحصول على أنسبها للوظيفة المُتاحة.</a:t>
            </a:r>
            <a:endParaRPr/>
          </a:p>
        </p:txBody>
      </p:sp>
      <p:sp>
        <p:nvSpPr>
          <p:cNvPr id="616" name="Google Shape;616;p36"/>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sp>
        <p:nvSpPr>
          <p:cNvPr id="617" name="Google Shape;617;p36"/>
          <p:cNvSpPr/>
          <p:nvPr/>
        </p:nvSpPr>
        <p:spPr>
          <a:xfrm>
            <a:off x="4860545" y="1827434"/>
            <a:ext cx="7064755" cy="6848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2800">
                <a:solidFill>
                  <a:schemeClr val="dk2"/>
                </a:solidFill>
                <a:latin typeface="Arial"/>
                <a:ea typeface="Arial"/>
                <a:cs typeface="Arial"/>
                <a:sym typeface="Arial"/>
              </a:rPr>
              <a:t>اسباب تدفع الشركات الي تجاهل سيرتك الذاتية:</a:t>
            </a:r>
            <a:endParaRPr b="1" sz="28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618" name="Google Shape;618;p36"/>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17"/>
                                        </p:tgtEl>
                                        <p:attrNameLst>
                                          <p:attrName>style.visibility</p:attrName>
                                        </p:attrNameLst>
                                      </p:cBhvr>
                                      <p:to>
                                        <p:strVal val="visible"/>
                                      </p:to>
                                    </p:set>
                                    <p:anim calcmode="lin" valueType="num">
                                      <p:cBhvr additive="base">
                                        <p:cTn dur="500"/>
                                        <p:tgtEl>
                                          <p:spTgt spid="61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5"/>
                                        </p:tgtEl>
                                        <p:attrNameLst>
                                          <p:attrName>style.visibility</p:attrName>
                                        </p:attrNameLst>
                                      </p:cBhvr>
                                      <p:to>
                                        <p:strVal val="visible"/>
                                      </p:to>
                                    </p:set>
                                    <p:animEffect filter="fade" transition="in">
                                      <p:cBhvr>
                                        <p:cTn dur="2000"/>
                                        <p:tgtEl>
                                          <p:spTgt spid="6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pic>
        <p:nvPicPr>
          <p:cNvPr id="623" name="Google Shape;623;p37"/>
          <p:cNvPicPr preferRelativeResize="0"/>
          <p:nvPr>
            <p:ph idx="2" type="pic"/>
          </p:nvPr>
        </p:nvPicPr>
        <p:blipFill rotWithShape="1">
          <a:blip r:embed="rId3">
            <a:alphaModFix/>
          </a:blip>
          <a:srcRect b="24789" l="-446" r="445" t="29966"/>
          <a:stretch/>
        </p:blipFill>
        <p:spPr>
          <a:xfrm>
            <a:off x="0" y="1"/>
            <a:ext cx="10326624" cy="2374899"/>
          </a:xfrm>
          <a:prstGeom prst="rect">
            <a:avLst/>
          </a:prstGeom>
          <a:solidFill>
            <a:schemeClr val="lt1"/>
          </a:solidFill>
          <a:ln>
            <a:noFill/>
          </a:ln>
        </p:spPr>
      </p:pic>
      <p:sp>
        <p:nvSpPr>
          <p:cNvPr id="624" name="Google Shape;624;p37"/>
          <p:cNvSpPr/>
          <p:nvPr/>
        </p:nvSpPr>
        <p:spPr>
          <a:xfrm rot="10800000">
            <a:off x="-1045028" y="1013992"/>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625" name="Google Shape;625;p37"/>
          <p:cNvSpPr/>
          <p:nvPr/>
        </p:nvSpPr>
        <p:spPr>
          <a:xfrm rot="10800000">
            <a:off x="0" y="-19336"/>
            <a:ext cx="10326624" cy="2394235"/>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26" name="Google Shape;626;p37"/>
          <p:cNvSpPr/>
          <p:nvPr/>
        </p:nvSpPr>
        <p:spPr>
          <a:xfrm>
            <a:off x="4997981" y="2627323"/>
            <a:ext cx="6185647" cy="1077218"/>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ar-SA" sz="3200">
                <a:solidFill>
                  <a:srgbClr val="000000"/>
                </a:solidFill>
                <a:latin typeface="Josefin Sans"/>
                <a:ea typeface="Josefin Sans"/>
                <a:cs typeface="Josefin Sans"/>
                <a:sym typeface="Josefin Sans"/>
              </a:rPr>
              <a:t>. ما يحتاجه الباحث عن الوظيفة</a:t>
            </a:r>
            <a:endParaRPr/>
          </a:p>
          <a:p>
            <a:pPr indent="0" lvl="0" marL="0" marR="0" rtl="0" algn="r">
              <a:spcBef>
                <a:spcPts val="0"/>
              </a:spcBef>
              <a:spcAft>
                <a:spcPts val="0"/>
              </a:spcAft>
              <a:buNone/>
            </a:pPr>
            <a:r>
              <a:t/>
            </a:r>
            <a:endParaRPr b="1" sz="3200">
              <a:solidFill>
                <a:srgbClr val="000000"/>
              </a:solidFill>
              <a:latin typeface="Josefin Sans"/>
              <a:ea typeface="Josefin Sans"/>
              <a:cs typeface="Josefin Sans"/>
              <a:sym typeface="Josefin Sans"/>
            </a:endParaRPr>
          </a:p>
        </p:txBody>
      </p:sp>
      <p:pic>
        <p:nvPicPr>
          <p:cNvPr id="627" name="Google Shape;627;p37"/>
          <p:cNvPicPr preferRelativeResize="0"/>
          <p:nvPr/>
        </p:nvPicPr>
        <p:blipFill rotWithShape="1">
          <a:blip r:embed="rId4">
            <a:alphaModFix/>
          </a:blip>
          <a:srcRect b="0" l="0" r="0" t="0"/>
          <a:stretch/>
        </p:blipFill>
        <p:spPr>
          <a:xfrm>
            <a:off x="11183628" y="2594286"/>
            <a:ext cx="418048" cy="604110"/>
          </a:xfrm>
          <a:prstGeom prst="rect">
            <a:avLst/>
          </a:prstGeom>
          <a:noFill/>
          <a:ln>
            <a:noFill/>
          </a:ln>
        </p:spPr>
      </p:pic>
      <p:sp>
        <p:nvSpPr>
          <p:cNvPr id="628" name="Google Shape;628;p37"/>
          <p:cNvSpPr/>
          <p:nvPr/>
        </p:nvSpPr>
        <p:spPr>
          <a:xfrm>
            <a:off x="3567334" y="3603238"/>
            <a:ext cx="7490169" cy="2246769"/>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None/>
            </a:pPr>
            <a:r>
              <a:rPr b="0" i="0" lang="ar-SA" sz="1050" u="none" cap="none" strike="noStrike">
                <a:solidFill>
                  <a:srgbClr val="000000"/>
                </a:solidFill>
                <a:latin typeface="Arial"/>
                <a:ea typeface="Arial"/>
                <a:cs typeface="Arial"/>
                <a:sym typeface="Arial"/>
              </a:rPr>
              <a:t>هناك عدة أشياء يحتاجها الباحث عن الوظيفة</a:t>
            </a:r>
            <a:r>
              <a:rPr b="0" i="0" lang="ar-SA" sz="2000" u="none" cap="none" strike="noStrike">
                <a:solidFill>
                  <a:srgbClr val="000000"/>
                </a:solidFill>
                <a:latin typeface="Arial"/>
                <a:ea typeface="Arial"/>
                <a:cs typeface="Arial"/>
                <a:sym typeface="Arial"/>
              </a:rPr>
              <a:t>:</a:t>
            </a:r>
            <a:endParaRPr b="0" i="0" sz="200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None/>
            </a:pPr>
            <a:r>
              <a:rPr b="0" i="0" lang="ar-SA" sz="2000" u="none" cap="none" strike="noStrike">
                <a:solidFill>
                  <a:srgbClr val="000000"/>
                </a:solidFill>
                <a:latin typeface="Arial"/>
                <a:ea typeface="Arial"/>
                <a:cs typeface="Arial"/>
                <a:sym typeface="Arial"/>
              </a:rPr>
              <a:t>السيرة الذاتية.</a:t>
            </a:r>
            <a:endParaRPr/>
          </a:p>
          <a:p>
            <a:pPr indent="0" lvl="0" marL="0" marR="0" rtl="0" algn="r">
              <a:lnSpc>
                <a:spcPct val="100000"/>
              </a:lnSpc>
              <a:spcBef>
                <a:spcPts val="0"/>
              </a:spcBef>
              <a:spcAft>
                <a:spcPts val="0"/>
              </a:spcAft>
              <a:buNone/>
            </a:pPr>
            <a:r>
              <a:rPr b="0" i="0" lang="ar-SA" sz="2000" u="none" cap="none" strike="noStrike">
                <a:solidFill>
                  <a:srgbClr val="000000"/>
                </a:solidFill>
                <a:latin typeface="Arial"/>
                <a:ea typeface="Arial"/>
                <a:cs typeface="Arial"/>
                <a:sym typeface="Arial"/>
              </a:rPr>
              <a:t>المقابلات الشخصية.</a:t>
            </a:r>
            <a:endParaRPr/>
          </a:p>
          <a:p>
            <a:pPr indent="0" lvl="0" marL="0" marR="0" rtl="0" algn="r">
              <a:lnSpc>
                <a:spcPct val="100000"/>
              </a:lnSpc>
              <a:spcBef>
                <a:spcPts val="0"/>
              </a:spcBef>
              <a:spcAft>
                <a:spcPts val="0"/>
              </a:spcAft>
              <a:buNone/>
            </a:pPr>
            <a:r>
              <a:rPr b="0" i="0" lang="ar-SA" sz="2000" u="none" cap="none" strike="noStrike">
                <a:solidFill>
                  <a:srgbClr val="000000"/>
                </a:solidFill>
                <a:latin typeface="Arial"/>
                <a:ea typeface="Arial"/>
                <a:cs typeface="Arial"/>
                <a:sym typeface="Arial"/>
              </a:rPr>
              <a:t>مواقع التواصل الاجتماعي.</a:t>
            </a:r>
            <a:endParaRPr/>
          </a:p>
          <a:p>
            <a:pPr indent="0" lvl="0" marL="0" marR="0" rtl="0" algn="r">
              <a:lnSpc>
                <a:spcPct val="100000"/>
              </a:lnSpc>
              <a:spcBef>
                <a:spcPts val="0"/>
              </a:spcBef>
              <a:spcAft>
                <a:spcPts val="0"/>
              </a:spcAft>
              <a:buNone/>
            </a:pPr>
            <a:r>
              <a:rPr b="0" i="0" lang="ar-SA" sz="2000" u="none" cap="none" strike="noStrike">
                <a:solidFill>
                  <a:srgbClr val="000000"/>
                </a:solidFill>
                <a:latin typeface="Arial"/>
                <a:ea typeface="Arial"/>
                <a:cs typeface="Arial"/>
                <a:sym typeface="Arial"/>
              </a:rPr>
              <a:t>الالتحاق بالبرامج الوطنية للتدريب.</a:t>
            </a:r>
            <a:endParaRPr/>
          </a:p>
          <a:p>
            <a:pPr indent="0" lvl="0" marL="0" marR="0" rtl="0" algn="r">
              <a:lnSpc>
                <a:spcPct val="100000"/>
              </a:lnSpc>
              <a:spcBef>
                <a:spcPts val="0"/>
              </a:spcBef>
              <a:spcAft>
                <a:spcPts val="0"/>
              </a:spcAft>
              <a:buNone/>
            </a:pPr>
            <a:r>
              <a:rPr b="0" i="0" lang="ar-SA" sz="2000" u="none" cap="none" strike="noStrike">
                <a:solidFill>
                  <a:srgbClr val="000000"/>
                </a:solidFill>
                <a:latin typeface="Arial"/>
                <a:ea typeface="Arial"/>
                <a:cs typeface="Arial"/>
                <a:sym typeface="Arial"/>
              </a:rPr>
              <a:t>المكاتب المتخصصة في التوظيف.</a:t>
            </a:r>
            <a:endParaRPr/>
          </a:p>
          <a:p>
            <a:pPr indent="0" lvl="0" marL="0" marR="0" rtl="0" algn="r">
              <a:lnSpc>
                <a:spcPct val="100000"/>
              </a:lnSpc>
              <a:spcBef>
                <a:spcPts val="0"/>
              </a:spcBef>
              <a:spcAft>
                <a:spcPts val="0"/>
              </a:spcAft>
              <a:buNone/>
            </a:pPr>
            <a:r>
              <a:t/>
            </a:r>
            <a:endParaRPr b="0" i="0" sz="2000" u="none" cap="none" strike="noStrike">
              <a:solidFill>
                <a:schemeClr val="dk1"/>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629" name="Google Shape;629;p37"/>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26"/>
                                        </p:tgtEl>
                                        <p:attrNameLst>
                                          <p:attrName>style.visibility</p:attrName>
                                        </p:attrNameLst>
                                      </p:cBhvr>
                                      <p:to>
                                        <p:strVal val="visible"/>
                                      </p:to>
                                    </p:set>
                                    <p:anim calcmode="lin" valueType="num">
                                      <p:cBhvr additive="base">
                                        <p:cTn dur="500"/>
                                        <p:tgtEl>
                                          <p:spTgt spid="62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7"/>
                                        </p:tgtEl>
                                        <p:attrNameLst>
                                          <p:attrName>style.visibility</p:attrName>
                                        </p:attrNameLst>
                                      </p:cBhvr>
                                      <p:to>
                                        <p:strVal val="visible"/>
                                      </p:to>
                                    </p:set>
                                    <p:anim calcmode="lin" valueType="num">
                                      <p:cBhvr additive="base">
                                        <p:cTn dur="500"/>
                                        <p:tgtEl>
                                          <p:spTgt spid="62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38"/>
          <p:cNvSpPr/>
          <p:nvPr/>
        </p:nvSpPr>
        <p:spPr>
          <a:xfrm>
            <a:off x="0" y="2536100"/>
            <a:ext cx="7924800" cy="4320471"/>
          </a:xfrm>
          <a:custGeom>
            <a:rect b="b" l="l" r="r" t="t"/>
            <a:pathLst>
              <a:path extrusionOk="0" h="2770346" w="5081492">
                <a:moveTo>
                  <a:pt x="5081492" y="909257"/>
                </a:moveTo>
                <a:lnTo>
                  <a:pt x="5081492" y="2770346"/>
                </a:lnTo>
                <a:lnTo>
                  <a:pt x="0" y="2770346"/>
                </a:lnTo>
                <a:lnTo>
                  <a:pt x="0" y="0"/>
                </a:lnTo>
                <a:lnTo>
                  <a:pt x="696182" y="696182"/>
                </a:lnTo>
                <a:cubicBezTo>
                  <a:pt x="832580" y="832580"/>
                  <a:pt x="1017651" y="909257"/>
                  <a:pt x="1210628" y="909257"/>
                </a:cubicBezTo>
                <a:lnTo>
                  <a:pt x="5081492" y="909257"/>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35" name="Google Shape;635;p38"/>
          <p:cNvPicPr preferRelativeResize="0"/>
          <p:nvPr>
            <p:ph idx="2" type="pic"/>
          </p:nvPr>
        </p:nvPicPr>
        <p:blipFill rotWithShape="1">
          <a:blip r:embed="rId3">
            <a:alphaModFix/>
          </a:blip>
          <a:srcRect b="11739" l="0" r="0" t="11740"/>
          <a:stretch/>
        </p:blipFill>
        <p:spPr>
          <a:xfrm>
            <a:off x="3184822" y="3940234"/>
            <a:ext cx="9009764" cy="2917767"/>
          </a:xfrm>
          <a:prstGeom prst="rect">
            <a:avLst/>
          </a:prstGeom>
          <a:solidFill>
            <a:schemeClr val="lt1"/>
          </a:solidFill>
          <a:ln>
            <a:noFill/>
          </a:ln>
          <a:effectLst>
            <a:outerShdw blurRad="254000" sx="102000" rotWithShape="0" algn="ctr" sy="102000">
              <a:srgbClr val="000000">
                <a:alpha val="34901"/>
              </a:srgbClr>
            </a:outerShdw>
          </a:effectLst>
        </p:spPr>
      </p:pic>
      <p:sp>
        <p:nvSpPr>
          <p:cNvPr id="636" name="Google Shape;636;p38"/>
          <p:cNvSpPr/>
          <p:nvPr/>
        </p:nvSpPr>
        <p:spPr>
          <a:xfrm>
            <a:off x="6576612" y="2716138"/>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637" name="Google Shape;637;p38"/>
          <p:cNvSpPr/>
          <p:nvPr/>
        </p:nvSpPr>
        <p:spPr>
          <a:xfrm>
            <a:off x="3182237" y="3940233"/>
            <a:ext cx="9009763" cy="2917767"/>
          </a:xfrm>
          <a:custGeom>
            <a:rect b="b" l="l" r="r" t="t"/>
            <a:pathLst>
              <a:path extrusionOk="0" h="3949156" w="1219458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8" name="Google Shape;638;p38"/>
          <p:cNvSpPr/>
          <p:nvPr/>
        </p:nvSpPr>
        <p:spPr>
          <a:xfrm flipH="1">
            <a:off x="3009182" y="1651612"/>
            <a:ext cx="8051800" cy="473206"/>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 </a:t>
            </a:r>
            <a:endParaRPr sz="1800">
              <a:solidFill>
                <a:srgbClr val="3F3F3F"/>
              </a:solidFill>
              <a:latin typeface="Arial"/>
              <a:ea typeface="Arial"/>
              <a:cs typeface="Arial"/>
              <a:sym typeface="Arial"/>
            </a:endParaRPr>
          </a:p>
        </p:txBody>
      </p:sp>
      <p:sp>
        <p:nvSpPr>
          <p:cNvPr id="639" name="Google Shape;639;p38"/>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sp>
        <p:nvSpPr>
          <p:cNvPr id="640" name="Google Shape;640;p38"/>
          <p:cNvSpPr/>
          <p:nvPr/>
        </p:nvSpPr>
        <p:spPr>
          <a:xfrm>
            <a:off x="1702008" y="1505101"/>
            <a:ext cx="8787983" cy="58477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ar-SA" sz="3200">
                <a:solidFill>
                  <a:srgbClr val="1890A1"/>
                </a:solidFill>
                <a:latin typeface="Arial"/>
                <a:ea typeface="Arial"/>
                <a:cs typeface="Arial"/>
                <a:sym typeface="Arial"/>
              </a:rPr>
              <a:t>التخطيط للمسار الوظيفي (تحديد الاهتمامات والقدرات والمهارات)</a:t>
            </a:r>
            <a:endParaRPr b="1" sz="3200">
              <a:solidFill>
                <a:srgbClr val="1890A1"/>
              </a:solidFill>
              <a:latin typeface="Arial"/>
              <a:ea typeface="Arial"/>
              <a:cs typeface="Arial"/>
              <a:sym typeface="Arial"/>
            </a:endParaRPr>
          </a:p>
        </p:txBody>
      </p:sp>
      <p:sp>
        <p:nvSpPr>
          <p:cNvPr id="641" name="Google Shape;641;p38"/>
          <p:cNvSpPr/>
          <p:nvPr/>
        </p:nvSpPr>
        <p:spPr>
          <a:xfrm>
            <a:off x="543892" y="2149641"/>
            <a:ext cx="11022633" cy="2062103"/>
          </a:xfrm>
          <a:prstGeom prst="rect">
            <a:avLst/>
          </a:prstGeom>
          <a:noFill/>
          <a:ln>
            <a:noFill/>
          </a:ln>
        </p:spPr>
        <p:txBody>
          <a:bodyPr anchorCtr="0" anchor="ctr" bIns="45700" lIns="91425" spcFirstLastPara="1" rIns="91425" wrap="square" tIns="45700">
            <a:spAutoFit/>
          </a:bodyPr>
          <a:lstStyle/>
          <a:p>
            <a:pPr indent="-88900" lvl="0" marL="0" marR="0" rtl="0" algn="r">
              <a:lnSpc>
                <a:spcPct val="100000"/>
              </a:lnSpc>
              <a:spcBef>
                <a:spcPts val="0"/>
              </a:spcBef>
              <a:spcAft>
                <a:spcPts val="0"/>
              </a:spcAft>
              <a:buClr>
                <a:srgbClr val="1890A1"/>
              </a:buClr>
              <a:buSzPts val="1400"/>
              <a:buFont typeface="Arial"/>
              <a:buChar char="•"/>
            </a:pPr>
            <a:r>
              <a:rPr b="1" i="0" lang="ar-SA" sz="1400" u="none" cap="none" strike="noStrike">
                <a:solidFill>
                  <a:srgbClr val="1890A1"/>
                </a:solidFill>
                <a:latin typeface="Arial"/>
                <a:ea typeface="Arial"/>
                <a:cs typeface="Arial"/>
                <a:sym typeface="Arial"/>
              </a:rPr>
              <a:t>قبل البحث عن وظيفة، عليك أن تتعرف على اهتماماتك وقدراتك ومهاراتك</a:t>
            </a:r>
            <a:endParaRPr b="1" i="0" sz="3200" u="none" cap="none" strike="noStrike">
              <a:solidFill>
                <a:srgbClr val="1890A1"/>
              </a:solidFill>
              <a:latin typeface="Arial"/>
              <a:ea typeface="Arial"/>
              <a:cs typeface="Arial"/>
              <a:sym typeface="Arial"/>
            </a:endParaRPr>
          </a:p>
          <a:p>
            <a:pPr indent="-127000" lvl="0" marL="0" marR="0" rtl="0" algn="r">
              <a:lnSpc>
                <a:spcPct val="100000"/>
              </a:lnSpc>
              <a:spcBef>
                <a:spcPts val="0"/>
              </a:spcBef>
              <a:spcAft>
                <a:spcPts val="0"/>
              </a:spcAft>
              <a:buClr>
                <a:srgbClr val="000000"/>
              </a:buClr>
              <a:buSzPts val="2000"/>
              <a:buFont typeface="Arial"/>
              <a:buChar char="•"/>
            </a:pPr>
            <a:r>
              <a:rPr b="1" i="0" lang="ar-SA" sz="2000" u="none" cap="none" strike="noStrike">
                <a:solidFill>
                  <a:srgbClr val="000000"/>
                </a:solidFill>
                <a:latin typeface="Arial"/>
                <a:ea typeface="Arial"/>
                <a:cs typeface="Arial"/>
                <a:sym typeface="Arial"/>
              </a:rPr>
              <a:t>الاهتمام:</a:t>
            </a:r>
            <a:r>
              <a:rPr b="0" i="0" lang="ar-SA" sz="2000" u="none" cap="none" strike="noStrike">
                <a:solidFill>
                  <a:srgbClr val="000000"/>
                </a:solidFill>
                <a:latin typeface="Arial"/>
                <a:ea typeface="Arial"/>
                <a:cs typeface="Arial"/>
                <a:sym typeface="Arial"/>
              </a:rPr>
              <a:t> هو الشيء الذي ترغب أو تفضل أن تعمله (مثل الألعاب الرياضية).</a:t>
            </a:r>
            <a:endParaRPr/>
          </a:p>
          <a:p>
            <a:pPr indent="-127000" lvl="0" marL="0" marR="0" rtl="0" algn="r">
              <a:lnSpc>
                <a:spcPct val="100000"/>
              </a:lnSpc>
              <a:spcBef>
                <a:spcPts val="0"/>
              </a:spcBef>
              <a:spcAft>
                <a:spcPts val="0"/>
              </a:spcAft>
              <a:buClr>
                <a:srgbClr val="000000"/>
              </a:buClr>
              <a:buSzPts val="2000"/>
              <a:buFont typeface="Arial"/>
              <a:buChar char="•"/>
            </a:pPr>
            <a:r>
              <a:rPr b="1" i="0" lang="ar-SA" sz="2000" u="none" cap="none" strike="noStrike">
                <a:solidFill>
                  <a:srgbClr val="000000"/>
                </a:solidFill>
                <a:latin typeface="Arial"/>
                <a:ea typeface="Arial"/>
                <a:cs typeface="Arial"/>
                <a:sym typeface="Arial"/>
              </a:rPr>
              <a:t>القدرة:</a:t>
            </a:r>
            <a:r>
              <a:rPr b="0" i="0" lang="ar-SA" sz="2000" u="none" cap="none" strike="noStrike">
                <a:solidFill>
                  <a:srgbClr val="000000"/>
                </a:solidFill>
                <a:latin typeface="Arial"/>
                <a:ea typeface="Arial"/>
                <a:cs typeface="Arial"/>
                <a:sym typeface="Arial"/>
              </a:rPr>
              <a:t> هي الاستعداد الطبيعي والشيء الذي من الممكن أن تتعلمه بسهولة (مثل القدرات الفنية أو الميكانيكية)، ويمكن تنميتها بالتدريب.</a:t>
            </a:r>
            <a:endParaRPr/>
          </a:p>
          <a:p>
            <a:pPr indent="-127000" lvl="0" marL="0" marR="0" rtl="0" algn="r">
              <a:lnSpc>
                <a:spcPct val="100000"/>
              </a:lnSpc>
              <a:spcBef>
                <a:spcPts val="0"/>
              </a:spcBef>
              <a:spcAft>
                <a:spcPts val="0"/>
              </a:spcAft>
              <a:buClr>
                <a:srgbClr val="000000"/>
              </a:buClr>
              <a:buSzPts val="2000"/>
              <a:buFont typeface="Arial"/>
              <a:buChar char="•"/>
            </a:pPr>
            <a:r>
              <a:rPr b="1" i="0" lang="ar-SA" sz="2000" u="none" cap="none" strike="noStrike">
                <a:solidFill>
                  <a:srgbClr val="000000"/>
                </a:solidFill>
                <a:latin typeface="Arial"/>
                <a:ea typeface="Arial"/>
                <a:cs typeface="Arial"/>
                <a:sym typeface="Arial"/>
              </a:rPr>
              <a:t>المهارة:</a:t>
            </a:r>
            <a:r>
              <a:rPr b="0" i="0" lang="ar-SA" sz="2000" u="none" cap="none" strike="noStrike">
                <a:solidFill>
                  <a:srgbClr val="000000"/>
                </a:solidFill>
                <a:latin typeface="Arial"/>
                <a:ea typeface="Arial"/>
                <a:cs typeface="Arial"/>
                <a:sym typeface="Arial"/>
              </a:rPr>
              <a:t> ماذا تعلمت في المدرسة أو في البيت.</a:t>
            </a:r>
            <a:endParaRPr/>
          </a:p>
          <a:p>
            <a:pPr indent="-127000" lvl="0" marL="0" marR="0" rtl="0" algn="r">
              <a:lnSpc>
                <a:spcPct val="100000"/>
              </a:lnSpc>
              <a:spcBef>
                <a:spcPts val="0"/>
              </a:spcBef>
              <a:spcAft>
                <a:spcPts val="0"/>
              </a:spcAft>
              <a:buClr>
                <a:srgbClr val="000000"/>
              </a:buClr>
              <a:buSzPts val="2000"/>
              <a:buFont typeface="Arial"/>
              <a:buChar char="•"/>
            </a:pPr>
            <a:r>
              <a:rPr b="1" i="0" lang="ar-SA" sz="2000" u="none" cap="none" strike="noStrike">
                <a:solidFill>
                  <a:srgbClr val="000000"/>
                </a:solidFill>
                <a:latin typeface="Arial"/>
                <a:ea typeface="Arial"/>
                <a:cs typeface="Arial"/>
                <a:sym typeface="Arial"/>
              </a:rPr>
              <a:t>نشاط تطبيقي:</a:t>
            </a:r>
            <a:r>
              <a:rPr b="0" i="0" lang="ar-SA" sz="2000" u="none" cap="none" strike="noStrike">
                <a:solidFill>
                  <a:srgbClr val="000000"/>
                </a:solidFill>
                <a:latin typeface="Arial"/>
                <a:ea typeface="Arial"/>
                <a:cs typeface="Arial"/>
                <a:sym typeface="Arial"/>
              </a:rPr>
              <a:t> املأ الأعمدة بتحديد: اهتماماتي (بماذا أفكر؟)، قدراتي (ما مواهبي؟)، ومهاراتي (ماذا تعلمت؟).</a:t>
            </a:r>
            <a:endParaRPr/>
          </a:p>
          <a:p>
            <a:pPr indent="0" lvl="0" marL="0" marR="0" rtl="0" algn="r">
              <a:lnSpc>
                <a:spcPct val="100000"/>
              </a:lnSpc>
              <a:spcBef>
                <a:spcPts val="0"/>
              </a:spcBef>
              <a:spcAft>
                <a:spcPts val="0"/>
              </a:spcAft>
              <a:buClr>
                <a:schemeClr val="dk1"/>
              </a:buClr>
              <a:buSzPts val="1000"/>
              <a:buFont typeface="Roboto"/>
              <a:buNone/>
            </a:pPr>
            <a:r>
              <a:t/>
            </a:r>
            <a:endParaRPr b="1" i="0" sz="10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2400"/>
              <a:buFont typeface="Roboto"/>
              <a:buNone/>
            </a:pPr>
            <a:r>
              <a:t/>
            </a:r>
            <a:endParaRPr b="0" i="0" sz="2400" u="none" cap="none" strike="noStrike">
              <a:solidFill>
                <a:schemeClr val="dk1"/>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642" name="Google Shape;642;p38"/>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40"/>
                                        </p:tgtEl>
                                        <p:attrNameLst>
                                          <p:attrName>style.visibility</p:attrName>
                                        </p:attrNameLst>
                                      </p:cBhvr>
                                      <p:to>
                                        <p:strVal val="visible"/>
                                      </p:to>
                                    </p:set>
                                    <p:anim calcmode="lin" valueType="num">
                                      <p:cBhvr additive="base">
                                        <p:cTn dur="500"/>
                                        <p:tgtEl>
                                          <p:spTgt spid="64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gtEl>
                                        <p:attrNameLst>
                                          <p:attrName>style.visibility</p:attrName>
                                        </p:attrNameLst>
                                      </p:cBhvr>
                                      <p:to>
                                        <p:strVal val="visible"/>
                                      </p:to>
                                    </p:set>
                                    <p:animEffect filter="fade" transition="in">
                                      <p:cBhvr>
                                        <p:cTn dur="500"/>
                                        <p:tgtEl>
                                          <p:spTgt spid="6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39"/>
          <p:cNvSpPr/>
          <p:nvPr/>
        </p:nvSpPr>
        <p:spPr>
          <a:xfrm rot="10800000">
            <a:off x="0" y="10784"/>
            <a:ext cx="8827008" cy="1345721"/>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648" name="Google Shape;648;p39"/>
          <p:cNvGrpSpPr/>
          <p:nvPr/>
        </p:nvGrpSpPr>
        <p:grpSpPr>
          <a:xfrm rot="10800000">
            <a:off x="0" y="4329202"/>
            <a:ext cx="4209262" cy="2528798"/>
            <a:chOff x="7982738" y="0"/>
            <a:chExt cx="4209262" cy="2528798"/>
          </a:xfrm>
        </p:grpSpPr>
        <p:sp>
          <p:nvSpPr>
            <p:cNvPr id="649" name="Google Shape;649;p39"/>
            <p:cNvSpPr/>
            <p:nvPr/>
          </p:nvSpPr>
          <p:spPr>
            <a:xfrm>
              <a:off x="8482610" y="0"/>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650" name="Google Shape;650;p39"/>
            <p:cNvSpPr/>
            <p:nvPr/>
          </p:nvSpPr>
          <p:spPr>
            <a:xfrm>
              <a:off x="7982738" y="0"/>
              <a:ext cx="3709390" cy="2528798"/>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grpSp>
      <p:sp>
        <p:nvSpPr>
          <p:cNvPr id="651" name="Google Shape;651;p39"/>
          <p:cNvSpPr/>
          <p:nvPr/>
        </p:nvSpPr>
        <p:spPr>
          <a:xfrm rot="10800000">
            <a:off x="-87919" y="97071"/>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52" name="Google Shape;652;p39"/>
          <p:cNvSpPr/>
          <p:nvPr/>
        </p:nvSpPr>
        <p:spPr>
          <a:xfrm>
            <a:off x="6576611" y="4121460"/>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53" name="Google Shape;653;p39"/>
          <p:cNvSpPr/>
          <p:nvPr/>
        </p:nvSpPr>
        <p:spPr>
          <a:xfrm>
            <a:off x="827731" y="2497934"/>
            <a:ext cx="10498015" cy="2308324"/>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None/>
            </a:pPr>
            <a:r>
              <a:rPr b="1" i="0" lang="ar-SA" sz="3200" u="none" cap="none" strike="noStrike">
                <a:solidFill>
                  <a:srgbClr val="1890A1"/>
                </a:solidFill>
                <a:latin typeface="Arial"/>
                <a:ea typeface="Arial"/>
                <a:cs typeface="Arial"/>
                <a:sym typeface="Arial"/>
              </a:rPr>
              <a:t>أسباب تجاهل السيرة الذاتية المتعلقة بالملف الشخصي:</a:t>
            </a:r>
            <a:endParaRPr/>
          </a:p>
          <a:p>
            <a:pPr indent="0" lvl="0" marL="0" marR="0" rtl="0" algn="r">
              <a:lnSpc>
                <a:spcPct val="100000"/>
              </a:lnSpc>
              <a:spcBef>
                <a:spcPts val="0"/>
              </a:spcBef>
              <a:spcAft>
                <a:spcPts val="0"/>
              </a:spcAft>
              <a:buNone/>
            </a:pPr>
            <a:r>
              <a:rPr b="0" i="0" lang="ar-SA" sz="2800" u="none" cap="none" strike="noStrike">
                <a:solidFill>
                  <a:srgbClr val="000000"/>
                </a:solidFill>
                <a:latin typeface="Arial"/>
                <a:ea typeface="Arial"/>
                <a:cs typeface="Arial"/>
                <a:sym typeface="Arial"/>
              </a:rPr>
              <a:t> غياب رسالة التغطية ، وغياب روابط مواقع التواصل الاجتماعي.</a:t>
            </a:r>
            <a:endParaRPr/>
          </a:p>
          <a:p>
            <a:pPr indent="0" lvl="0" marL="0" marR="0" rtl="0" algn="r">
              <a:lnSpc>
                <a:spcPct val="100000"/>
              </a:lnSpc>
              <a:spcBef>
                <a:spcPts val="0"/>
              </a:spcBef>
              <a:spcAft>
                <a:spcPts val="0"/>
              </a:spcAft>
              <a:buNone/>
            </a:pPr>
            <a:r>
              <a:rPr b="1" i="0" lang="ar-SA" sz="2800" u="none" cap="none" strike="noStrike">
                <a:solidFill>
                  <a:srgbClr val="000000"/>
                </a:solidFill>
                <a:latin typeface="Arial"/>
                <a:ea typeface="Arial"/>
                <a:cs typeface="Arial"/>
                <a:sym typeface="Arial"/>
              </a:rPr>
              <a:t>بناء العلامة الشخصية:</a:t>
            </a:r>
            <a:r>
              <a:rPr b="0" i="0" lang="ar-SA" sz="2800" u="none" cap="none" strike="noStrike">
                <a:solidFill>
                  <a:srgbClr val="000000"/>
                </a:solidFill>
                <a:latin typeface="Arial"/>
                <a:ea typeface="Arial"/>
                <a:cs typeface="Arial"/>
                <a:sym typeface="Arial"/>
              </a:rPr>
              <a:t> كيفية استخدام مواقع التواصل الاجتماعي المهنية (مثل LinkedIn) لعرض الخبرات والإنجازات التي لم تسعف السيرة الذاتية بذكرها بالتفصيل.</a:t>
            </a:r>
            <a:endParaRPr b="0" i="0" sz="28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None/>
            </a:pPr>
            <a:r>
              <a:t/>
            </a:r>
            <a:endParaRPr b="0" i="0" sz="2800" u="none" cap="none" strike="noStrike">
              <a:solidFill>
                <a:schemeClr val="dk1"/>
              </a:solidFill>
              <a:latin typeface="Arial"/>
              <a:ea typeface="Arial"/>
              <a:cs typeface="Arial"/>
              <a:sym typeface="Arial"/>
            </a:endParaRPr>
          </a:p>
        </p:txBody>
      </p:sp>
      <p:sp>
        <p:nvSpPr>
          <p:cNvPr id="654" name="Google Shape;654;p39"/>
          <p:cNvSpPr txBox="1"/>
          <p:nvPr/>
        </p:nvSpPr>
        <p:spPr>
          <a:xfrm>
            <a:off x="403225" y="526237"/>
            <a:ext cx="6145822" cy="52322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C000"/>
              </a:buClr>
              <a:buSzPts val="2800"/>
              <a:buFont typeface="Arial"/>
              <a:buNone/>
            </a:pPr>
            <a:r>
              <a:rPr b="1" i="0" lang="ar-SA" sz="2800" u="none" cap="none" strike="noStrike">
                <a:solidFill>
                  <a:srgbClr val="FFC000"/>
                </a:solidFill>
                <a:latin typeface="Arial"/>
                <a:ea typeface="Arial"/>
                <a:cs typeface="Arial"/>
                <a:sym typeface="Arial"/>
              </a:rPr>
              <a:t>العلامة الشخصية الرقمية والمهنية</a:t>
            </a:r>
            <a:endParaRPr b="1" i="0" sz="2800" u="none" cap="none" strike="noStrike">
              <a:solidFill>
                <a:srgbClr val="FFC000"/>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655" name="Google Shape;655;p39"/>
          <p:cNvPicPr preferRelativeResize="0"/>
          <p:nvPr/>
        </p:nvPicPr>
        <p:blipFill rotWithShape="1">
          <a:blip r:embed="rId3">
            <a:alphaModFix/>
          </a:blip>
          <a:srcRect b="0" l="0" r="0" t="0"/>
          <a:stretch/>
        </p:blipFill>
        <p:spPr>
          <a:xfrm>
            <a:off x="10081197" y="187764"/>
            <a:ext cx="1707578" cy="120016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pic>
        <p:nvPicPr>
          <p:cNvPr id="660" name="Google Shape;660;p40"/>
          <p:cNvPicPr preferRelativeResize="0"/>
          <p:nvPr>
            <p:ph idx="3" type="pic"/>
          </p:nvPr>
        </p:nvPicPr>
        <p:blipFill rotWithShape="1">
          <a:blip r:embed="rId3">
            <a:alphaModFix/>
          </a:blip>
          <a:srcRect b="13747" l="0" r="0" t="13746"/>
          <a:stretch/>
        </p:blipFill>
        <p:spPr>
          <a:xfrm>
            <a:off x="8446138" y="1566694"/>
            <a:ext cx="3772324" cy="5291306"/>
          </a:xfrm>
          <a:prstGeom prst="rect">
            <a:avLst/>
          </a:prstGeom>
          <a:solidFill>
            <a:schemeClr val="lt1"/>
          </a:solidFill>
          <a:ln>
            <a:noFill/>
          </a:ln>
        </p:spPr>
      </p:pic>
      <p:sp>
        <p:nvSpPr>
          <p:cNvPr id="661" name="Google Shape;661;p40"/>
          <p:cNvSpPr/>
          <p:nvPr/>
        </p:nvSpPr>
        <p:spPr>
          <a:xfrm flipH="1">
            <a:off x="8446137" y="1566694"/>
            <a:ext cx="3772323" cy="5291305"/>
          </a:xfrm>
          <a:custGeom>
            <a:rect b="b" l="l" r="r" t="t"/>
            <a:pathLst>
              <a:path extrusionOk="0" h="6858000" w="8653049">
                <a:moveTo>
                  <a:pt x="8165275" y="6449060"/>
                </a:moveTo>
                <a:lnTo>
                  <a:pt x="7756335" y="6858000"/>
                </a:lnTo>
                <a:lnTo>
                  <a:pt x="0" y="6858000"/>
                </a:lnTo>
                <a:lnTo>
                  <a:pt x="0" y="0"/>
                </a:lnTo>
                <a:lnTo>
                  <a:pt x="4071303" y="0"/>
                </a:lnTo>
                <a:lnTo>
                  <a:pt x="8165275" y="4093972"/>
                </a:lnTo>
                <a:cubicBezTo>
                  <a:pt x="8815642" y="4744339"/>
                  <a:pt x="8815642" y="5798693"/>
                  <a:pt x="8165275" y="6449060"/>
                </a:cubicBez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62" name="Google Shape;662;p40"/>
          <p:cNvSpPr/>
          <p:nvPr/>
        </p:nvSpPr>
        <p:spPr>
          <a:xfrm>
            <a:off x="1763486" y="981920"/>
            <a:ext cx="6398119" cy="58477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ar-SA" sz="3200">
                <a:solidFill>
                  <a:srgbClr val="000000"/>
                </a:solidFill>
                <a:latin typeface="Arial"/>
                <a:ea typeface="Arial"/>
                <a:cs typeface="Arial"/>
                <a:sym typeface="Arial"/>
              </a:rPr>
              <a:t>. أنواع المقابلات الشخصية والتحضير لها</a:t>
            </a:r>
            <a:endParaRPr b="1" sz="3200">
              <a:solidFill>
                <a:srgbClr val="000000"/>
              </a:solidFill>
              <a:latin typeface="Arial"/>
              <a:ea typeface="Arial"/>
              <a:cs typeface="Arial"/>
              <a:sym typeface="Arial"/>
            </a:endParaRPr>
          </a:p>
        </p:txBody>
      </p:sp>
      <p:pic>
        <p:nvPicPr>
          <p:cNvPr id="663" name="Google Shape;663;p40"/>
          <p:cNvPicPr preferRelativeResize="0"/>
          <p:nvPr/>
        </p:nvPicPr>
        <p:blipFill rotWithShape="1">
          <a:blip r:embed="rId4">
            <a:alphaModFix/>
          </a:blip>
          <a:srcRect b="0" l="0" r="0" t="0"/>
          <a:stretch/>
        </p:blipFill>
        <p:spPr>
          <a:xfrm>
            <a:off x="8570266" y="1098856"/>
            <a:ext cx="435194" cy="652505"/>
          </a:xfrm>
          <a:prstGeom prst="rect">
            <a:avLst/>
          </a:prstGeom>
          <a:noFill/>
          <a:ln>
            <a:noFill/>
          </a:ln>
        </p:spPr>
      </p:pic>
      <p:sp>
        <p:nvSpPr>
          <p:cNvPr id="664" name="Google Shape;664;p40"/>
          <p:cNvSpPr/>
          <p:nvPr/>
        </p:nvSpPr>
        <p:spPr>
          <a:xfrm>
            <a:off x="1140067" y="3198425"/>
            <a:ext cx="7021538" cy="1815882"/>
          </a:xfrm>
          <a:prstGeom prst="rect">
            <a:avLst/>
          </a:prstGeom>
          <a:noFill/>
          <a:ln>
            <a:noFill/>
          </a:ln>
        </p:spPr>
        <p:txBody>
          <a:bodyPr anchorCtr="0" anchor="ctr" bIns="45700" lIns="91425" spcFirstLastPara="1" rIns="91425" wrap="square" tIns="45700">
            <a:spAutoFit/>
          </a:bodyPr>
          <a:lstStyle/>
          <a:p>
            <a:pPr indent="-76200" lvl="0" marL="0" marR="0" rtl="0" algn="r">
              <a:lnSpc>
                <a:spcPct val="100000"/>
              </a:lnSpc>
              <a:spcBef>
                <a:spcPts val="0"/>
              </a:spcBef>
              <a:spcAft>
                <a:spcPts val="0"/>
              </a:spcAft>
              <a:buClr>
                <a:srgbClr val="000000"/>
              </a:buClr>
              <a:buSzPts val="1200"/>
              <a:buFont typeface="Arial"/>
              <a:buChar char="•"/>
            </a:pPr>
            <a:r>
              <a:rPr b="1" i="0" lang="ar-SA" sz="1200" u="none" cap="none" strike="noStrike">
                <a:solidFill>
                  <a:srgbClr val="000000"/>
                </a:solidFill>
                <a:latin typeface="Arial"/>
                <a:ea typeface="Arial"/>
                <a:cs typeface="Arial"/>
                <a:sym typeface="Arial"/>
              </a:rPr>
              <a:t>التحضير النفسي:</a:t>
            </a:r>
            <a:r>
              <a:rPr b="0" i="0" lang="ar-SA" sz="2800" u="none" cap="none" strike="noStrike">
                <a:solidFill>
                  <a:srgbClr val="000000"/>
                </a:solidFill>
                <a:latin typeface="Arial"/>
                <a:ea typeface="Arial"/>
                <a:cs typeface="Arial"/>
                <a:sym typeface="Arial"/>
              </a:rPr>
              <a:t> بناء الثقة على أساس التقييم الذاتي لنقاط القوة.</a:t>
            </a:r>
            <a:endParaRPr/>
          </a:p>
          <a:p>
            <a:pPr indent="-177800" lvl="0" marL="0" marR="0" rtl="0" algn="r">
              <a:lnSpc>
                <a:spcPct val="100000"/>
              </a:lnSpc>
              <a:spcBef>
                <a:spcPts val="0"/>
              </a:spcBef>
              <a:spcAft>
                <a:spcPts val="0"/>
              </a:spcAft>
              <a:buClr>
                <a:srgbClr val="000000"/>
              </a:buClr>
              <a:buSzPts val="2800"/>
              <a:buFont typeface="Arial"/>
              <a:buChar char="•"/>
            </a:pPr>
            <a:r>
              <a:rPr b="1" i="0" lang="ar-SA" sz="2800" u="none" cap="none" strike="noStrike">
                <a:solidFill>
                  <a:srgbClr val="000000"/>
                </a:solidFill>
                <a:latin typeface="Arial"/>
                <a:ea typeface="Arial"/>
                <a:cs typeface="Arial"/>
                <a:sym typeface="Arial"/>
              </a:rPr>
              <a:t>التحضير المعرفي:</a:t>
            </a:r>
            <a:r>
              <a:rPr b="0" i="0" lang="ar-SA" sz="2800" u="none" cap="none" strike="noStrike">
                <a:solidFill>
                  <a:srgbClr val="000000"/>
                </a:solidFill>
                <a:latin typeface="Arial"/>
                <a:ea typeface="Arial"/>
                <a:cs typeface="Arial"/>
                <a:sym typeface="Arial"/>
              </a:rPr>
              <a:t> البحث عن الشركة وفهم دور الوظيفة.</a:t>
            </a:r>
            <a:endParaRPr b="0" i="0" sz="2800" u="none" cap="none" strike="noStrike">
              <a:solidFill>
                <a:srgbClr val="000000"/>
              </a:solidFill>
              <a:latin typeface="Arial"/>
              <a:ea typeface="Arial"/>
              <a:cs typeface="Arial"/>
              <a:sym typeface="Arial"/>
            </a:endParaRPr>
          </a:p>
          <a:p>
            <a:pPr indent="-177800" lvl="0" marL="0" marR="0" rtl="0" algn="r">
              <a:lnSpc>
                <a:spcPct val="100000"/>
              </a:lnSpc>
              <a:spcBef>
                <a:spcPts val="0"/>
              </a:spcBef>
              <a:spcAft>
                <a:spcPts val="0"/>
              </a:spcAft>
              <a:buClr>
                <a:srgbClr val="000000"/>
              </a:buClr>
              <a:buSzPts val="2800"/>
              <a:buFont typeface="Arial"/>
              <a:buChar char="•"/>
            </a:pPr>
            <a:r>
              <a:rPr b="1" i="0" lang="ar-SA" sz="2800" u="none" cap="none" strike="noStrike">
                <a:solidFill>
                  <a:srgbClr val="000000"/>
                </a:solidFill>
                <a:latin typeface="Arial"/>
                <a:ea typeface="Arial"/>
                <a:cs typeface="Arial"/>
                <a:sym typeface="Arial"/>
              </a:rPr>
              <a:t>التحضير اللوجستي:</a:t>
            </a:r>
            <a:r>
              <a:rPr b="0" i="0" lang="ar-SA" sz="2800" u="none" cap="none" strike="noStrike">
                <a:solidFill>
                  <a:srgbClr val="000000"/>
                </a:solidFill>
                <a:latin typeface="Arial"/>
                <a:ea typeface="Arial"/>
                <a:cs typeface="Arial"/>
                <a:sym typeface="Arial"/>
              </a:rPr>
              <a:t> (المظهر، الوصول في الوقت المحدد).</a:t>
            </a:r>
            <a:endParaRPr/>
          </a:p>
          <a:p>
            <a:pPr indent="0" lvl="0" marL="0" marR="0" rtl="0" algn="r">
              <a:lnSpc>
                <a:spcPct val="100000"/>
              </a:lnSpc>
              <a:spcBef>
                <a:spcPts val="0"/>
              </a:spcBef>
              <a:spcAft>
                <a:spcPts val="0"/>
              </a:spcAft>
              <a:buClr>
                <a:schemeClr val="dk1"/>
              </a:buClr>
              <a:buSzPts val="2800"/>
              <a:buFont typeface="Roboto"/>
              <a:buNone/>
            </a:pPr>
            <a:r>
              <a:t/>
            </a:r>
            <a:endParaRPr b="0" i="0" sz="2800" u="none" cap="none" strike="noStrike">
              <a:solidFill>
                <a:schemeClr val="dk1"/>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665" name="Google Shape;665;p40"/>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2"/>
                                        </p:tgtEl>
                                        <p:attrNameLst>
                                          <p:attrName>style.visibility</p:attrName>
                                        </p:attrNameLst>
                                      </p:cBhvr>
                                      <p:to>
                                        <p:strVal val="visible"/>
                                      </p:to>
                                    </p:set>
                                    <p:anim calcmode="lin" valueType="num">
                                      <p:cBhvr additive="base">
                                        <p:cTn dur="500"/>
                                        <p:tgtEl>
                                          <p:spTgt spid="6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3"/>
                                        </p:tgtEl>
                                        <p:attrNameLst>
                                          <p:attrName>style.visibility</p:attrName>
                                        </p:attrNameLst>
                                      </p:cBhvr>
                                      <p:to>
                                        <p:strVal val="visible"/>
                                      </p:to>
                                    </p:set>
                                    <p:anim calcmode="lin" valueType="num">
                                      <p:cBhvr additive="base">
                                        <p:cTn dur="500"/>
                                        <p:tgtEl>
                                          <p:spTgt spid="66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pic>
        <p:nvPicPr>
          <p:cNvPr id="670" name="Google Shape;670;p41"/>
          <p:cNvPicPr preferRelativeResize="0"/>
          <p:nvPr>
            <p:ph idx="2" type="pic"/>
          </p:nvPr>
        </p:nvPicPr>
        <p:blipFill rotWithShape="1">
          <a:blip r:embed="rId3">
            <a:alphaModFix/>
          </a:blip>
          <a:srcRect b="40266" l="653" r="-653" t="33329"/>
          <a:stretch/>
        </p:blipFill>
        <p:spPr>
          <a:xfrm>
            <a:off x="0" y="0"/>
            <a:ext cx="6661832" cy="2174395"/>
          </a:xfrm>
          <a:prstGeom prst="rect">
            <a:avLst/>
          </a:prstGeom>
          <a:solidFill>
            <a:schemeClr val="lt1"/>
          </a:solidFill>
          <a:ln>
            <a:noFill/>
          </a:ln>
        </p:spPr>
      </p:pic>
      <p:sp>
        <p:nvSpPr>
          <p:cNvPr id="671" name="Google Shape;671;p41"/>
          <p:cNvSpPr/>
          <p:nvPr/>
        </p:nvSpPr>
        <p:spPr>
          <a:xfrm>
            <a:off x="16040" y="1"/>
            <a:ext cx="6661831" cy="2174396"/>
          </a:xfrm>
          <a:custGeom>
            <a:rect b="b" l="l" r="r" t="t"/>
            <a:pathLst>
              <a:path extrusionOk="0" h="3264631" w="8199405">
                <a:moveTo>
                  <a:pt x="8199406" y="0"/>
                </a:moveTo>
                <a:lnTo>
                  <a:pt x="6280785" y="2401824"/>
                </a:lnTo>
                <a:cubicBezTo>
                  <a:pt x="5733764" y="3086576"/>
                  <a:pt x="4844701" y="3400044"/>
                  <a:pt x="3989165" y="3209830"/>
                </a:cubicBezTo>
                <a:lnTo>
                  <a:pt x="0" y="2322957"/>
                </a:lnTo>
                <a:lnTo>
                  <a:pt x="0" y="0"/>
                </a:lnTo>
                <a:lnTo>
                  <a:pt x="8199406" y="0"/>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rgbClr val="FFFFFF"/>
              </a:solidFill>
              <a:latin typeface="Arial"/>
              <a:ea typeface="Arial"/>
              <a:cs typeface="Arial"/>
              <a:sym typeface="Arial"/>
            </a:endParaRPr>
          </a:p>
        </p:txBody>
      </p:sp>
      <p:sp>
        <p:nvSpPr>
          <p:cNvPr id="672" name="Google Shape;672;p41"/>
          <p:cNvSpPr/>
          <p:nvPr/>
        </p:nvSpPr>
        <p:spPr>
          <a:xfrm flipH="1" rot="10800000">
            <a:off x="7402442" y="2082113"/>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Roboto"/>
              <a:buNone/>
            </a:pPr>
            <a:r>
              <a:t/>
            </a:r>
            <a:endParaRPr b="0" i="0" sz="1800" u="none" cap="none" strike="noStrike">
              <a:solidFill>
                <a:srgbClr val="000000"/>
              </a:solidFill>
              <a:latin typeface="Arial"/>
              <a:ea typeface="Arial"/>
              <a:cs typeface="Arial"/>
              <a:sym typeface="Arial"/>
            </a:endParaRPr>
          </a:p>
        </p:txBody>
      </p:sp>
      <p:sp>
        <p:nvSpPr>
          <p:cNvPr id="673" name="Google Shape;673;p41"/>
          <p:cNvSpPr/>
          <p:nvPr/>
        </p:nvSpPr>
        <p:spPr>
          <a:xfrm>
            <a:off x="4918663" y="2854362"/>
            <a:ext cx="5989548" cy="3285515"/>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2000">
                <a:solidFill>
                  <a:srgbClr val="2390FC"/>
                </a:solidFill>
                <a:latin typeface="Arial"/>
                <a:ea typeface="Arial"/>
                <a:cs typeface="Arial"/>
                <a:sym typeface="Arial"/>
              </a:rPr>
              <a:t>2-كتابة هواياتك بطريقة ساذجة:</a:t>
            </a:r>
            <a:endParaRPr sz="2000">
              <a:solidFill>
                <a:srgbClr val="2390FC"/>
              </a:solidFill>
              <a:latin typeface="Arial"/>
              <a:ea typeface="Arial"/>
              <a:cs typeface="Arial"/>
              <a:sym typeface="Arial"/>
            </a:endParaRPr>
          </a:p>
          <a:p>
            <a:pPr indent="0" lvl="0" marL="0" marR="0" rtl="1" algn="just">
              <a:lnSpc>
                <a:spcPct val="150000"/>
              </a:lnSpc>
              <a:spcBef>
                <a:spcPts val="0"/>
              </a:spcBef>
              <a:spcAft>
                <a:spcPts val="0"/>
              </a:spcAft>
              <a:buNone/>
            </a:pPr>
            <a:r>
              <a:rPr lang="ar-SA" sz="2000">
                <a:solidFill>
                  <a:schemeClr val="dk1"/>
                </a:solidFill>
                <a:latin typeface="Arial"/>
                <a:ea typeface="Arial"/>
                <a:cs typeface="Arial"/>
                <a:sym typeface="Arial"/>
              </a:rPr>
              <a:t>مِن البداية، لا يُحبِّذ مُتخصّصِوا الموارد البشريّة أن يقوم أحدهم بكتابة هوايته في السيرة الذاتية، ولكن إذا أصر على فعل ذلك، لماذا لا يقوم بكتابتها بشكلٍ جذّاب أكثر تخلَّ عن الكتابة التقليدية التي يقوم فيها صاحب السيرة بوضع كُل ما يفعله في حياته خراج إطار العمل، مثل القراءة، والكتابة، والصيد.</a:t>
            </a:r>
            <a:endParaRPr sz="2000">
              <a:solidFill>
                <a:schemeClr val="dk1"/>
              </a:solidFill>
              <a:latin typeface="Arial"/>
              <a:ea typeface="Arial"/>
              <a:cs typeface="Arial"/>
              <a:sym typeface="Arial"/>
            </a:endParaRPr>
          </a:p>
        </p:txBody>
      </p:sp>
      <p:sp>
        <p:nvSpPr>
          <p:cNvPr id="674" name="Google Shape;674;p41"/>
          <p:cNvSpPr/>
          <p:nvPr/>
        </p:nvSpPr>
        <p:spPr>
          <a:xfrm>
            <a:off x="4771645" y="1831993"/>
            <a:ext cx="7064755" cy="6848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2800">
                <a:solidFill>
                  <a:schemeClr val="dk2"/>
                </a:solidFill>
                <a:latin typeface="Arial"/>
                <a:ea typeface="Arial"/>
                <a:cs typeface="Arial"/>
                <a:sym typeface="Arial"/>
              </a:rPr>
              <a:t>اسباب تدفع الشركات الي تجاهل سيرتك الذاتية:</a:t>
            </a:r>
            <a:endParaRPr b="1" sz="28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675" name="Google Shape;675;p41"/>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74"/>
                                        </p:tgtEl>
                                        <p:attrNameLst>
                                          <p:attrName>style.visibility</p:attrName>
                                        </p:attrNameLst>
                                      </p:cBhvr>
                                      <p:to>
                                        <p:strVal val="visible"/>
                                      </p:to>
                                    </p:set>
                                    <p:anim calcmode="lin" valueType="num">
                                      <p:cBhvr additive="base">
                                        <p:cTn dur="500"/>
                                        <p:tgtEl>
                                          <p:spTgt spid="67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3"/>
                                        </p:tgtEl>
                                        <p:attrNameLst>
                                          <p:attrName>style.visibility</p:attrName>
                                        </p:attrNameLst>
                                      </p:cBhvr>
                                      <p:to>
                                        <p:strVal val="visible"/>
                                      </p:to>
                                    </p:set>
                                    <p:animEffect filter="fade" transition="in">
                                      <p:cBhvr>
                                        <p:cTn dur="500"/>
                                        <p:tgtEl>
                                          <p:spTgt spid="6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42"/>
          <p:cNvSpPr/>
          <p:nvPr/>
        </p:nvSpPr>
        <p:spPr>
          <a:xfrm rot="10800000">
            <a:off x="0" y="2027985"/>
            <a:ext cx="7011538" cy="4830015"/>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681" name="Google Shape;681;p42"/>
          <p:cNvSpPr/>
          <p:nvPr/>
        </p:nvSpPr>
        <p:spPr>
          <a:xfrm rot="10800000">
            <a:off x="0" y="-2"/>
            <a:ext cx="9448800" cy="2027985"/>
          </a:xfrm>
          <a:custGeom>
            <a:rect b="b" l="l" r="r" t="t"/>
            <a:pathLst>
              <a:path extrusionOk="0" h="3425825" w="12192000">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82" name="Google Shape;682;p42"/>
          <p:cNvSpPr/>
          <p:nvPr/>
        </p:nvSpPr>
        <p:spPr>
          <a:xfrm flipH="1">
            <a:off x="4695445" y="3150330"/>
            <a:ext cx="6807200" cy="258532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4-غموض خبراتك السابقة:</a:t>
            </a:r>
            <a:endParaRPr sz="1800">
              <a:solidFill>
                <a:srgbClr val="2390FC"/>
              </a:solidFill>
              <a:latin typeface="Arial"/>
              <a:ea typeface="Arial"/>
              <a:cs typeface="Arial"/>
              <a:sym typeface="Arial"/>
            </a:endParaRPr>
          </a:p>
          <a:p>
            <a:pPr indent="0" lvl="0" marL="0" marR="0" rtl="1" algn="just">
              <a:lnSpc>
                <a:spcPct val="150000"/>
              </a:lnSpc>
              <a:spcBef>
                <a:spcPts val="0"/>
              </a:spcBef>
              <a:spcAft>
                <a:spcPts val="0"/>
              </a:spcAft>
              <a:buNone/>
            </a:pPr>
            <a:r>
              <a:rPr lang="ar-SA" sz="1800">
                <a:solidFill>
                  <a:srgbClr val="3F3F3F"/>
                </a:solidFill>
                <a:latin typeface="Arial"/>
                <a:ea typeface="Arial"/>
                <a:cs typeface="Arial"/>
                <a:sym typeface="Arial"/>
              </a:rPr>
              <a:t>رُبما إذا كُنت تعمل لدى شركات غير معروفة، أو ليست ذات نطاق واسع، قد يصعُب تحديد نشاطها مِن قبل قسم الموارد البشرية في الشركة التي تُقدِّم لها فمِن الأفضل دائماً أن تقوم بكتابة شرح بسيط للنشاطات التي كانت تقوم بها الشركة، وعن إنجازاتها، وعن دورك الشخصي فيها، عوضاً عن كتابة اسمها فقط.</a:t>
            </a:r>
            <a:endParaRPr/>
          </a:p>
        </p:txBody>
      </p:sp>
      <p:sp>
        <p:nvSpPr>
          <p:cNvPr id="683" name="Google Shape;683;p42"/>
          <p:cNvSpPr/>
          <p:nvPr/>
        </p:nvSpPr>
        <p:spPr>
          <a:xfrm>
            <a:off x="4695445" y="2246755"/>
            <a:ext cx="7064755" cy="6848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2800">
                <a:solidFill>
                  <a:schemeClr val="dk2"/>
                </a:solidFill>
                <a:latin typeface="Arial"/>
                <a:ea typeface="Arial"/>
                <a:cs typeface="Arial"/>
                <a:sym typeface="Arial"/>
              </a:rPr>
              <a:t>اسباب تدفع الشركات الي تجاهل سيرتك الذاتية:</a:t>
            </a:r>
            <a:endParaRPr b="1" sz="28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684" name="Google Shape;684;p42"/>
          <p:cNvPicPr preferRelativeResize="0"/>
          <p:nvPr/>
        </p:nvPicPr>
        <p:blipFill rotWithShape="1">
          <a:blip r:embed="rId3">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83"/>
                                        </p:tgtEl>
                                        <p:attrNameLst>
                                          <p:attrName>style.visibility</p:attrName>
                                        </p:attrNameLst>
                                      </p:cBhvr>
                                      <p:to>
                                        <p:strVal val="visible"/>
                                      </p:to>
                                    </p:set>
                                    <p:anim calcmode="lin" valueType="num">
                                      <p:cBhvr additive="base">
                                        <p:cTn dur="500"/>
                                        <p:tgtEl>
                                          <p:spTgt spid="68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gtEl>
                                        <p:attrNameLst>
                                          <p:attrName>style.visibility</p:attrName>
                                        </p:attrNameLst>
                                      </p:cBhvr>
                                      <p:to>
                                        <p:strVal val="visible"/>
                                      </p:to>
                                    </p:set>
                                    <p:animEffect filter="fade" transition="in">
                                      <p:cBhvr>
                                        <p:cTn dur="2000"/>
                                        <p:tgtEl>
                                          <p:spTgt spid="6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pic>
        <p:nvPicPr>
          <p:cNvPr id="689" name="Google Shape;689;p43"/>
          <p:cNvPicPr preferRelativeResize="0"/>
          <p:nvPr>
            <p:ph idx="3" type="pic"/>
          </p:nvPr>
        </p:nvPicPr>
        <p:blipFill rotWithShape="1">
          <a:blip r:embed="rId3">
            <a:alphaModFix/>
          </a:blip>
          <a:srcRect b="0" l="3804" r="3805" t="0"/>
          <a:stretch/>
        </p:blipFill>
        <p:spPr>
          <a:xfrm>
            <a:off x="0" y="0"/>
            <a:ext cx="6320591" cy="2730500"/>
          </a:xfrm>
          <a:prstGeom prst="rect">
            <a:avLst/>
          </a:prstGeom>
          <a:solidFill>
            <a:schemeClr val="lt1"/>
          </a:solidFill>
          <a:ln>
            <a:noFill/>
          </a:ln>
        </p:spPr>
      </p:pic>
      <p:sp>
        <p:nvSpPr>
          <p:cNvPr id="690" name="Google Shape;690;p43"/>
          <p:cNvSpPr/>
          <p:nvPr/>
        </p:nvSpPr>
        <p:spPr>
          <a:xfrm>
            <a:off x="3587578" y="4121460"/>
            <a:ext cx="5615389" cy="2736540"/>
          </a:xfrm>
          <a:custGeom>
            <a:rect b="b" l="l" r="r" t="t"/>
            <a:pathLst>
              <a:path extrusionOk="0" h="2736540" w="5615389">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1" name="Google Shape;691;p43"/>
          <p:cNvSpPr/>
          <p:nvPr/>
        </p:nvSpPr>
        <p:spPr>
          <a:xfrm rot="10800000">
            <a:off x="-7591" y="0"/>
            <a:ext cx="6328181" cy="2730500"/>
          </a:xfrm>
          <a:custGeom>
            <a:rect b="b" l="l" r="r" t="t"/>
            <a:pathLst>
              <a:path extrusionOk="0" h="3949156" w="1219458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rgbClr val="0B4850">
                  <a:alpha val="38823"/>
                </a:srgbClr>
              </a:gs>
              <a:gs pos="98000">
                <a:srgbClr val="0B4850">
                  <a:alpha val="67843"/>
                </a:srgbClr>
              </a:gs>
              <a:gs pos="100000">
                <a:srgbClr val="0B4850">
                  <a:alpha val="67843"/>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92" name="Google Shape;692;p43"/>
          <p:cNvSpPr/>
          <p:nvPr/>
        </p:nvSpPr>
        <p:spPr>
          <a:xfrm flipH="1">
            <a:off x="5038345" y="2756545"/>
            <a:ext cx="6105872" cy="3166251"/>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lang="ar-SA" sz="1800">
                <a:solidFill>
                  <a:srgbClr val="2390FC"/>
                </a:solidFill>
                <a:latin typeface="Arial"/>
                <a:ea typeface="Arial"/>
                <a:cs typeface="Arial"/>
                <a:sym typeface="Arial"/>
              </a:rPr>
              <a:t>5- غياب الكلمات الدلاليّة:</a:t>
            </a:r>
            <a:endParaRPr sz="1800">
              <a:solidFill>
                <a:srgbClr val="2390FC"/>
              </a:solidFill>
              <a:latin typeface="Arial"/>
              <a:ea typeface="Arial"/>
              <a:cs typeface="Arial"/>
              <a:sym typeface="Arial"/>
            </a:endParaRPr>
          </a:p>
          <a:p>
            <a:pPr indent="0" lvl="0" marL="0" marR="0" rtl="1" algn="just">
              <a:lnSpc>
                <a:spcPct val="150000"/>
              </a:lnSpc>
              <a:spcBef>
                <a:spcPts val="1200"/>
              </a:spcBef>
              <a:spcAft>
                <a:spcPts val="0"/>
              </a:spcAft>
              <a:buNone/>
            </a:pPr>
            <a:r>
              <a:rPr lang="ar-SA" sz="1800">
                <a:solidFill>
                  <a:srgbClr val="3F3F3F"/>
                </a:solidFill>
                <a:latin typeface="Arial"/>
                <a:ea typeface="Arial"/>
                <a:cs typeface="Arial"/>
                <a:sym typeface="Arial"/>
              </a:rPr>
              <a:t>بفضل التكنولوجيا، أصبح الإنسان دائماً في عجلة مِن أمره، ويحتاج للوصول إلى أدق النتائج والاستخلاصات في أقل وقتٍ مُمكِن، والأمر نفسه ينطبق على موظفي قسم الموارد البشريّة في أي شركة، لأنّه وسط آلاف طلبات الالتحاق بالوظائف والسِّير الذاتيّة، عليهم أن يبدأو في تنقيتها، والحصول على أنسبها للوظيفة المُتاحة.</a:t>
            </a:r>
            <a:endParaRPr/>
          </a:p>
        </p:txBody>
      </p:sp>
      <p:sp>
        <p:nvSpPr>
          <p:cNvPr id="693" name="Google Shape;693;p43"/>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lt2"/>
                </a:solidFill>
                <a:latin typeface="Arial"/>
                <a:ea typeface="Arial"/>
                <a:cs typeface="Arial"/>
                <a:sym typeface="Arial"/>
              </a:rPr>
              <a:t>‹#›</a:t>
            </a:fld>
            <a:endParaRPr b="1" sz="1200">
              <a:solidFill>
                <a:schemeClr val="lt2"/>
              </a:solidFill>
              <a:latin typeface="Arial"/>
              <a:ea typeface="Arial"/>
              <a:cs typeface="Arial"/>
              <a:sym typeface="Arial"/>
            </a:endParaRPr>
          </a:p>
        </p:txBody>
      </p:sp>
      <p:sp>
        <p:nvSpPr>
          <p:cNvPr id="694" name="Google Shape;694;p43"/>
          <p:cNvSpPr/>
          <p:nvPr/>
        </p:nvSpPr>
        <p:spPr>
          <a:xfrm>
            <a:off x="4860545" y="1827434"/>
            <a:ext cx="7064755" cy="68480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lang="ar-SA" sz="2800">
                <a:solidFill>
                  <a:schemeClr val="dk2"/>
                </a:solidFill>
                <a:latin typeface="Arial"/>
                <a:ea typeface="Arial"/>
                <a:cs typeface="Arial"/>
                <a:sym typeface="Arial"/>
              </a:rPr>
              <a:t>اسباب تدفع الشركات الي تجاهل سيرتك الذاتية:</a:t>
            </a:r>
            <a:endParaRPr b="1" sz="2800">
              <a:solidFill>
                <a:schemeClr val="dk2"/>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695" name="Google Shape;695;p43"/>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94"/>
                                        </p:tgtEl>
                                        <p:attrNameLst>
                                          <p:attrName>style.visibility</p:attrName>
                                        </p:attrNameLst>
                                      </p:cBhvr>
                                      <p:to>
                                        <p:strVal val="visible"/>
                                      </p:to>
                                    </p:set>
                                    <p:anim calcmode="lin" valueType="num">
                                      <p:cBhvr additive="base">
                                        <p:cTn dur="500"/>
                                        <p:tgtEl>
                                          <p:spTgt spid="69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gtEl>
                                        <p:attrNameLst>
                                          <p:attrName>style.visibility</p:attrName>
                                        </p:attrNameLst>
                                      </p:cBhvr>
                                      <p:to>
                                        <p:strVal val="visible"/>
                                      </p:to>
                                    </p:set>
                                    <p:animEffect filter="fade" transition="in">
                                      <p:cBhvr>
                                        <p:cTn dur="2000"/>
                                        <p:tgtEl>
                                          <p:spTgt spid="6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44"/>
          <p:cNvSpPr/>
          <p:nvPr/>
        </p:nvSpPr>
        <p:spPr>
          <a:xfrm>
            <a:off x="5329826" y="0"/>
            <a:ext cx="4052951" cy="2792409"/>
          </a:xfrm>
          <a:custGeom>
            <a:rect b="b" l="l" r="r" t="t"/>
            <a:pathLst>
              <a:path extrusionOk="0" h="3449398" w="5059781">
                <a:moveTo>
                  <a:pt x="3789527" y="0"/>
                </a:moveTo>
                <a:lnTo>
                  <a:pt x="0" y="3449399"/>
                </a:lnTo>
                <a:lnTo>
                  <a:pt x="1270255" y="3449399"/>
                </a:lnTo>
                <a:lnTo>
                  <a:pt x="5059782"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Roboto"/>
              <a:buNone/>
            </a:pPr>
            <a:r>
              <a:t/>
            </a:r>
            <a:endParaRPr b="0" i="0" sz="1800" u="none" cap="none" strike="noStrike">
              <a:solidFill>
                <a:srgbClr val="000000"/>
              </a:solidFill>
              <a:latin typeface="Arial"/>
              <a:ea typeface="Arial"/>
              <a:cs typeface="Arial"/>
              <a:sym typeface="Arial"/>
            </a:endParaRPr>
          </a:p>
        </p:txBody>
      </p:sp>
      <p:sp>
        <p:nvSpPr>
          <p:cNvPr id="701" name="Google Shape;701;p44"/>
          <p:cNvSpPr txBox="1"/>
          <p:nvPr/>
        </p:nvSpPr>
        <p:spPr>
          <a:xfrm flipH="1">
            <a:off x="1813423" y="1969643"/>
            <a:ext cx="3201026" cy="646331"/>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FF0000"/>
              </a:buClr>
              <a:buSzPts val="3600"/>
              <a:buFont typeface="Arial"/>
              <a:buNone/>
            </a:pPr>
            <a:r>
              <a:rPr b="1" i="0" lang="ar-SA" sz="3600" u="none" cap="none" strike="noStrike">
                <a:solidFill>
                  <a:srgbClr val="FF0000"/>
                </a:solidFill>
                <a:latin typeface="Arial"/>
                <a:ea typeface="Arial"/>
                <a:cs typeface="Arial"/>
                <a:sym typeface="Arial"/>
              </a:rPr>
              <a:t>فيديو (</a:t>
            </a:r>
            <a:r>
              <a:rPr b="1" lang="ar-SA" sz="3600">
                <a:solidFill>
                  <a:srgbClr val="FF0000"/>
                </a:solidFill>
                <a:latin typeface="Arial"/>
                <a:ea typeface="Arial"/>
                <a:cs typeface="Arial"/>
                <a:sym typeface="Arial"/>
              </a:rPr>
              <a:t>2</a:t>
            </a:r>
            <a:r>
              <a:rPr b="1" i="0" lang="ar-SA" sz="3600" u="none" cap="none" strike="noStrike">
                <a:solidFill>
                  <a:srgbClr val="FF0000"/>
                </a:solidFill>
                <a:latin typeface="Arial"/>
                <a:ea typeface="Arial"/>
                <a:cs typeface="Arial"/>
                <a:sym typeface="Arial"/>
              </a:rPr>
              <a:t>) </a:t>
            </a:r>
            <a:endParaRPr b="1" i="0" sz="3600" u="none" cap="none" strike="noStrike">
              <a:solidFill>
                <a:srgbClr val="FF0000"/>
              </a:solidFill>
              <a:latin typeface="Arial"/>
              <a:ea typeface="Arial"/>
              <a:cs typeface="Arial"/>
              <a:sym typeface="Arial"/>
            </a:endParaRPr>
          </a:p>
        </p:txBody>
      </p:sp>
      <p:sp>
        <p:nvSpPr>
          <p:cNvPr id="702" name="Google Shape;702;p44"/>
          <p:cNvSpPr txBox="1"/>
          <p:nvPr/>
        </p:nvSpPr>
        <p:spPr>
          <a:xfrm flipH="1">
            <a:off x="1219200" y="3663754"/>
            <a:ext cx="4507322" cy="46166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2400">
                <a:solidFill>
                  <a:srgbClr val="262626"/>
                </a:solidFill>
                <a:latin typeface="Arial"/>
                <a:ea typeface="Arial"/>
                <a:cs typeface="Arial"/>
                <a:sym typeface="Arial"/>
              </a:rPr>
              <a:t>طريقة مميزة لكتابة السيرة الذاتية</a:t>
            </a:r>
            <a:endParaRPr b="1" i="0" sz="2400" u="none" cap="none" strike="noStrike">
              <a:solidFill>
                <a:srgbClr val="262626"/>
              </a:solidFill>
              <a:latin typeface="Arial"/>
              <a:ea typeface="Arial"/>
              <a:cs typeface="Arial"/>
              <a:sym typeface="Arial"/>
            </a:endParaRPr>
          </a:p>
        </p:txBody>
      </p:sp>
      <p:sp>
        <p:nvSpPr>
          <p:cNvPr id="703" name="Google Shape;703;p44"/>
          <p:cNvSpPr/>
          <p:nvPr/>
        </p:nvSpPr>
        <p:spPr>
          <a:xfrm>
            <a:off x="8187793" y="3538728"/>
            <a:ext cx="4092102" cy="2792409"/>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Roboto"/>
              <a:buNone/>
            </a:pPr>
            <a:r>
              <a:t/>
            </a:r>
            <a:endParaRPr b="0" i="0" sz="1800" u="none" cap="none" strike="noStrike">
              <a:solidFill>
                <a:srgbClr val="000000"/>
              </a:solidFill>
              <a:latin typeface="Arial"/>
              <a:ea typeface="Arial"/>
              <a:cs typeface="Arial"/>
              <a:sym typeface="Arial"/>
            </a:endParaRPr>
          </a:p>
        </p:txBody>
      </p:sp>
      <p:pic>
        <p:nvPicPr>
          <p:cNvPr id="704" name="Google Shape;704;p44"/>
          <p:cNvPicPr preferRelativeResize="0"/>
          <p:nvPr/>
        </p:nvPicPr>
        <p:blipFill rotWithShape="1">
          <a:blip r:embed="rId3">
            <a:alphaModFix/>
          </a:blip>
          <a:srcRect b="0" l="0" r="0" t="0"/>
          <a:stretch/>
        </p:blipFill>
        <p:spPr>
          <a:xfrm rot="467690">
            <a:off x="5927126" y="2003860"/>
            <a:ext cx="5307657" cy="3319788"/>
          </a:xfrm>
          <a:prstGeom prst="rect">
            <a:avLst/>
          </a:prstGeom>
          <a:noFill/>
          <a:ln>
            <a:noFill/>
          </a:ln>
        </p:spPr>
      </p:pic>
      <p:pic>
        <p:nvPicPr>
          <p:cNvPr descr="صورة تحتوي على نص, الخط, شعار, الرسومات&#10;&#10;قد يكون المحتوى الذي تم إنشاؤه بواسطة الذكاء الاصطناعي غير صحيح." id="705" name="Google Shape;705;p44"/>
          <p:cNvPicPr preferRelativeResize="0"/>
          <p:nvPr/>
        </p:nvPicPr>
        <p:blipFill rotWithShape="1">
          <a:blip r:embed="rId4">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2"/>
                                        </p:tgtEl>
                                        <p:attrNameLst>
                                          <p:attrName>style.visibility</p:attrName>
                                        </p:attrNameLst>
                                      </p:cBhvr>
                                      <p:to>
                                        <p:strVal val="visible"/>
                                      </p:to>
                                    </p:set>
                                    <p:animEffect filter="fade" transition="in">
                                      <p:cBhvr>
                                        <p:cTn dur="1000"/>
                                        <p:tgtEl>
                                          <p:spTgt spid="7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pic>
        <p:nvPicPr>
          <p:cNvPr id="710" name="Google Shape;710;p45"/>
          <p:cNvPicPr preferRelativeResize="0"/>
          <p:nvPr>
            <p:ph idx="3" type="pic"/>
          </p:nvPr>
        </p:nvPicPr>
        <p:blipFill rotWithShape="1">
          <a:blip r:embed="rId3">
            <a:alphaModFix/>
          </a:blip>
          <a:srcRect b="1709" l="0" r="0" t="1710"/>
          <a:stretch/>
        </p:blipFill>
        <p:spPr>
          <a:xfrm>
            <a:off x="1982093" y="4047374"/>
            <a:ext cx="4895105" cy="2810627"/>
          </a:xfrm>
          <a:prstGeom prst="rect">
            <a:avLst/>
          </a:prstGeom>
          <a:solidFill>
            <a:schemeClr val="lt1"/>
          </a:solidFill>
          <a:ln>
            <a:noFill/>
          </a:ln>
        </p:spPr>
      </p:pic>
      <p:sp>
        <p:nvSpPr>
          <p:cNvPr id="711" name="Google Shape;711;p45"/>
          <p:cNvSpPr/>
          <p:nvPr/>
        </p:nvSpPr>
        <p:spPr>
          <a:xfrm rot="2700000">
            <a:off x="885693" y="2236000"/>
            <a:ext cx="2518611" cy="2518611"/>
          </a:xfrm>
          <a:prstGeom prst="roundRect">
            <a:avLst>
              <a:gd fmla="val 16667" name="adj"/>
            </a:avLst>
          </a:pr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12" name="Google Shape;712;p45"/>
          <p:cNvSpPr/>
          <p:nvPr/>
        </p:nvSpPr>
        <p:spPr>
          <a:xfrm flipH="1" rot="10800000">
            <a:off x="4665379" y="4093400"/>
            <a:ext cx="5152267" cy="2764598"/>
          </a:xfrm>
          <a:custGeom>
            <a:rect b="b" l="l" r="r" t="t"/>
            <a:pathLst>
              <a:path extrusionOk="0" h="1154726" w="2152015">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Roboto"/>
              <a:buNone/>
            </a:pPr>
            <a:r>
              <a:t/>
            </a:r>
            <a:endParaRPr b="0" i="0" sz="1800" u="none" cap="none" strike="noStrike">
              <a:solidFill>
                <a:srgbClr val="000000"/>
              </a:solidFill>
              <a:latin typeface="Arial"/>
              <a:ea typeface="Arial"/>
              <a:cs typeface="Arial"/>
              <a:sym typeface="Arial"/>
            </a:endParaRPr>
          </a:p>
        </p:txBody>
      </p:sp>
      <p:pic>
        <p:nvPicPr>
          <p:cNvPr descr="صورة تحتوي على داخلي, منضدة, كمبيوتر محمول, جالس&#10;&#10;تم إنشاء الوصف تلقائياً" id="713" name="Google Shape;713;p45"/>
          <p:cNvPicPr preferRelativeResize="0"/>
          <p:nvPr>
            <p:ph idx="2" type="pic"/>
          </p:nvPr>
        </p:nvPicPr>
        <p:blipFill rotWithShape="1">
          <a:blip r:embed="rId4">
            <a:alphaModFix/>
          </a:blip>
          <a:srcRect b="0" l="0" r="0" t="0"/>
          <a:stretch/>
        </p:blipFill>
        <p:spPr>
          <a:xfrm>
            <a:off x="1982091" y="0"/>
            <a:ext cx="4895105" cy="2810627"/>
          </a:xfrm>
          <a:prstGeom prst="rect">
            <a:avLst/>
          </a:prstGeom>
          <a:solidFill>
            <a:schemeClr val="lt1"/>
          </a:solidFill>
          <a:ln>
            <a:noFill/>
          </a:ln>
        </p:spPr>
      </p:pic>
      <p:sp>
        <p:nvSpPr>
          <p:cNvPr id="714" name="Google Shape;714;p45"/>
          <p:cNvSpPr/>
          <p:nvPr/>
        </p:nvSpPr>
        <p:spPr>
          <a:xfrm rot="2700000">
            <a:off x="2517471" y="-1540948"/>
            <a:ext cx="3824343" cy="3824343"/>
          </a:xfrm>
          <a:custGeom>
            <a:rect b="b" l="l" r="r" t="t"/>
            <a:pathLst>
              <a:path extrusionOk="0" h="3824343" w="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15" name="Google Shape;715;p45"/>
          <p:cNvSpPr/>
          <p:nvPr/>
        </p:nvSpPr>
        <p:spPr>
          <a:xfrm flipH="1" rot="8100000">
            <a:off x="2517471" y="4553745"/>
            <a:ext cx="3824343" cy="3824343"/>
          </a:xfrm>
          <a:custGeom>
            <a:rect b="b" l="l" r="r" t="t"/>
            <a:pathLst>
              <a:path extrusionOk="0" h="3824343" w="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16" name="Google Shape;716;p45"/>
          <p:cNvSpPr txBox="1"/>
          <p:nvPr/>
        </p:nvSpPr>
        <p:spPr>
          <a:xfrm flipH="1">
            <a:off x="5084617" y="3927549"/>
            <a:ext cx="6118220" cy="1154162"/>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SA" sz="2400" u="none" cap="none" strike="noStrike">
                <a:solidFill>
                  <a:srgbClr val="03478B"/>
                </a:solidFill>
                <a:latin typeface="Arial"/>
                <a:ea typeface="Arial"/>
                <a:cs typeface="Arial"/>
                <a:sym typeface="Arial"/>
              </a:rPr>
              <a:t>من خلال ما تم شرحه وضح </a:t>
            </a:r>
            <a:r>
              <a:rPr b="1" lang="ar-SA" sz="2400">
                <a:solidFill>
                  <a:srgbClr val="03478B"/>
                </a:solidFill>
                <a:latin typeface="Arial"/>
                <a:ea typeface="Arial"/>
                <a:cs typeface="Arial"/>
                <a:sym typeface="Arial"/>
              </a:rPr>
              <a:t>الاسباب التي تدفع الشركات الي تجاهل سيرتك الذاتية؟</a:t>
            </a:r>
            <a:endParaRPr b="1" i="0" sz="2400" u="none" cap="none" strike="noStrike">
              <a:solidFill>
                <a:srgbClr val="03478B"/>
              </a:solidFill>
              <a:latin typeface="Arial"/>
              <a:ea typeface="Arial"/>
              <a:cs typeface="Arial"/>
              <a:sym typeface="Arial"/>
            </a:endParaRPr>
          </a:p>
        </p:txBody>
      </p:sp>
      <p:sp>
        <p:nvSpPr>
          <p:cNvPr id="717" name="Google Shape;717;p45"/>
          <p:cNvSpPr txBox="1"/>
          <p:nvPr/>
        </p:nvSpPr>
        <p:spPr>
          <a:xfrm flipH="1">
            <a:off x="8938155" y="3238478"/>
            <a:ext cx="2323073"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262626"/>
              </a:buClr>
              <a:buSzPts val="2800"/>
              <a:buFont typeface="Arial"/>
              <a:buNone/>
            </a:pPr>
            <a:r>
              <a:rPr b="1" i="0" lang="ar-SA" sz="2800" u="none" cap="none" strike="noStrike">
                <a:solidFill>
                  <a:srgbClr val="262626"/>
                </a:solidFill>
                <a:latin typeface="Arial"/>
                <a:ea typeface="Arial"/>
                <a:cs typeface="Arial"/>
                <a:sym typeface="Arial"/>
              </a:rPr>
              <a:t>عزيزي المتدرب</a:t>
            </a:r>
            <a:endParaRPr b="1" i="0" sz="2800" u="none" cap="none" strike="noStrike">
              <a:solidFill>
                <a:srgbClr val="262626"/>
              </a:solidFill>
              <a:latin typeface="Arial"/>
              <a:ea typeface="Arial"/>
              <a:cs typeface="Arial"/>
              <a:sym typeface="Arial"/>
            </a:endParaRPr>
          </a:p>
        </p:txBody>
      </p:sp>
      <p:sp>
        <p:nvSpPr>
          <p:cNvPr id="718" name="Google Shape;718;p45"/>
          <p:cNvSpPr txBox="1"/>
          <p:nvPr/>
        </p:nvSpPr>
        <p:spPr>
          <a:xfrm flipH="1">
            <a:off x="8826261" y="2386372"/>
            <a:ext cx="2193229"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FF0000"/>
              </a:buClr>
              <a:buSzPts val="2800"/>
              <a:buFont typeface="Arial"/>
              <a:buNone/>
            </a:pPr>
            <a:r>
              <a:rPr b="1" i="0" lang="ar-SA" sz="2800" u="none" cap="none" strike="noStrike">
                <a:solidFill>
                  <a:srgbClr val="FF0000"/>
                </a:solidFill>
                <a:latin typeface="Arial"/>
                <a:ea typeface="Arial"/>
                <a:cs typeface="Arial"/>
                <a:sym typeface="Arial"/>
              </a:rPr>
              <a:t>نشاط تدريبي</a:t>
            </a:r>
            <a:endParaRPr b="1" i="0" sz="2800" u="none" cap="none" strike="noStrike">
              <a:solidFill>
                <a:srgbClr val="FF0000"/>
              </a:solidFill>
              <a:latin typeface="Arial"/>
              <a:ea typeface="Arial"/>
              <a:cs typeface="Arial"/>
              <a:sym typeface="Arial"/>
            </a:endParaRPr>
          </a:p>
        </p:txBody>
      </p:sp>
      <p:sp>
        <p:nvSpPr>
          <p:cNvPr id="719" name="Google Shape;719;p45"/>
          <p:cNvSpPr txBox="1"/>
          <p:nvPr/>
        </p:nvSpPr>
        <p:spPr>
          <a:xfrm flipH="1">
            <a:off x="7390531" y="2386372"/>
            <a:ext cx="1418978"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1" i="0" lang="ar-SA" sz="2800" u="none" cap="none" strike="noStrike">
                <a:solidFill>
                  <a:srgbClr val="000000"/>
                </a:solidFill>
                <a:latin typeface="Arial"/>
                <a:ea typeface="Arial"/>
                <a:cs typeface="Arial"/>
                <a:sym typeface="Arial"/>
              </a:rPr>
              <a:t>( فردي )</a:t>
            </a:r>
            <a:endParaRPr b="1" i="0" sz="2800" u="none" cap="none" strike="noStrike">
              <a:solidFill>
                <a:srgbClr val="000000"/>
              </a:solidFill>
              <a:latin typeface="Arial"/>
              <a:ea typeface="Arial"/>
              <a:cs typeface="Arial"/>
              <a:sym typeface="Arial"/>
            </a:endParaRPr>
          </a:p>
        </p:txBody>
      </p:sp>
      <p:sp>
        <p:nvSpPr>
          <p:cNvPr id="720" name="Google Shape;720;p45"/>
          <p:cNvSpPr txBox="1"/>
          <p:nvPr/>
        </p:nvSpPr>
        <p:spPr>
          <a:xfrm>
            <a:off x="1182449" y="2438258"/>
            <a:ext cx="2125363" cy="264687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600"/>
              <a:buFont typeface="Roboto"/>
              <a:buNone/>
            </a:pPr>
            <a:r>
              <a:rPr b="0" i="0" lang="ar-SA" sz="16600" u="none" cap="none" strike="noStrike">
                <a:solidFill>
                  <a:srgbClr val="000000"/>
                </a:solidFill>
                <a:latin typeface="Roboto"/>
                <a:ea typeface="Roboto"/>
                <a:cs typeface="Roboto"/>
                <a:sym typeface="Roboto"/>
              </a:rPr>
              <a:t>؟</a:t>
            </a:r>
            <a:endParaRPr b="0" i="0" sz="16600" u="none" cap="none" strike="noStrike">
              <a:solidFill>
                <a:srgbClr val="000000"/>
              </a:solidFill>
              <a:latin typeface="Roboto"/>
              <a:ea typeface="Roboto"/>
              <a:cs typeface="Roboto"/>
              <a:sym typeface="Roboto"/>
            </a:endParaRPr>
          </a:p>
        </p:txBody>
      </p:sp>
      <p:pic>
        <p:nvPicPr>
          <p:cNvPr descr="صورة تحتوي على نص, الخط, شعار, الرسومات&#10;&#10;قد يكون المحتوى الذي تم إنشاؤه بواسطة الذكاء الاصطناعي غير صحيح." id="721" name="Google Shape;721;p45"/>
          <p:cNvPicPr preferRelativeResize="0"/>
          <p:nvPr/>
        </p:nvPicPr>
        <p:blipFill rotWithShape="1">
          <a:blip r:embed="rId5">
            <a:alphaModFix/>
          </a:blip>
          <a:srcRect b="0" l="0" r="0" t="0"/>
          <a:stretch/>
        </p:blipFill>
        <p:spPr>
          <a:xfrm>
            <a:off x="10081197" y="187764"/>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9"/>
                                        </p:tgtEl>
                                        <p:attrNameLst>
                                          <p:attrName>style.visibility</p:attrName>
                                        </p:attrNameLst>
                                      </p:cBhvr>
                                      <p:to>
                                        <p:strVal val="visible"/>
                                      </p:to>
                                    </p:set>
                                    <p:animEffect filter="fade" transition="in">
                                      <p:cBhvr>
                                        <p:cTn dur="500"/>
                                        <p:tgtEl>
                                          <p:spTgt spid="719"/>
                                        </p:tgtEl>
                                      </p:cBhvr>
                                    </p:animEffect>
                                  </p:childTnLst>
                                </p:cTn>
                              </p:par>
                              <p:par>
                                <p:cTn fill="hold" nodeType="withEffect" presetClass="entr" presetID="10" presetSubtype="0">
                                  <p:stCondLst>
                                    <p:cond delay="0"/>
                                  </p:stCondLst>
                                  <p:childTnLst>
                                    <p:set>
                                      <p:cBhvr>
                                        <p:cTn dur="1" fill="hold">
                                          <p:stCondLst>
                                            <p:cond delay="0"/>
                                          </p:stCondLst>
                                        </p:cTn>
                                        <p:tgtEl>
                                          <p:spTgt spid="718"/>
                                        </p:tgtEl>
                                        <p:attrNameLst>
                                          <p:attrName>style.visibility</p:attrName>
                                        </p:attrNameLst>
                                      </p:cBhvr>
                                      <p:to>
                                        <p:strVal val="visible"/>
                                      </p:to>
                                    </p:set>
                                    <p:animEffect filter="fade" transition="in">
                                      <p:cBhvr>
                                        <p:cTn dur="500"/>
                                        <p:tgtEl>
                                          <p:spTgt spid="7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7"/>
                                        </p:tgtEl>
                                        <p:attrNameLst>
                                          <p:attrName>style.visibility</p:attrName>
                                        </p:attrNameLst>
                                      </p:cBhvr>
                                      <p:to>
                                        <p:strVal val="visible"/>
                                      </p:to>
                                    </p:set>
                                    <p:animEffect filter="fade" transition="in">
                                      <p:cBhvr>
                                        <p:cTn dur="500"/>
                                        <p:tgtEl>
                                          <p:spTgt spid="717"/>
                                        </p:tgtEl>
                                      </p:cBhvr>
                                    </p:animEffect>
                                  </p:childTnLst>
                                </p:cTn>
                              </p:par>
                              <p:par>
                                <p:cTn fill="hold" nodeType="withEffect" presetClass="entr" presetID="10" presetSubtype="0">
                                  <p:stCondLst>
                                    <p:cond delay="0"/>
                                  </p:stCondLst>
                                  <p:childTnLst>
                                    <p:set>
                                      <p:cBhvr>
                                        <p:cTn dur="1" fill="hold">
                                          <p:stCondLst>
                                            <p:cond delay="0"/>
                                          </p:stCondLst>
                                        </p:cTn>
                                        <p:tgtEl>
                                          <p:spTgt spid="716"/>
                                        </p:tgtEl>
                                        <p:attrNameLst>
                                          <p:attrName>style.visibility</p:attrName>
                                        </p:attrNameLst>
                                      </p:cBhvr>
                                      <p:to>
                                        <p:strVal val="visible"/>
                                      </p:to>
                                    </p:set>
                                    <p:animEffect filter="fade" transition="in">
                                      <p:cBhvr>
                                        <p:cTn dur="500"/>
                                        <p:tgtEl>
                                          <p:spTgt spid="7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pic>
        <p:nvPicPr>
          <p:cNvPr descr="صورة تحتوي على كرسي, خارجي, جالس, منضدة&#10;&#10;تم إنشاء الوصف تلقائياً" id="726" name="Google Shape;726;p46"/>
          <p:cNvPicPr preferRelativeResize="0"/>
          <p:nvPr>
            <p:ph idx="2" type="pic"/>
          </p:nvPr>
        </p:nvPicPr>
        <p:blipFill rotWithShape="1">
          <a:blip r:embed="rId3">
            <a:alphaModFix/>
          </a:blip>
          <a:srcRect b="0" l="0" r="0" t="0"/>
          <a:stretch/>
        </p:blipFill>
        <p:spPr>
          <a:xfrm>
            <a:off x="0" y="0"/>
            <a:ext cx="12192000" cy="6858000"/>
          </a:xfrm>
          <a:prstGeom prst="rect">
            <a:avLst/>
          </a:prstGeom>
          <a:solidFill>
            <a:schemeClr val="lt1"/>
          </a:solidFill>
          <a:ln>
            <a:noFill/>
          </a:ln>
        </p:spPr>
      </p:pic>
      <p:sp>
        <p:nvSpPr>
          <p:cNvPr id="727" name="Google Shape;727;p46"/>
          <p:cNvSpPr/>
          <p:nvPr/>
        </p:nvSpPr>
        <p:spPr>
          <a:xfrm flipH="1" rot="10800000">
            <a:off x="0" y="0"/>
            <a:ext cx="12189345" cy="6858000"/>
          </a:xfrm>
          <a:prstGeom prst="rect">
            <a:avLst/>
          </a:pr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28" name="Google Shape;728;p46"/>
          <p:cNvSpPr/>
          <p:nvPr/>
        </p:nvSpPr>
        <p:spPr>
          <a:xfrm>
            <a:off x="0" y="1241704"/>
            <a:ext cx="12190436" cy="5616296"/>
          </a:xfrm>
          <a:custGeom>
            <a:rect b="b" l="l" r="r" t="t"/>
            <a:pathLst>
              <a:path extrusionOk="0" h="5616296" w="1219043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lt1"/>
          </a:solidFill>
          <a:ln>
            <a:noFill/>
          </a:ln>
          <a:effectLst>
            <a:outerShdw blurRad="800100" sx="102000" rotWithShape="0" algn="ctr" sy="102000">
              <a:srgbClr val="000000">
                <a:alpha val="9803"/>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9" name="Google Shape;729;p46"/>
          <p:cNvSpPr txBox="1"/>
          <p:nvPr/>
        </p:nvSpPr>
        <p:spPr>
          <a:xfrm>
            <a:off x="8867315" y="2940050"/>
            <a:ext cx="2476960" cy="646331"/>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3600">
                <a:solidFill>
                  <a:srgbClr val="126C78"/>
                </a:solidFill>
                <a:latin typeface="Arial"/>
                <a:ea typeface="Arial"/>
                <a:cs typeface="Arial"/>
                <a:sym typeface="Arial"/>
              </a:rPr>
              <a:t>شكر وتقدير</a:t>
            </a:r>
            <a:endParaRPr b="1" sz="3600">
              <a:solidFill>
                <a:srgbClr val="126C78"/>
              </a:solidFill>
              <a:latin typeface="Arial"/>
              <a:ea typeface="Arial"/>
              <a:cs typeface="Arial"/>
              <a:sym typeface="Arial"/>
            </a:endParaRPr>
          </a:p>
        </p:txBody>
      </p:sp>
      <p:sp>
        <p:nvSpPr>
          <p:cNvPr id="730" name="Google Shape;730;p46"/>
          <p:cNvSpPr txBox="1"/>
          <p:nvPr/>
        </p:nvSpPr>
        <p:spPr>
          <a:xfrm>
            <a:off x="5184396" y="3944541"/>
            <a:ext cx="6839327" cy="1631216"/>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lang="ar-SA" sz="2000">
                <a:solidFill>
                  <a:srgbClr val="262626"/>
                </a:solidFill>
                <a:latin typeface="Arial"/>
                <a:ea typeface="Arial"/>
                <a:cs typeface="Arial"/>
                <a:sym typeface="Arial"/>
              </a:rPr>
              <a:t>الحمد لله الذي وفقني لجمع هذه المادة العلمية .</a:t>
            </a:r>
            <a:br>
              <a:rPr b="1" lang="ar-SA" sz="2000">
                <a:solidFill>
                  <a:srgbClr val="262626"/>
                </a:solidFill>
                <a:latin typeface="Arial"/>
                <a:ea typeface="Arial"/>
                <a:cs typeface="Arial"/>
                <a:sym typeface="Arial"/>
              </a:rPr>
            </a:br>
            <a:r>
              <a:rPr b="1" lang="ar-SA" sz="2000">
                <a:solidFill>
                  <a:srgbClr val="262626"/>
                </a:solidFill>
                <a:latin typeface="Arial"/>
                <a:ea typeface="Arial"/>
                <a:cs typeface="Arial"/>
                <a:sym typeface="Arial"/>
              </a:rPr>
              <a:t>وكل التقدير والاحترام لكافة المراجع والأبحاث التي تم الاسترشاد بها وتعتبر مِحوراً أساسياً للمعارف والمعلومات التي اكتسبها المتدربين في هذا البرنامج وأيضا كل التقدير والاحترام لمن ساهم في نجاح هذا البرنامج .</a:t>
            </a:r>
            <a:endParaRPr b="1" sz="2000">
              <a:solidFill>
                <a:srgbClr val="262626"/>
              </a:solidFill>
              <a:latin typeface="Arial"/>
              <a:ea typeface="Arial"/>
              <a:cs typeface="Arial"/>
              <a:sym typeface="Arial"/>
            </a:endParaRPr>
          </a:p>
        </p:txBody>
      </p:sp>
      <p:sp>
        <p:nvSpPr>
          <p:cNvPr id="731" name="Google Shape;731;p46"/>
          <p:cNvSpPr/>
          <p:nvPr/>
        </p:nvSpPr>
        <p:spPr>
          <a:xfrm>
            <a:off x="867783" y="3703726"/>
            <a:ext cx="3670954" cy="2528798"/>
          </a:xfrm>
          <a:custGeom>
            <a:rect b="b" l="l" r="r" t="t"/>
            <a:pathLst>
              <a:path extrusionOk="0" h="3449398" w="5007352">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a:ea typeface="Arial"/>
              <a:cs typeface="Arial"/>
              <a:sym typeface="Arial"/>
            </a:endParaRPr>
          </a:p>
        </p:txBody>
      </p:sp>
      <p:sp>
        <p:nvSpPr>
          <p:cNvPr id="732" name="Google Shape;732;p46"/>
          <p:cNvSpPr txBox="1"/>
          <p:nvPr/>
        </p:nvSpPr>
        <p:spPr>
          <a:xfrm>
            <a:off x="11344275" y="6049962"/>
            <a:ext cx="444500" cy="36512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fld id="{00000000-1234-1234-1234-123412341234}" type="slidenum">
              <a:rPr b="1" lang="ar-SA" sz="1200">
                <a:solidFill>
                  <a:schemeClr val="accent1"/>
                </a:solidFill>
                <a:latin typeface="Arial"/>
                <a:ea typeface="Arial"/>
                <a:cs typeface="Arial"/>
                <a:sym typeface="Arial"/>
              </a:rPr>
              <a:t>‹#›</a:t>
            </a:fld>
            <a:endParaRPr b="1" sz="1200">
              <a:solidFill>
                <a:schemeClr val="accent1"/>
              </a:solidFill>
              <a:latin typeface="Arial"/>
              <a:ea typeface="Arial"/>
              <a:cs typeface="Arial"/>
              <a:sym typeface="Arial"/>
            </a:endParaRPr>
          </a:p>
        </p:txBody>
      </p:sp>
      <p:sp>
        <p:nvSpPr>
          <p:cNvPr id="733" name="Google Shape;733;p46"/>
          <p:cNvSpPr txBox="1"/>
          <p:nvPr/>
        </p:nvSpPr>
        <p:spPr>
          <a:xfrm>
            <a:off x="6989984" y="5777271"/>
            <a:ext cx="3775393" cy="46166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400">
                <a:solidFill>
                  <a:schemeClr val="accent1"/>
                </a:solidFill>
                <a:latin typeface="Arial"/>
                <a:ea typeface="Arial"/>
                <a:cs typeface="Arial"/>
                <a:sym typeface="Arial"/>
              </a:rPr>
              <a:t>وفقنا الله دوماً لما فيه الخير</a:t>
            </a:r>
            <a:endParaRPr b="1" sz="2400">
              <a:solidFill>
                <a:schemeClr val="accent1"/>
              </a:solidFill>
              <a:latin typeface="Arial"/>
              <a:ea typeface="Arial"/>
              <a:cs typeface="Arial"/>
              <a:sym typeface="Arial"/>
            </a:endParaRPr>
          </a:p>
        </p:txBody>
      </p:sp>
      <p:pic>
        <p:nvPicPr>
          <p:cNvPr descr="صورة تحتوي على نص, الخط, شعار, الرسومات&#10;&#10;قد يكون المحتوى الذي تم إنشاؤه بواسطة الذكاء الاصطناعي غير صحيح." id="734" name="Google Shape;734;p46"/>
          <p:cNvPicPr preferRelativeResize="0"/>
          <p:nvPr/>
        </p:nvPicPr>
        <p:blipFill rotWithShape="1">
          <a:blip r:embed="rId4">
            <a:alphaModFix/>
          </a:blip>
          <a:srcRect b="0" l="0" r="0" t="0"/>
          <a:stretch/>
        </p:blipFill>
        <p:spPr>
          <a:xfrm>
            <a:off x="9358976" y="1588845"/>
            <a:ext cx="1707578" cy="12001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9"/>
                                        </p:tgtEl>
                                        <p:attrNameLst>
                                          <p:attrName>style.visibility</p:attrName>
                                        </p:attrNameLst>
                                      </p:cBhvr>
                                      <p:to>
                                        <p:strVal val="visible"/>
                                      </p:to>
                                    </p:set>
                                    <p:animEffect filter="fade" transition="in">
                                      <p:cBhvr>
                                        <p:cTn dur="500"/>
                                        <p:tgtEl>
                                          <p:spTgt spid="7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3"/>
                                        </p:tgtEl>
                                        <p:attrNameLst>
                                          <p:attrName>style.visibility</p:attrName>
                                        </p:attrNameLst>
                                      </p:cBhvr>
                                      <p:to>
                                        <p:strVal val="visible"/>
                                      </p:to>
                                    </p:set>
                                    <p:animEffect filter="fade" transition="in">
                                      <p:cBhvr>
                                        <p:cTn dur="500"/>
                                        <p:tgtEl>
                                          <p:spTgt spid="733"/>
                                        </p:tgtEl>
                                      </p:cBhvr>
                                    </p:animEffect>
                                  </p:childTnLst>
                                </p:cTn>
                              </p:par>
                              <p:par>
                                <p:cTn fill="hold" nodeType="withEffect" presetClass="entr" presetID="10" presetSubtype="0">
                                  <p:stCondLst>
                                    <p:cond delay="0"/>
                                  </p:stCondLst>
                                  <p:childTnLst>
                                    <p:set>
                                      <p:cBhvr>
                                        <p:cTn dur="1" fill="hold">
                                          <p:stCondLst>
                                            <p:cond delay="0"/>
                                          </p:stCondLst>
                                        </p:cTn>
                                        <p:tgtEl>
                                          <p:spTgt spid="730"/>
                                        </p:tgtEl>
                                        <p:attrNameLst>
                                          <p:attrName>style.visibility</p:attrName>
                                        </p:attrNameLst>
                                      </p:cBhvr>
                                      <p:to>
                                        <p:strVal val="visible"/>
                                      </p:to>
                                    </p:set>
                                    <p:animEffect filter="fade" transition="in">
                                      <p:cBhvr>
                                        <p:cTn dur="500"/>
                                        <p:tgtEl>
                                          <p:spTgt spid="7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pic>
        <p:nvPicPr>
          <p:cNvPr id="739" name="Google Shape;739;p47"/>
          <p:cNvPicPr preferRelativeResize="0"/>
          <p:nvPr>
            <p:ph idx="2" type="pic"/>
          </p:nvPr>
        </p:nvPicPr>
        <p:blipFill rotWithShape="1">
          <a:blip r:embed="rId3">
            <a:alphaModFix/>
          </a:blip>
          <a:srcRect b="0" l="1462" r="1461" t="0"/>
          <a:stretch/>
        </p:blipFill>
        <p:spPr>
          <a:xfrm>
            <a:off x="0" y="0"/>
            <a:ext cx="12192000" cy="6858000"/>
          </a:xfrm>
          <a:prstGeom prst="rect">
            <a:avLst/>
          </a:prstGeom>
          <a:solidFill>
            <a:schemeClr val="lt1"/>
          </a:solidFill>
          <a:ln>
            <a:noFill/>
          </a:ln>
        </p:spPr>
      </p:pic>
      <p:sp>
        <p:nvSpPr>
          <p:cNvPr id="740" name="Google Shape;740;p47"/>
          <p:cNvSpPr/>
          <p:nvPr/>
        </p:nvSpPr>
        <p:spPr>
          <a:xfrm flipH="1">
            <a:off x="1327" y="0"/>
            <a:ext cx="12189345" cy="6858000"/>
          </a:xfrm>
          <a:prstGeom prst="rect">
            <a:avLst/>
          </a:prstGeom>
          <a:gradFill>
            <a:gsLst>
              <a:gs pos="0">
                <a:srgbClr val="0B4850">
                  <a:alpha val="38823"/>
                </a:srgbClr>
              </a:gs>
              <a:gs pos="98000">
                <a:srgbClr val="0B4850"/>
              </a:gs>
              <a:gs pos="100000">
                <a:srgbClr val="0B4850"/>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741" name="Google Shape;741;p47"/>
          <p:cNvGrpSpPr/>
          <p:nvPr/>
        </p:nvGrpSpPr>
        <p:grpSpPr>
          <a:xfrm>
            <a:off x="-1" y="0"/>
            <a:ext cx="4685712" cy="4265148"/>
            <a:chOff x="5553075" y="1010871"/>
            <a:chExt cx="3199168" cy="2912028"/>
          </a:xfrm>
        </p:grpSpPr>
        <p:sp>
          <p:nvSpPr>
            <p:cNvPr id="742" name="Google Shape;742;p47"/>
            <p:cNvSpPr/>
            <p:nvPr/>
          </p:nvSpPr>
          <p:spPr>
            <a:xfrm>
              <a:off x="5553075" y="1010871"/>
              <a:ext cx="2152015" cy="1154726"/>
            </a:xfrm>
            <a:custGeom>
              <a:rect b="b" l="l" r="r" t="t"/>
              <a:pathLst>
                <a:path extrusionOk="0" h="1154726" w="2152015">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3" name="Google Shape;743;p47"/>
            <p:cNvSpPr/>
            <p:nvPr/>
          </p:nvSpPr>
          <p:spPr>
            <a:xfrm>
              <a:off x="5553075" y="1010871"/>
              <a:ext cx="3199168" cy="2912028"/>
            </a:xfrm>
            <a:custGeom>
              <a:rect b="b" l="l" r="r" t="t"/>
              <a:pathLst>
                <a:path extrusionOk="0" h="2912028" w="319916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44" name="Google Shape;744;p47"/>
          <p:cNvSpPr/>
          <p:nvPr/>
        </p:nvSpPr>
        <p:spPr>
          <a:xfrm rot="10800000">
            <a:off x="9040017" y="5166712"/>
            <a:ext cx="3151983" cy="1691288"/>
          </a:xfrm>
          <a:custGeom>
            <a:rect b="b" l="l" r="r" t="t"/>
            <a:pathLst>
              <a:path extrusionOk="0" h="1154726" w="2152015">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5" name="Google Shape;745;p47"/>
          <p:cNvSpPr/>
          <p:nvPr/>
        </p:nvSpPr>
        <p:spPr>
          <a:xfrm rot="10800000">
            <a:off x="7506288" y="2592852"/>
            <a:ext cx="4685712" cy="4265148"/>
          </a:xfrm>
          <a:custGeom>
            <a:rect b="b" l="l" r="r" t="t"/>
            <a:pathLst>
              <a:path extrusionOk="0" h="2912028" w="319916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0">
                <a:srgbClr val="BFBFBF">
                  <a:alpha val="29803"/>
                </a:srgbClr>
              </a:gs>
              <a:gs pos="100000">
                <a:srgbClr val="BFBFBF">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6" name="Google Shape;746;p47"/>
          <p:cNvSpPr txBox="1"/>
          <p:nvPr/>
        </p:nvSpPr>
        <p:spPr>
          <a:xfrm>
            <a:off x="3428447" y="2705725"/>
            <a:ext cx="5335115" cy="14465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SA" sz="8800">
                <a:solidFill>
                  <a:schemeClr val="lt2"/>
                </a:solidFill>
                <a:latin typeface="Arial"/>
                <a:ea typeface="Arial"/>
                <a:cs typeface="Arial"/>
                <a:sym typeface="Arial"/>
              </a:rPr>
              <a:t>شكــراً لكــم</a:t>
            </a:r>
            <a:endParaRPr b="1" sz="8800">
              <a:solidFill>
                <a:schemeClr val="lt2"/>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6"/>
                                        </p:tgtEl>
                                        <p:attrNameLst>
                                          <p:attrName>style.visibility</p:attrName>
                                        </p:attrNameLst>
                                      </p:cBhvr>
                                      <p:to>
                                        <p:strVal val="visible"/>
                                      </p:to>
                                    </p:set>
                                    <p:animEffect filter="fade" transition="in">
                                      <p:cBhvr>
                                        <p:cTn dur="2000"/>
                                        <p:tgtEl>
                                          <p:spTgt spid="7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نيـون - من ادركها بوربوينت">
  <a:themeElements>
    <a:clrScheme name="مخصص 6">
      <a:dk1>
        <a:srgbClr val="000000"/>
      </a:dk1>
      <a:lt1>
        <a:srgbClr val="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2019-11-26T02:30:10Z</dcterms:created>
  <dc:creator>ادركها بوربوينت</dc:creator>
</cp:coreProperties>
</file>